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32"/>
  </p:notesMasterIdLst>
  <p:handoutMasterIdLst>
    <p:handoutMasterId r:id="rId33"/>
  </p:handoutMasterIdLst>
  <p:sldIdLst>
    <p:sldId id="360" r:id="rId2"/>
    <p:sldId id="264" r:id="rId3"/>
    <p:sldId id="367" r:id="rId4"/>
    <p:sldId id="267" r:id="rId5"/>
    <p:sldId id="361" r:id="rId6"/>
    <p:sldId id="299" r:id="rId7"/>
    <p:sldId id="258" r:id="rId8"/>
    <p:sldId id="363" r:id="rId9"/>
    <p:sldId id="365" r:id="rId10"/>
    <p:sldId id="366" r:id="rId11"/>
    <p:sldId id="336" r:id="rId12"/>
    <p:sldId id="287" r:id="rId13"/>
    <p:sldId id="269" r:id="rId14"/>
    <p:sldId id="270" r:id="rId15"/>
    <p:sldId id="364" r:id="rId16"/>
    <p:sldId id="294" r:id="rId17"/>
    <p:sldId id="362" r:id="rId18"/>
    <p:sldId id="306" r:id="rId19"/>
    <p:sldId id="311" r:id="rId20"/>
    <p:sldId id="301" r:id="rId21"/>
    <p:sldId id="297" r:id="rId22"/>
    <p:sldId id="307" r:id="rId23"/>
    <p:sldId id="309" r:id="rId24"/>
    <p:sldId id="302" r:id="rId25"/>
    <p:sldId id="304" r:id="rId26"/>
    <p:sldId id="303" r:id="rId27"/>
    <p:sldId id="368" r:id="rId28"/>
    <p:sldId id="308" r:id="rId29"/>
    <p:sldId id="305" r:id="rId30"/>
    <p:sldId id="357" r:id="rId3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6EF"/>
    <a:srgbClr val="F7D7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4"/>
    <p:restoredTop sz="94859"/>
  </p:normalViewPr>
  <p:slideViewPr>
    <p:cSldViewPr snapToGrid="0" snapToObjects="1">
      <p:cViewPr varScale="1">
        <p:scale>
          <a:sx n="88" d="100"/>
          <a:sy n="88" d="100"/>
        </p:scale>
        <p:origin x="192" y="800"/>
      </p:cViewPr>
      <p:guideLst/>
    </p:cSldViewPr>
  </p:slideViewPr>
  <p:notesTextViewPr>
    <p:cViewPr>
      <p:scale>
        <a:sx n="1" d="1"/>
        <a:sy n="1" d="1"/>
      </p:scale>
      <p:origin x="0" y="0"/>
    </p:cViewPr>
  </p:notesTextViewPr>
  <p:notesViewPr>
    <p:cSldViewPr snapToGrid="0" snapToObjects="1">
      <p:cViewPr varScale="1">
        <p:scale>
          <a:sx n="125" d="100"/>
          <a:sy n="125" d="100"/>
        </p:scale>
        <p:origin x="1984"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7FCB3A-3058-DB36-7CCC-93E0950A6C69}"/>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693D15-916A-243F-F84D-2EC17BA8141F}"/>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CD78F64D-E1F6-DA40-8A3E-9FAC865FA006}" type="datetimeFigureOut">
              <a:rPr lang="en-US" smtClean="0"/>
              <a:t>6/7/22</a:t>
            </a:fld>
            <a:endParaRPr lang="en-US"/>
          </a:p>
        </p:txBody>
      </p:sp>
      <p:sp>
        <p:nvSpPr>
          <p:cNvPr id="4" name="Footer Placeholder 3">
            <a:extLst>
              <a:ext uri="{FF2B5EF4-FFF2-40B4-BE49-F238E27FC236}">
                <a16:creationId xmlns:a16="http://schemas.microsoft.com/office/drawing/2014/main" id="{9B95F0A0-9F05-1BA4-C115-A031A2D58115}"/>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67D8F9-3696-2CBE-ADFE-F8909E5982CC}"/>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84110FF3-768F-ED46-B49C-82CD8DC4555C}" type="slidenum">
              <a:rPr lang="en-US" smtClean="0"/>
              <a:t>‹#›</a:t>
            </a:fld>
            <a:endParaRPr lang="en-US"/>
          </a:p>
        </p:txBody>
      </p:sp>
    </p:spTree>
    <p:extLst>
      <p:ext uri="{BB962C8B-B14F-4D97-AF65-F5344CB8AC3E}">
        <p14:creationId xmlns:p14="http://schemas.microsoft.com/office/powerpoint/2010/main" val="2944003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698BE8E-9355-2342-B635-4A230FAACC86}" type="datetimeFigureOut">
              <a:rPr lang="en-US" smtClean="0"/>
              <a:t>6/7/22</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73C6F7C-301D-AD4F-A687-79D0F62F7338}" type="slidenum">
              <a:rPr lang="en-US" smtClean="0"/>
              <a:t>‹#›</a:t>
            </a:fld>
            <a:endParaRPr lang="en-US" dirty="0"/>
          </a:p>
        </p:txBody>
      </p:sp>
    </p:spTree>
    <p:extLst>
      <p:ext uri="{BB962C8B-B14F-4D97-AF65-F5344CB8AC3E}">
        <p14:creationId xmlns:p14="http://schemas.microsoft.com/office/powerpoint/2010/main" val="274083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7AED02-3E12-C04C-A78B-13EA91F146DD}" type="slidenum">
              <a:rPr lang="en-US" smtClean="0"/>
              <a:t>1</a:t>
            </a:fld>
            <a:endParaRPr lang="en-US"/>
          </a:p>
        </p:txBody>
      </p:sp>
    </p:spTree>
    <p:extLst>
      <p:ext uri="{BB962C8B-B14F-4D97-AF65-F5344CB8AC3E}">
        <p14:creationId xmlns:p14="http://schemas.microsoft.com/office/powerpoint/2010/main" val="295912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89893-2BFC-114E-A009-D76D17DAD519}" type="slidenum">
              <a:rPr lang="en-US" smtClean="0"/>
              <a:t>6</a:t>
            </a:fld>
            <a:endParaRPr lang="en-US" dirty="0"/>
          </a:p>
        </p:txBody>
      </p:sp>
      <p:sp>
        <p:nvSpPr>
          <p:cNvPr id="5" name="Footer Placeholder 4">
            <a:extLst>
              <a:ext uri="{FF2B5EF4-FFF2-40B4-BE49-F238E27FC236}">
                <a16:creationId xmlns:a16="http://schemas.microsoft.com/office/drawing/2014/main" id="{3EF061A4-4BBC-E74C-93C1-B9BFFAE4383B}"/>
              </a:ext>
            </a:extLst>
          </p:cNvPr>
          <p:cNvSpPr>
            <a:spLocks noGrp="1"/>
          </p:cNvSpPr>
          <p:nvPr>
            <p:ph type="ftr" sz="quarter" idx="4"/>
          </p:nvPr>
        </p:nvSpPr>
        <p:spPr/>
        <p:txBody>
          <a:bodyPr/>
          <a:lstStyle/>
          <a:p>
            <a:r>
              <a:rPr lang="en-US" dirty="0"/>
              <a:t>Haslanger, 21 April 2021</a:t>
            </a:r>
          </a:p>
        </p:txBody>
      </p:sp>
    </p:spTree>
    <p:extLst>
      <p:ext uri="{BB962C8B-B14F-4D97-AF65-F5344CB8AC3E}">
        <p14:creationId xmlns:p14="http://schemas.microsoft.com/office/powerpoint/2010/main" val="1295140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D4689893-2BFC-114E-A009-D76D17DAD519}" type="slidenum">
              <a:rPr lang="en-US" smtClean="0"/>
              <a:t>30</a:t>
            </a:fld>
            <a:endParaRPr lang="en-US"/>
          </a:p>
        </p:txBody>
      </p:sp>
      <p:sp>
        <p:nvSpPr>
          <p:cNvPr id="6" name="Footer Placeholder 5">
            <a:extLst>
              <a:ext uri="{FF2B5EF4-FFF2-40B4-BE49-F238E27FC236}">
                <a16:creationId xmlns:a16="http://schemas.microsoft.com/office/drawing/2014/main" id="{B50E4EF1-4572-7E4C-B8B7-3D5422F001B0}"/>
              </a:ext>
            </a:extLst>
          </p:cNvPr>
          <p:cNvSpPr>
            <a:spLocks noGrp="1"/>
          </p:cNvSpPr>
          <p:nvPr>
            <p:ph type="ftr" sz="quarter" idx="4"/>
          </p:nvPr>
        </p:nvSpPr>
        <p:spPr/>
        <p:txBody>
          <a:bodyPr/>
          <a:lstStyle/>
          <a:p>
            <a:r>
              <a:rPr lang="en-US"/>
              <a:t>Haslanger, 21 April 2021</a:t>
            </a:r>
          </a:p>
        </p:txBody>
      </p:sp>
    </p:spTree>
    <p:extLst>
      <p:ext uri="{BB962C8B-B14F-4D97-AF65-F5344CB8AC3E}">
        <p14:creationId xmlns:p14="http://schemas.microsoft.com/office/powerpoint/2010/main" val="428204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AD11-FA08-1278-2C5C-8E16C01F198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C3D421A-2861-063F-D272-8B24FE18DAEC}"/>
              </a:ext>
            </a:extLst>
          </p:cNvPr>
          <p:cNvSpPr>
            <a:spLocks noGrp="1"/>
          </p:cNvSpPr>
          <p:nvPr>
            <p:ph type="subTitle" idx="1"/>
          </p:nvPr>
        </p:nvSpPr>
        <p:spPr>
          <a:xfrm>
            <a:off x="1524000" y="4153358"/>
            <a:ext cx="9144000" cy="110444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48331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0021-44CE-D519-5694-F9D36A3AA6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E89D61-02F1-BAB1-AEF1-402CF54DA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044FE-1FE4-DC52-FBD7-5B2660D650F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7422488F-58FD-E89B-9059-43C5913088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E28639E-7317-2ED9-730A-979F1B8D91D5}"/>
              </a:ext>
            </a:extLst>
          </p:cNvPr>
          <p:cNvSpPr>
            <a:spLocks noGrp="1"/>
          </p:cNvSpPr>
          <p:nvPr>
            <p:ph type="sldNum" sz="quarter" idx="12"/>
          </p:nvPr>
        </p:nvSpPr>
        <p:spPr/>
        <p:txBody>
          <a:bodyPr/>
          <a:lstStyle/>
          <a:p>
            <a:fld id="{60553ECD-7F6D-420D-93CA-D8D15EB427AC}" type="slidenum">
              <a:rPr lang="en-US" smtClean="0"/>
              <a:t>‹#›</a:t>
            </a:fld>
            <a:endParaRPr lang="en-US" dirty="0"/>
          </a:p>
        </p:txBody>
      </p:sp>
    </p:spTree>
    <p:extLst>
      <p:ext uri="{BB962C8B-B14F-4D97-AF65-F5344CB8AC3E}">
        <p14:creationId xmlns:p14="http://schemas.microsoft.com/office/powerpoint/2010/main" val="190194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DE162-49A1-13B2-4968-D182230DB8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5D2570-D136-B9AA-D4BC-D753F6D79C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2D16B-D4A0-C8A1-9FFB-E6399AF3145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91230C8F-1B3D-0660-7301-D846AAB8379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CBD5E78-6FDB-048D-8ADD-319C03E72409}"/>
              </a:ext>
            </a:extLst>
          </p:cNvPr>
          <p:cNvSpPr>
            <a:spLocks noGrp="1"/>
          </p:cNvSpPr>
          <p:nvPr>
            <p:ph type="sldNum" sz="quarter" idx="12"/>
          </p:nvPr>
        </p:nvSpPr>
        <p:spPr/>
        <p:txBody>
          <a:bodyPr/>
          <a:lstStyle/>
          <a:p>
            <a:fld id="{60553ECD-7F6D-420D-93CA-D8D15EB427AC}" type="slidenum">
              <a:rPr lang="en-US" smtClean="0"/>
              <a:t>‹#›</a:t>
            </a:fld>
            <a:endParaRPr lang="en-US" dirty="0"/>
          </a:p>
        </p:txBody>
      </p:sp>
    </p:spTree>
    <p:extLst>
      <p:ext uri="{BB962C8B-B14F-4D97-AF65-F5344CB8AC3E}">
        <p14:creationId xmlns:p14="http://schemas.microsoft.com/office/powerpoint/2010/main" val="333102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A8E7-C120-FC16-03C4-F95E8894B19F}"/>
              </a:ext>
            </a:extLst>
          </p:cNvPr>
          <p:cNvSpPr>
            <a:spLocks noGrp="1"/>
          </p:cNvSpPr>
          <p:nvPr>
            <p:ph type="title"/>
          </p:nvPr>
        </p:nvSpPr>
        <p:spPr>
          <a:xfrm>
            <a:off x="385589" y="275441"/>
            <a:ext cx="11457542" cy="703511"/>
          </a:xfrm>
          <a:solidFill>
            <a:schemeClr val="accent1">
              <a:lumMod val="20000"/>
              <a:lumOff val="80000"/>
            </a:schemeClr>
          </a:solidFill>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DC120445-3B63-7689-8A92-FC47A3C1798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DD711B6-0018-524F-CD2D-A08E9895EEF5}"/>
              </a:ext>
            </a:extLst>
          </p:cNvPr>
          <p:cNvSpPr>
            <a:spLocks noGrp="1"/>
          </p:cNvSpPr>
          <p:nvPr>
            <p:ph type="sldNum" sz="quarter" idx="12"/>
          </p:nvPr>
        </p:nvSpPr>
        <p:spPr/>
        <p:txBody>
          <a:bodyPr/>
          <a:lstStyle/>
          <a:p>
            <a:fld id="{60553ECD-7F6D-420D-93CA-D8D15EB427AC}" type="slidenum">
              <a:rPr lang="en-US" smtClean="0"/>
              <a:t>‹#›</a:t>
            </a:fld>
            <a:endParaRPr lang="en-US" dirty="0"/>
          </a:p>
        </p:txBody>
      </p:sp>
    </p:spTree>
    <p:extLst>
      <p:ext uri="{BB962C8B-B14F-4D97-AF65-F5344CB8AC3E}">
        <p14:creationId xmlns:p14="http://schemas.microsoft.com/office/powerpoint/2010/main" val="32372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CE72-27EC-35C5-7768-1D68B7584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CFED15-A04A-A3D1-CB5D-4872CA7E37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143009-5467-C890-1150-FC05EC60B5F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D268576E-0021-6597-F2CB-122CA3F0B8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C399DF6-402A-0F93-EADC-4A763489F78E}"/>
              </a:ext>
            </a:extLst>
          </p:cNvPr>
          <p:cNvSpPr>
            <a:spLocks noGrp="1"/>
          </p:cNvSpPr>
          <p:nvPr>
            <p:ph type="sldNum" sz="quarter" idx="12"/>
          </p:nvPr>
        </p:nvSpPr>
        <p:spPr/>
        <p:txBody>
          <a:bodyPr/>
          <a:lstStyle/>
          <a:p>
            <a:fld id="{60553ECD-7F6D-420D-93CA-D8D15EB427AC}" type="slidenum">
              <a:rPr lang="en-US" smtClean="0"/>
              <a:t>‹#›</a:t>
            </a:fld>
            <a:endParaRPr lang="en-US" dirty="0"/>
          </a:p>
        </p:txBody>
      </p:sp>
    </p:spTree>
    <p:extLst>
      <p:ext uri="{BB962C8B-B14F-4D97-AF65-F5344CB8AC3E}">
        <p14:creationId xmlns:p14="http://schemas.microsoft.com/office/powerpoint/2010/main" val="321170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9C68-69C3-2518-B9A1-FC12C65EBC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559B63-327A-D49B-C739-BBB36F37FA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113B90-734F-AF56-AC86-D6200D48C2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687829-D529-8B4B-5A50-54B6D87C4EC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EBF8D60F-D2F6-47A3-276C-FBAAB84808B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CE597BC-C337-BDC6-4DF9-0427127A8B0E}"/>
              </a:ext>
            </a:extLst>
          </p:cNvPr>
          <p:cNvSpPr>
            <a:spLocks noGrp="1"/>
          </p:cNvSpPr>
          <p:nvPr>
            <p:ph type="sldNum" sz="quarter" idx="12"/>
          </p:nvPr>
        </p:nvSpPr>
        <p:spPr/>
        <p:txBody>
          <a:bodyPr/>
          <a:lstStyle/>
          <a:p>
            <a:fld id="{60553ECD-7F6D-420D-93CA-D8D15EB427AC}" type="slidenum">
              <a:rPr lang="en-US" smtClean="0"/>
              <a:t>‹#›</a:t>
            </a:fld>
            <a:endParaRPr lang="en-US" dirty="0"/>
          </a:p>
        </p:txBody>
      </p:sp>
    </p:spTree>
    <p:extLst>
      <p:ext uri="{BB962C8B-B14F-4D97-AF65-F5344CB8AC3E}">
        <p14:creationId xmlns:p14="http://schemas.microsoft.com/office/powerpoint/2010/main" val="405369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9479-B7D6-FD4C-4B94-DCAAB79283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0A0501-D4C8-C63D-465F-60114E5CB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81F5E9-35D8-BE1F-1C24-E867BA473F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4A7AAC-6484-817E-D464-0FA71D644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783D5-A6AC-EB59-9A14-06BC47B7CA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83FF2F-59AE-2AE9-5E5C-54FF3E59CA9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405B90D0-8E53-1A4F-C98D-635AB1805FE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85813E72-D26F-CF7B-E887-4641B3E76DAD}"/>
              </a:ext>
            </a:extLst>
          </p:cNvPr>
          <p:cNvSpPr>
            <a:spLocks noGrp="1"/>
          </p:cNvSpPr>
          <p:nvPr>
            <p:ph type="sldNum" sz="quarter" idx="12"/>
          </p:nvPr>
        </p:nvSpPr>
        <p:spPr/>
        <p:txBody>
          <a:bodyPr/>
          <a:lstStyle/>
          <a:p>
            <a:fld id="{60553ECD-7F6D-420D-93CA-D8D15EB427AC}" type="slidenum">
              <a:rPr lang="en-US" smtClean="0"/>
              <a:t>‹#›</a:t>
            </a:fld>
            <a:endParaRPr lang="en-US" dirty="0"/>
          </a:p>
        </p:txBody>
      </p:sp>
    </p:spTree>
    <p:extLst>
      <p:ext uri="{BB962C8B-B14F-4D97-AF65-F5344CB8AC3E}">
        <p14:creationId xmlns:p14="http://schemas.microsoft.com/office/powerpoint/2010/main" val="317441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0C91-3B34-80EC-1180-AD684CD451B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86A3AA7-FE7A-2FE7-1A1B-69222D1D094C}"/>
              </a:ext>
            </a:extLst>
          </p:cNvPr>
          <p:cNvSpPr>
            <a:spLocks noGrp="1"/>
          </p:cNvSpPr>
          <p:nvPr>
            <p:ph type="sldNum" sz="quarter" idx="12"/>
          </p:nvPr>
        </p:nvSpPr>
        <p:spPr/>
        <p:txBody>
          <a:bodyPr/>
          <a:lstStyle/>
          <a:p>
            <a:fld id="{60553ECD-7F6D-420D-93CA-D8D15EB427AC}" type="slidenum">
              <a:rPr lang="en-US" smtClean="0"/>
              <a:t>‹#›</a:t>
            </a:fld>
            <a:endParaRPr lang="en-US" dirty="0"/>
          </a:p>
        </p:txBody>
      </p:sp>
    </p:spTree>
    <p:extLst>
      <p:ext uri="{BB962C8B-B14F-4D97-AF65-F5344CB8AC3E}">
        <p14:creationId xmlns:p14="http://schemas.microsoft.com/office/powerpoint/2010/main" val="344191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6606DC-FC74-9306-0161-31F737E240FC}"/>
              </a:ext>
            </a:extLst>
          </p:cNvPr>
          <p:cNvSpPr>
            <a:spLocks noGrp="1"/>
          </p:cNvSpPr>
          <p:nvPr>
            <p:ph type="sldNum" sz="quarter" idx="12"/>
          </p:nvPr>
        </p:nvSpPr>
        <p:spPr/>
        <p:txBody>
          <a:bodyPr/>
          <a:lstStyle/>
          <a:p>
            <a:fld id="{60553ECD-7F6D-420D-93CA-D8D15EB427AC}" type="slidenum">
              <a:rPr lang="en-US" smtClean="0"/>
              <a:t>‹#›</a:t>
            </a:fld>
            <a:endParaRPr lang="en-US" dirty="0"/>
          </a:p>
        </p:txBody>
      </p:sp>
    </p:spTree>
    <p:extLst>
      <p:ext uri="{BB962C8B-B14F-4D97-AF65-F5344CB8AC3E}">
        <p14:creationId xmlns:p14="http://schemas.microsoft.com/office/powerpoint/2010/main" val="285964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2BA1-1022-300B-3E1E-1F6E6CAA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B7E03D-BC0B-0D83-096D-9C542AC2D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E5F108-C862-8A75-71FC-BD8045BAE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09708-D584-708C-6F85-E49A7D96DCE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5520ED39-0C68-CF32-685E-8755558A8E4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8F9DBF0-68B7-FF30-81B4-EA6851E70F5C}"/>
              </a:ext>
            </a:extLst>
          </p:cNvPr>
          <p:cNvSpPr>
            <a:spLocks noGrp="1"/>
          </p:cNvSpPr>
          <p:nvPr>
            <p:ph type="sldNum" sz="quarter" idx="12"/>
          </p:nvPr>
        </p:nvSpPr>
        <p:spPr/>
        <p:txBody>
          <a:bodyPr/>
          <a:lstStyle/>
          <a:p>
            <a:fld id="{60553ECD-7F6D-420D-93CA-D8D15EB427AC}" type="slidenum">
              <a:rPr lang="en-US" smtClean="0"/>
              <a:t>‹#›</a:t>
            </a:fld>
            <a:endParaRPr lang="en-US" dirty="0"/>
          </a:p>
        </p:txBody>
      </p:sp>
    </p:spTree>
    <p:extLst>
      <p:ext uri="{BB962C8B-B14F-4D97-AF65-F5344CB8AC3E}">
        <p14:creationId xmlns:p14="http://schemas.microsoft.com/office/powerpoint/2010/main" val="3138380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770B-8359-1110-0D08-C5853A7BEE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BE3624-F081-94D6-D670-74E7E45BCB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FAA89C-36B9-D381-5E6F-CF6DAB41C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FF857C-3CCC-8AD7-386D-AB343508EFE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963B2E90-42C3-9249-EB9D-45CF8270A31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D4E8D94-E1FA-9769-840F-ABA2DDB5F7A0}"/>
              </a:ext>
            </a:extLst>
          </p:cNvPr>
          <p:cNvSpPr>
            <a:spLocks noGrp="1"/>
          </p:cNvSpPr>
          <p:nvPr>
            <p:ph type="sldNum" sz="quarter" idx="12"/>
          </p:nvPr>
        </p:nvSpPr>
        <p:spPr/>
        <p:txBody>
          <a:bodyPr/>
          <a:lstStyle/>
          <a:p>
            <a:fld id="{60553ECD-7F6D-420D-93CA-D8D15EB427AC}" type="slidenum">
              <a:rPr lang="en-US" smtClean="0"/>
              <a:t>‹#›</a:t>
            </a:fld>
            <a:endParaRPr lang="en-US" dirty="0"/>
          </a:p>
        </p:txBody>
      </p:sp>
    </p:spTree>
    <p:extLst>
      <p:ext uri="{BB962C8B-B14F-4D97-AF65-F5344CB8AC3E}">
        <p14:creationId xmlns:p14="http://schemas.microsoft.com/office/powerpoint/2010/main" val="196598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E3C797-C642-EE9C-CA9E-EFB6BEAE185B}"/>
              </a:ext>
            </a:extLst>
          </p:cNvPr>
          <p:cNvSpPr>
            <a:spLocks noGrp="1"/>
          </p:cNvSpPr>
          <p:nvPr>
            <p:ph type="title"/>
          </p:nvPr>
        </p:nvSpPr>
        <p:spPr>
          <a:xfrm>
            <a:off x="385589" y="365125"/>
            <a:ext cx="10968211" cy="7035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83A8423-B424-DDE9-7593-B9615CFA9C92}"/>
              </a:ext>
            </a:extLst>
          </p:cNvPr>
          <p:cNvSpPr>
            <a:spLocks noGrp="1"/>
          </p:cNvSpPr>
          <p:nvPr>
            <p:ph type="body" idx="1"/>
          </p:nvPr>
        </p:nvSpPr>
        <p:spPr>
          <a:xfrm>
            <a:off x="385589" y="1156771"/>
            <a:ext cx="11457543" cy="5020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C806C35-BCFD-0127-A066-8AE3D1E55021}"/>
              </a:ext>
            </a:extLst>
          </p:cNvPr>
          <p:cNvSpPr>
            <a:spLocks noGrp="1"/>
          </p:cNvSpPr>
          <p:nvPr>
            <p:ph type="sldNum" sz="quarter" idx="4"/>
          </p:nvPr>
        </p:nvSpPr>
        <p:spPr>
          <a:xfrm>
            <a:off x="10906698" y="6310312"/>
            <a:ext cx="93643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6B09F-E441-3647-931A-1CA0E0FE6AD4}" type="slidenum">
              <a:rPr lang="en-US" smtClean="0"/>
              <a:pPr/>
              <a:t>‹#›</a:t>
            </a:fld>
            <a:endParaRPr lang="en-US" dirty="0"/>
          </a:p>
        </p:txBody>
      </p:sp>
    </p:spTree>
    <p:extLst>
      <p:ext uri="{BB962C8B-B14F-4D97-AF65-F5344CB8AC3E}">
        <p14:creationId xmlns:p14="http://schemas.microsoft.com/office/powerpoint/2010/main" val="221676417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4">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292557-AB9E-D846-B455-A8D6A6D7EB6E}"/>
              </a:ext>
            </a:extLst>
          </p:cNvPr>
          <p:cNvSpPr>
            <a:spLocks noGrp="1"/>
          </p:cNvSpPr>
          <p:nvPr>
            <p:ph type="ctrTitle"/>
          </p:nvPr>
        </p:nvSpPr>
        <p:spPr>
          <a:xfrm>
            <a:off x="838199" y="3990205"/>
            <a:ext cx="10518776" cy="1200329"/>
          </a:xfrm>
        </p:spPr>
        <p:txBody>
          <a:bodyPr wrap="square" anchor="b">
            <a:normAutofit/>
          </a:bodyPr>
          <a:lstStyle/>
          <a:p>
            <a:pPr algn="l">
              <a:spcBef>
                <a:spcPts val="1800"/>
              </a:spcBef>
            </a:pPr>
            <a:r>
              <a:rPr lang="en-US" sz="4000">
                <a:solidFill>
                  <a:schemeClr val="bg1"/>
                </a:solidFill>
              </a:rPr>
              <a:t>Engineering Culture? </a:t>
            </a:r>
            <a:br>
              <a:rPr lang="en-US" sz="4000">
                <a:solidFill>
                  <a:schemeClr val="bg1"/>
                </a:solidFill>
              </a:rPr>
            </a:br>
            <a:r>
              <a:rPr lang="en-US" sz="4000">
                <a:solidFill>
                  <a:schemeClr val="bg1"/>
                </a:solidFill>
              </a:rPr>
              <a:t>Tools for Social Change</a:t>
            </a:r>
          </a:p>
        </p:txBody>
      </p:sp>
      <p:sp>
        <p:nvSpPr>
          <p:cNvPr id="3" name="Subtitle 2">
            <a:extLst>
              <a:ext uri="{FF2B5EF4-FFF2-40B4-BE49-F238E27FC236}">
                <a16:creationId xmlns:a16="http://schemas.microsoft.com/office/drawing/2014/main" id="{FDF07C13-A191-6D41-8979-E0B7D79A4776}"/>
              </a:ext>
            </a:extLst>
          </p:cNvPr>
          <p:cNvSpPr>
            <a:spLocks noGrp="1"/>
          </p:cNvSpPr>
          <p:nvPr>
            <p:ph type="subTitle" idx="1"/>
          </p:nvPr>
        </p:nvSpPr>
        <p:spPr>
          <a:xfrm>
            <a:off x="827089" y="5312229"/>
            <a:ext cx="6583362" cy="1314923"/>
          </a:xfrm>
        </p:spPr>
        <p:txBody>
          <a:bodyPr anchor="t">
            <a:normAutofit/>
          </a:bodyPr>
          <a:lstStyle/>
          <a:p>
            <a:pPr algn="l">
              <a:spcBef>
                <a:spcPts val="0"/>
              </a:spcBef>
            </a:pPr>
            <a:r>
              <a:rPr lang="en-US" sz="2200" dirty="0">
                <a:solidFill>
                  <a:schemeClr val="bg1"/>
                </a:solidFill>
                <a:latin typeface="Calibri" panose="020F0502020204030204" pitchFamily="34" charset="0"/>
                <a:cs typeface="Calibri" panose="020F0502020204030204" pitchFamily="34" charset="0"/>
              </a:rPr>
              <a:t>Sally Haslanger</a:t>
            </a:r>
          </a:p>
          <a:p>
            <a:pPr algn="l">
              <a:spcBef>
                <a:spcPts val="600"/>
              </a:spcBef>
            </a:pPr>
            <a:r>
              <a:rPr lang="en-US" sz="2200" dirty="0">
                <a:solidFill>
                  <a:schemeClr val="bg1"/>
                </a:solidFill>
                <a:latin typeface="Calibri" panose="020F0502020204030204" pitchFamily="34" charset="0"/>
                <a:cs typeface="Calibri" panose="020F0502020204030204" pitchFamily="34" charset="0"/>
              </a:rPr>
              <a:t>9 May 2022</a:t>
            </a:r>
          </a:p>
          <a:p>
            <a:pPr algn="l">
              <a:spcBef>
                <a:spcPts val="0"/>
              </a:spcBef>
            </a:pPr>
            <a:r>
              <a:rPr lang="en-US" sz="2200" dirty="0">
                <a:solidFill>
                  <a:schemeClr val="bg1"/>
                </a:solidFill>
                <a:latin typeface="Calibri" panose="020F0502020204030204" pitchFamily="34" charset="0"/>
                <a:cs typeface="Calibri" panose="020F0502020204030204" pitchFamily="34" charset="0"/>
              </a:rPr>
              <a:t>San Raffaele</a:t>
            </a:r>
          </a:p>
          <a:p>
            <a:pPr algn="l"/>
            <a:endParaRPr lang="en-US" sz="2200" dirty="0">
              <a:solidFill>
                <a:schemeClr val="bg1"/>
              </a:solidFill>
            </a:endParaRPr>
          </a:p>
        </p:txBody>
      </p:sp>
      <p:pic>
        <p:nvPicPr>
          <p:cNvPr id="5" name="Picture 4" descr="A high angle view of a drawing compass and a ruler on a diagram">
            <a:extLst>
              <a:ext uri="{FF2B5EF4-FFF2-40B4-BE49-F238E27FC236}">
                <a16:creationId xmlns:a16="http://schemas.microsoft.com/office/drawing/2014/main" id="{90D835D5-E6E3-8D01-940D-26CDFCB88CEB}"/>
              </a:ext>
            </a:extLst>
          </p:cNvPr>
          <p:cNvPicPr>
            <a:picLocks noChangeAspect="1"/>
          </p:cNvPicPr>
          <p:nvPr/>
        </p:nvPicPr>
        <p:blipFill rotWithShape="1">
          <a:blip r:embed="rId3"/>
          <a:srcRect b="54717"/>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34" name="Group 26">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28" name="Freeform: Shape 27">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28">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993456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62DA-2EE3-394F-AACB-0D57673E5153}"/>
              </a:ext>
            </a:extLst>
          </p:cNvPr>
          <p:cNvSpPr>
            <a:spLocks noGrp="1"/>
          </p:cNvSpPr>
          <p:nvPr>
            <p:ph type="title"/>
          </p:nvPr>
        </p:nvSpPr>
        <p:spPr>
          <a:xfrm>
            <a:off x="537756" y="489440"/>
            <a:ext cx="6813522" cy="630084"/>
          </a:xfrm>
        </p:spPr>
        <p:txBody>
          <a:bodyPr>
            <a:normAutofit fontScale="90000"/>
          </a:bodyPr>
          <a:lstStyle/>
          <a:p>
            <a:r>
              <a:rPr lang="en-US" dirty="0"/>
              <a:t>“Possessing” a Concept</a:t>
            </a:r>
          </a:p>
        </p:txBody>
      </p:sp>
      <p:cxnSp>
        <p:nvCxnSpPr>
          <p:cNvPr id="7" name="Straight Connector 6">
            <a:extLst>
              <a:ext uri="{FF2B5EF4-FFF2-40B4-BE49-F238E27FC236}">
                <a16:creationId xmlns:a16="http://schemas.microsoft.com/office/drawing/2014/main" id="{F4F1BCF2-4E77-EF49-8C37-B7F34215D21F}"/>
              </a:ext>
            </a:extLst>
          </p:cNvPr>
          <p:cNvCxnSpPr>
            <a:cxnSpLocks/>
          </p:cNvCxnSpPr>
          <p:nvPr/>
        </p:nvCxnSpPr>
        <p:spPr>
          <a:xfrm flipV="1">
            <a:off x="2344452" y="-657510"/>
            <a:ext cx="0" cy="940845"/>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DF54DFE-B703-8049-96B9-971ED930926F}"/>
              </a:ext>
            </a:extLst>
          </p:cNvPr>
          <p:cNvSpPr txBox="1"/>
          <p:nvPr/>
        </p:nvSpPr>
        <p:spPr>
          <a:xfrm>
            <a:off x="10310920" y="693413"/>
            <a:ext cx="1343324" cy="646331"/>
          </a:xfrm>
          <a:prstGeom prst="rect">
            <a:avLst/>
          </a:prstGeom>
          <a:noFill/>
          <a:ln>
            <a:noFill/>
          </a:ln>
        </p:spPr>
        <p:txBody>
          <a:bodyPr wrap="square" rtlCol="0">
            <a:spAutoFit/>
          </a:bodyPr>
          <a:lstStyle/>
          <a:p>
            <a:r>
              <a:rPr lang="en-US" dirty="0"/>
              <a:t>Possible</a:t>
            </a:r>
          </a:p>
          <a:p>
            <a:r>
              <a:rPr lang="en-US" dirty="0"/>
              <a:t>Non-Dogs</a:t>
            </a:r>
          </a:p>
        </p:txBody>
      </p:sp>
      <p:sp>
        <p:nvSpPr>
          <p:cNvPr id="8" name="TextBox 7">
            <a:extLst>
              <a:ext uri="{FF2B5EF4-FFF2-40B4-BE49-F238E27FC236}">
                <a16:creationId xmlns:a16="http://schemas.microsoft.com/office/drawing/2014/main" id="{22125830-A42F-6446-AC2A-86BC059FBE6B}"/>
              </a:ext>
            </a:extLst>
          </p:cNvPr>
          <p:cNvSpPr txBox="1"/>
          <p:nvPr/>
        </p:nvSpPr>
        <p:spPr>
          <a:xfrm>
            <a:off x="8503791" y="673778"/>
            <a:ext cx="1327139" cy="646331"/>
          </a:xfrm>
          <a:prstGeom prst="rect">
            <a:avLst/>
          </a:prstGeom>
          <a:noFill/>
          <a:ln>
            <a:noFill/>
          </a:ln>
        </p:spPr>
        <p:txBody>
          <a:bodyPr wrap="square" rtlCol="0">
            <a:spAutoFit/>
          </a:bodyPr>
          <a:lstStyle/>
          <a:p>
            <a:r>
              <a:rPr lang="en-US" dirty="0"/>
              <a:t>Possible </a:t>
            </a:r>
          </a:p>
          <a:p>
            <a:r>
              <a:rPr lang="en-US" dirty="0"/>
              <a:t>Dogs</a:t>
            </a:r>
          </a:p>
        </p:txBody>
      </p:sp>
      <p:pic>
        <p:nvPicPr>
          <p:cNvPr id="29" name="Picture 28">
            <a:extLst>
              <a:ext uri="{FF2B5EF4-FFF2-40B4-BE49-F238E27FC236}">
                <a16:creationId xmlns:a16="http://schemas.microsoft.com/office/drawing/2014/main" id="{001DFA50-1A0C-604E-8110-EC043A015E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53762" y="1320109"/>
            <a:ext cx="1700482" cy="3485135"/>
          </a:xfrm>
          <a:prstGeom prst="rect">
            <a:avLst/>
          </a:prstGeom>
        </p:spPr>
      </p:pic>
      <p:grpSp>
        <p:nvGrpSpPr>
          <p:cNvPr id="24" name="Group 23">
            <a:extLst>
              <a:ext uri="{FF2B5EF4-FFF2-40B4-BE49-F238E27FC236}">
                <a16:creationId xmlns:a16="http://schemas.microsoft.com/office/drawing/2014/main" id="{D6F9A03C-8205-824C-88B8-6B2D46D6B924}"/>
              </a:ext>
            </a:extLst>
          </p:cNvPr>
          <p:cNvGrpSpPr/>
          <p:nvPr/>
        </p:nvGrpSpPr>
        <p:grpSpPr>
          <a:xfrm>
            <a:off x="3710702" y="1320109"/>
            <a:ext cx="7362846" cy="4882896"/>
            <a:chOff x="3746698" y="1343250"/>
            <a:chExt cx="7362846" cy="4879410"/>
          </a:xfrm>
        </p:grpSpPr>
        <p:grpSp>
          <p:nvGrpSpPr>
            <p:cNvPr id="25" name="Group 24">
              <a:extLst>
                <a:ext uri="{FF2B5EF4-FFF2-40B4-BE49-F238E27FC236}">
                  <a16:creationId xmlns:a16="http://schemas.microsoft.com/office/drawing/2014/main" id="{FD2B0529-0308-6D42-B616-DC98F1033214}"/>
                </a:ext>
              </a:extLst>
            </p:cNvPr>
            <p:cNvGrpSpPr/>
            <p:nvPr/>
          </p:nvGrpSpPr>
          <p:grpSpPr>
            <a:xfrm>
              <a:off x="6328576" y="1352787"/>
              <a:ext cx="4780968" cy="4869873"/>
              <a:chOff x="6303304" y="1363212"/>
              <a:chExt cx="4780968" cy="4869873"/>
            </a:xfrm>
          </p:grpSpPr>
          <p:pic>
            <p:nvPicPr>
              <p:cNvPr id="10" name="Picture 9">
                <a:extLst>
                  <a:ext uri="{FF2B5EF4-FFF2-40B4-BE49-F238E27FC236}">
                    <a16:creationId xmlns:a16="http://schemas.microsoft.com/office/drawing/2014/main" id="{62EA2C24-661F-674B-BD7B-292BFFD31F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8202" y="1363212"/>
                <a:ext cx="1771323" cy="3529584"/>
              </a:xfrm>
              <a:prstGeom prst="rect">
                <a:avLst/>
              </a:prstGeom>
            </p:spPr>
          </p:pic>
          <p:pic>
            <p:nvPicPr>
              <p:cNvPr id="6" name="Picture 5">
                <a:extLst>
                  <a:ext uri="{FF2B5EF4-FFF2-40B4-BE49-F238E27FC236}">
                    <a16:creationId xmlns:a16="http://schemas.microsoft.com/office/drawing/2014/main" id="{61BCC99D-6352-5647-B32E-DBE84F7D322B}"/>
                  </a:ext>
                </a:extLst>
              </p:cNvPr>
              <p:cNvPicPr>
                <a:picLocks noChangeAspect="1"/>
              </p:cNvPicPr>
              <p:nvPr/>
            </p:nvPicPr>
            <p:blipFill>
              <a:blip r:embed="rId4"/>
              <a:stretch>
                <a:fillRect/>
              </a:stretch>
            </p:blipFill>
            <p:spPr>
              <a:xfrm>
                <a:off x="6303304" y="4283820"/>
                <a:ext cx="4780968" cy="1949265"/>
              </a:xfrm>
              <a:prstGeom prst="rect">
                <a:avLst/>
              </a:prstGeom>
            </p:spPr>
          </p:pic>
        </p:grpSp>
        <p:grpSp>
          <p:nvGrpSpPr>
            <p:cNvPr id="13" name="Group 12">
              <a:extLst>
                <a:ext uri="{FF2B5EF4-FFF2-40B4-BE49-F238E27FC236}">
                  <a16:creationId xmlns:a16="http://schemas.microsoft.com/office/drawing/2014/main" id="{168A369F-8202-284F-9664-9757FDDACA16}"/>
                </a:ext>
              </a:extLst>
            </p:cNvPr>
            <p:cNvGrpSpPr/>
            <p:nvPr/>
          </p:nvGrpSpPr>
          <p:grpSpPr>
            <a:xfrm>
              <a:off x="3746698" y="1343250"/>
              <a:ext cx="6195405" cy="3047484"/>
              <a:chOff x="4987560" y="2508548"/>
              <a:chExt cx="6195405" cy="3047484"/>
            </a:xfrm>
          </p:grpSpPr>
          <p:pic>
            <p:nvPicPr>
              <p:cNvPr id="18" name="Picture 17">
                <a:extLst>
                  <a:ext uri="{FF2B5EF4-FFF2-40B4-BE49-F238E27FC236}">
                    <a16:creationId xmlns:a16="http://schemas.microsoft.com/office/drawing/2014/main" id="{2140B68C-986A-B44C-9A62-2D418809A5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81693" y="3510398"/>
                <a:ext cx="1750591" cy="2045634"/>
              </a:xfrm>
              <a:prstGeom prst="rect">
                <a:avLst/>
              </a:prstGeom>
            </p:spPr>
          </p:pic>
          <p:pic>
            <p:nvPicPr>
              <p:cNvPr id="19" name="Picture 18">
                <a:extLst>
                  <a:ext uri="{FF2B5EF4-FFF2-40B4-BE49-F238E27FC236}">
                    <a16:creationId xmlns:a16="http://schemas.microsoft.com/office/drawing/2014/main" id="{6CB7DDC8-3593-9048-84CE-058D6CD1B75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87560" y="2508548"/>
                <a:ext cx="1755266" cy="2180676"/>
              </a:xfrm>
              <a:prstGeom prst="rect">
                <a:avLst/>
              </a:prstGeom>
            </p:spPr>
          </p:pic>
          <p:grpSp>
            <p:nvGrpSpPr>
              <p:cNvPr id="20" name="Group 19">
                <a:extLst>
                  <a:ext uri="{FF2B5EF4-FFF2-40B4-BE49-F238E27FC236}">
                    <a16:creationId xmlns:a16="http://schemas.microsoft.com/office/drawing/2014/main" id="{66460969-C927-5240-BBEC-683FDF164232}"/>
                  </a:ext>
                </a:extLst>
              </p:cNvPr>
              <p:cNvGrpSpPr/>
              <p:nvPr/>
            </p:nvGrpSpPr>
            <p:grpSpPr>
              <a:xfrm>
                <a:off x="6182097" y="3009019"/>
                <a:ext cx="5000868" cy="939520"/>
                <a:chOff x="4700476" y="2921053"/>
                <a:chExt cx="5000868" cy="939520"/>
              </a:xfrm>
            </p:grpSpPr>
            <p:cxnSp>
              <p:nvCxnSpPr>
                <p:cNvPr id="21" name="Straight Arrow Connector 20">
                  <a:extLst>
                    <a:ext uri="{FF2B5EF4-FFF2-40B4-BE49-F238E27FC236}">
                      <a16:creationId xmlns:a16="http://schemas.microsoft.com/office/drawing/2014/main" id="{73B1BAC0-4872-9845-9A08-9717F724FB26}"/>
                    </a:ext>
                  </a:extLst>
                </p:cNvPr>
                <p:cNvCxnSpPr>
                  <a:cxnSpLocks/>
                </p:cNvCxnSpPr>
                <p:nvPr/>
              </p:nvCxnSpPr>
              <p:spPr>
                <a:xfrm flipV="1">
                  <a:off x="6769778" y="3373605"/>
                  <a:ext cx="2931566" cy="486968"/>
                </a:xfrm>
                <a:prstGeom prst="straightConnector1">
                  <a:avLst/>
                </a:prstGeom>
                <a:ln w="28575">
                  <a:solidFill>
                    <a:schemeClr val="accent6">
                      <a:lumMod val="75000"/>
                    </a:schemeClr>
                  </a:solidFill>
                  <a:prstDash val="sysDash"/>
                  <a:tailEnd type="triangle" w="lg" len="med"/>
                </a:ln>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id="{31D4D4A1-4CDD-064C-B51C-F5D66D168141}"/>
                    </a:ext>
                  </a:extLst>
                </p:cNvPr>
                <p:cNvCxnSpPr>
                  <a:cxnSpLocks/>
                </p:cNvCxnSpPr>
                <p:nvPr/>
              </p:nvCxnSpPr>
              <p:spPr>
                <a:xfrm>
                  <a:off x="4700476" y="2921053"/>
                  <a:ext cx="5000868" cy="259407"/>
                </a:xfrm>
                <a:prstGeom prst="straightConnector1">
                  <a:avLst/>
                </a:prstGeom>
                <a:ln w="31750">
                  <a:solidFill>
                    <a:schemeClr val="accent6">
                      <a:lumMod val="75000"/>
                    </a:schemeClr>
                  </a:solidFill>
                  <a:prstDash val="sysDash"/>
                  <a:tailEnd type="triangle" w="lg" len="med"/>
                </a:ln>
              </p:spPr>
              <p:style>
                <a:lnRef idx="2">
                  <a:schemeClr val="accent6"/>
                </a:lnRef>
                <a:fillRef idx="0">
                  <a:schemeClr val="accent6"/>
                </a:fillRef>
                <a:effectRef idx="1">
                  <a:schemeClr val="accent6"/>
                </a:effectRef>
                <a:fontRef idx="minor">
                  <a:schemeClr val="tx1"/>
                </a:fontRef>
              </p:style>
            </p:cxnSp>
          </p:grpSp>
        </p:grpSp>
      </p:grpSp>
      <p:cxnSp>
        <p:nvCxnSpPr>
          <p:cNvPr id="15" name="Straight Connector 14">
            <a:extLst>
              <a:ext uri="{FF2B5EF4-FFF2-40B4-BE49-F238E27FC236}">
                <a16:creationId xmlns:a16="http://schemas.microsoft.com/office/drawing/2014/main" id="{0A55CD50-04CB-F74B-80AC-4307F6913A75}"/>
              </a:ext>
            </a:extLst>
          </p:cNvPr>
          <p:cNvCxnSpPr>
            <a:cxnSpLocks/>
          </p:cNvCxnSpPr>
          <p:nvPr/>
        </p:nvCxnSpPr>
        <p:spPr>
          <a:xfrm flipH="1" flipV="1">
            <a:off x="9910288" y="1331196"/>
            <a:ext cx="58552" cy="353813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C32553FD-7734-F24C-8C38-F93D9E029398}"/>
              </a:ext>
            </a:extLst>
          </p:cNvPr>
          <p:cNvSpPr/>
          <p:nvPr/>
        </p:nvSpPr>
        <p:spPr>
          <a:xfrm>
            <a:off x="387627" y="3789121"/>
            <a:ext cx="5075128" cy="2413884"/>
          </a:xfrm>
          <a:prstGeom prst="roundRect">
            <a:avLst/>
          </a:prstGeom>
          <a:solidFill>
            <a:schemeClr val="accent4">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4310" indent="-194310">
              <a:buFont typeface="Arial" panose="020B0604020202020204" pitchFamily="34" charset="0"/>
              <a:buChar char="•"/>
            </a:pPr>
            <a:r>
              <a:rPr lang="en-US" sz="2000" dirty="0">
                <a:solidFill>
                  <a:sysClr val="windowText" lastClr="000000"/>
                </a:solidFill>
              </a:rPr>
              <a:t>(Roughly), for an individual to </a:t>
            </a:r>
            <a:r>
              <a:rPr lang="en-US" sz="2000" i="1" dirty="0">
                <a:solidFill>
                  <a:sysClr val="windowText" lastClr="000000"/>
                </a:solidFill>
              </a:rPr>
              <a:t>possess</a:t>
            </a:r>
            <a:r>
              <a:rPr lang="en-US" sz="2000" dirty="0">
                <a:solidFill>
                  <a:sysClr val="windowText" lastClr="000000"/>
                </a:solidFill>
              </a:rPr>
              <a:t> (in the most minimal sense) a concept of </a:t>
            </a:r>
            <a:r>
              <a:rPr lang="en-US" sz="2000" cap="small" dirty="0">
                <a:solidFill>
                  <a:sysClr val="windowText" lastClr="000000"/>
                </a:solidFill>
              </a:rPr>
              <a:t>X </a:t>
            </a:r>
            <a:r>
              <a:rPr lang="en-US" sz="2000" dirty="0">
                <a:solidFill>
                  <a:sysClr val="windowText" lastClr="000000"/>
                </a:solidFill>
              </a:rPr>
              <a:t>is to have a cluster of capacities that enables them to process information about </a:t>
            </a:r>
            <a:r>
              <a:rPr lang="en-US" sz="2000" dirty="0" err="1">
                <a:solidFill>
                  <a:sysClr val="windowText" lastClr="000000"/>
                </a:solidFill>
              </a:rPr>
              <a:t>Xs</a:t>
            </a:r>
            <a:r>
              <a:rPr lang="en-US" sz="2000" dirty="0">
                <a:solidFill>
                  <a:sysClr val="windowText" lastClr="000000"/>
                </a:solidFill>
              </a:rPr>
              <a:t>.  </a:t>
            </a:r>
          </a:p>
          <a:p>
            <a:pPr marL="194310" indent="-194310">
              <a:spcBef>
                <a:spcPts val="600"/>
              </a:spcBef>
              <a:buFont typeface="Arial" panose="020B0604020202020204" pitchFamily="34" charset="0"/>
              <a:buChar char="•"/>
            </a:pPr>
            <a:r>
              <a:rPr lang="en-US" sz="2000" dirty="0">
                <a:solidFill>
                  <a:srgbClr val="C00000"/>
                </a:solidFill>
              </a:rPr>
              <a:t>Possessing a concept is a matter of having dispositions towards a space of </a:t>
            </a:r>
            <a:r>
              <a:rPr lang="en-US" sz="2000" dirty="0" err="1">
                <a:solidFill>
                  <a:srgbClr val="C00000"/>
                </a:solidFill>
              </a:rPr>
              <a:t>possibilia</a:t>
            </a:r>
            <a:r>
              <a:rPr lang="en-US" sz="2000" dirty="0">
                <a:solidFill>
                  <a:srgbClr val="C00000"/>
                </a:solidFill>
              </a:rPr>
              <a:t>. </a:t>
            </a:r>
          </a:p>
        </p:txBody>
      </p:sp>
    </p:spTree>
    <p:extLst>
      <p:ext uri="{BB962C8B-B14F-4D97-AF65-F5344CB8AC3E}">
        <p14:creationId xmlns:p14="http://schemas.microsoft.com/office/powerpoint/2010/main" val="357506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7B9C3-E174-D648-8089-410D4715677C}"/>
              </a:ext>
            </a:extLst>
          </p:cNvPr>
          <p:cNvSpPr>
            <a:spLocks noGrp="1"/>
          </p:cNvSpPr>
          <p:nvPr>
            <p:ph idx="1"/>
          </p:nvPr>
        </p:nvSpPr>
        <p:spPr>
          <a:xfrm>
            <a:off x="536264" y="1204804"/>
            <a:ext cx="10971613" cy="1402252"/>
          </a:xfrm>
        </p:spPr>
        <p:txBody>
          <a:bodyPr>
            <a:noAutofit/>
          </a:bodyPr>
          <a:lstStyle/>
          <a:p>
            <a:pPr>
              <a:lnSpc>
                <a:spcPct val="100000"/>
              </a:lnSpc>
            </a:pPr>
            <a:r>
              <a:rPr lang="en-US" sz="2200" dirty="0"/>
              <a:t>We have access to partitions of logical space through different modalities, from different vantage points, and at different levels of granularity.  </a:t>
            </a:r>
          </a:p>
          <a:p>
            <a:pPr lvl="0">
              <a:lnSpc>
                <a:spcPct val="100000"/>
              </a:lnSpc>
            </a:pPr>
            <a:r>
              <a:rPr lang="en-US" sz="2200" dirty="0"/>
              <a:t>From a psychological point of view, </a:t>
            </a:r>
            <a:r>
              <a:rPr lang="en-US" sz="2200" b="1" i="1" dirty="0"/>
              <a:t>possession</a:t>
            </a:r>
            <a:r>
              <a:rPr lang="en-US" sz="2200" dirty="0"/>
              <a:t> of the concept may occur by virtue of different cognitive mechanisms and give rise to different dispositions in different individuals.  </a:t>
            </a:r>
          </a:p>
        </p:txBody>
      </p:sp>
      <p:sp>
        <p:nvSpPr>
          <p:cNvPr id="2" name="Title 1">
            <a:extLst>
              <a:ext uri="{FF2B5EF4-FFF2-40B4-BE49-F238E27FC236}">
                <a16:creationId xmlns:a16="http://schemas.microsoft.com/office/drawing/2014/main" id="{E0FE2A64-DD5E-124A-BF16-2966D9582A60}"/>
              </a:ext>
            </a:extLst>
          </p:cNvPr>
          <p:cNvSpPr>
            <a:spLocks noGrp="1"/>
          </p:cNvSpPr>
          <p:nvPr>
            <p:ph type="title"/>
          </p:nvPr>
        </p:nvSpPr>
        <p:spPr>
          <a:xfrm>
            <a:off x="435263" y="546778"/>
            <a:ext cx="10156371" cy="587830"/>
          </a:xfrm>
        </p:spPr>
        <p:txBody>
          <a:bodyPr>
            <a:normAutofit fontScale="90000"/>
          </a:bodyPr>
          <a:lstStyle/>
          <a:p>
            <a:r>
              <a:rPr lang="en-US" dirty="0"/>
              <a:t>Concepts &amp; Conceptions</a:t>
            </a:r>
          </a:p>
        </p:txBody>
      </p:sp>
      <p:pic>
        <p:nvPicPr>
          <p:cNvPr id="12" name="Picture 11">
            <a:extLst>
              <a:ext uri="{FF2B5EF4-FFF2-40B4-BE49-F238E27FC236}">
                <a16:creationId xmlns:a16="http://schemas.microsoft.com/office/drawing/2014/main" id="{D53C4AF9-E87D-914C-8093-FAB4E3799C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5255" y="4169901"/>
            <a:ext cx="1410270" cy="1740050"/>
          </a:xfrm>
          <a:prstGeom prst="rect">
            <a:avLst/>
          </a:prstGeom>
        </p:spPr>
      </p:pic>
      <p:grpSp>
        <p:nvGrpSpPr>
          <p:cNvPr id="13" name="Group 12">
            <a:extLst>
              <a:ext uri="{FF2B5EF4-FFF2-40B4-BE49-F238E27FC236}">
                <a16:creationId xmlns:a16="http://schemas.microsoft.com/office/drawing/2014/main" id="{E0FF62BD-3C58-5D4C-994A-508EEC341DCB}"/>
              </a:ext>
            </a:extLst>
          </p:cNvPr>
          <p:cNvGrpSpPr/>
          <p:nvPr/>
        </p:nvGrpSpPr>
        <p:grpSpPr>
          <a:xfrm>
            <a:off x="8860144" y="3097162"/>
            <a:ext cx="3160222" cy="3631221"/>
            <a:chOff x="6568194" y="2315452"/>
            <a:chExt cx="3922834" cy="4268929"/>
          </a:xfrm>
        </p:grpSpPr>
        <p:grpSp>
          <p:nvGrpSpPr>
            <p:cNvPr id="18" name="Group 17">
              <a:extLst>
                <a:ext uri="{FF2B5EF4-FFF2-40B4-BE49-F238E27FC236}">
                  <a16:creationId xmlns:a16="http://schemas.microsoft.com/office/drawing/2014/main" id="{6188573E-DF4D-7F4F-ABF6-0AB5D8961C91}"/>
                </a:ext>
              </a:extLst>
            </p:cNvPr>
            <p:cNvGrpSpPr/>
            <p:nvPr/>
          </p:nvGrpSpPr>
          <p:grpSpPr>
            <a:xfrm>
              <a:off x="6849943" y="2315452"/>
              <a:ext cx="3641085" cy="3699085"/>
              <a:chOff x="8023232" y="330831"/>
              <a:chExt cx="4123717" cy="5176309"/>
            </a:xfrm>
          </p:grpSpPr>
          <p:grpSp>
            <p:nvGrpSpPr>
              <p:cNvPr id="20" name="Group 19">
                <a:extLst>
                  <a:ext uri="{FF2B5EF4-FFF2-40B4-BE49-F238E27FC236}">
                    <a16:creationId xmlns:a16="http://schemas.microsoft.com/office/drawing/2014/main" id="{5610854A-50DE-3344-8595-CCEA081D209D}"/>
                  </a:ext>
                </a:extLst>
              </p:cNvPr>
              <p:cNvGrpSpPr/>
              <p:nvPr/>
            </p:nvGrpSpPr>
            <p:grpSpPr>
              <a:xfrm>
                <a:off x="8358050" y="330831"/>
                <a:ext cx="3788899" cy="4499839"/>
                <a:chOff x="8358050" y="330831"/>
                <a:chExt cx="3788899" cy="4499839"/>
              </a:xfrm>
            </p:grpSpPr>
            <p:grpSp>
              <p:nvGrpSpPr>
                <p:cNvPr id="22" name="Group 21">
                  <a:extLst>
                    <a:ext uri="{FF2B5EF4-FFF2-40B4-BE49-F238E27FC236}">
                      <a16:creationId xmlns:a16="http://schemas.microsoft.com/office/drawing/2014/main" id="{EB7A6DA2-2BF0-7C4C-81AA-99FBCD1AE631}"/>
                    </a:ext>
                  </a:extLst>
                </p:cNvPr>
                <p:cNvGrpSpPr/>
                <p:nvPr/>
              </p:nvGrpSpPr>
              <p:grpSpPr>
                <a:xfrm>
                  <a:off x="8358050" y="330831"/>
                  <a:ext cx="3788899" cy="4499839"/>
                  <a:chOff x="8575964" y="918895"/>
                  <a:chExt cx="3243415" cy="4041032"/>
                </a:xfrm>
              </p:grpSpPr>
              <p:sp>
                <p:nvSpPr>
                  <p:cNvPr id="27" name="Rectangle 26">
                    <a:extLst>
                      <a:ext uri="{FF2B5EF4-FFF2-40B4-BE49-F238E27FC236}">
                        <a16:creationId xmlns:a16="http://schemas.microsoft.com/office/drawing/2014/main" id="{A3D1E501-BFE5-7C46-9EBD-C103D62515E0}"/>
                      </a:ext>
                    </a:extLst>
                  </p:cNvPr>
                  <p:cNvSpPr/>
                  <p:nvPr/>
                </p:nvSpPr>
                <p:spPr>
                  <a:xfrm>
                    <a:off x="8575964" y="1787236"/>
                    <a:ext cx="3048000" cy="317269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80F94E76-BE1C-B845-8942-83362A5E9C1E}"/>
                      </a:ext>
                    </a:extLst>
                  </p:cNvPr>
                  <p:cNvCxnSpPr>
                    <a:stCxn id="27" idx="2"/>
                    <a:endCxn id="27" idx="0"/>
                  </p:cNvCxnSpPr>
                  <p:nvPr/>
                </p:nvCxnSpPr>
                <p:spPr>
                  <a:xfrm flipV="1">
                    <a:off x="10099964" y="1787236"/>
                    <a:ext cx="0" cy="3172691"/>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394C1DF-CFD8-054C-BEB8-E4B9D9C1AFC2}"/>
                      </a:ext>
                    </a:extLst>
                  </p:cNvPr>
                  <p:cNvSpPr txBox="1"/>
                  <p:nvPr/>
                </p:nvSpPr>
                <p:spPr>
                  <a:xfrm>
                    <a:off x="8635403" y="934698"/>
                    <a:ext cx="1364632" cy="954866"/>
                  </a:xfrm>
                  <a:prstGeom prst="rect">
                    <a:avLst/>
                  </a:prstGeom>
                  <a:noFill/>
                </p:spPr>
                <p:txBody>
                  <a:bodyPr wrap="square" rtlCol="0">
                    <a:spAutoFit/>
                  </a:bodyPr>
                  <a:lstStyle/>
                  <a:p>
                    <a:r>
                      <a:rPr lang="en-US" dirty="0">
                        <a:solidFill>
                          <a:schemeClr val="accent2">
                            <a:lumMod val="50000"/>
                          </a:schemeClr>
                        </a:solidFill>
                      </a:rPr>
                      <a:t>Possible</a:t>
                    </a:r>
                  </a:p>
                  <a:p>
                    <a:r>
                      <a:rPr lang="en-US" dirty="0">
                        <a:solidFill>
                          <a:schemeClr val="accent2">
                            <a:lumMod val="50000"/>
                          </a:schemeClr>
                        </a:solidFill>
                      </a:rPr>
                      <a:t>Dogs</a:t>
                    </a:r>
                  </a:p>
                </p:txBody>
              </p:sp>
              <p:sp>
                <p:nvSpPr>
                  <p:cNvPr id="30" name="TextBox 29">
                    <a:extLst>
                      <a:ext uri="{FF2B5EF4-FFF2-40B4-BE49-F238E27FC236}">
                        <a16:creationId xmlns:a16="http://schemas.microsoft.com/office/drawing/2014/main" id="{0AE19D82-D1FA-0541-9967-BBD39EE764FA}"/>
                      </a:ext>
                    </a:extLst>
                  </p:cNvPr>
                  <p:cNvSpPr txBox="1"/>
                  <p:nvPr/>
                </p:nvSpPr>
                <p:spPr>
                  <a:xfrm>
                    <a:off x="10099964" y="918895"/>
                    <a:ext cx="1719415" cy="954866"/>
                  </a:xfrm>
                  <a:prstGeom prst="rect">
                    <a:avLst/>
                  </a:prstGeom>
                  <a:noFill/>
                </p:spPr>
                <p:txBody>
                  <a:bodyPr wrap="square" rtlCol="0">
                    <a:spAutoFit/>
                  </a:bodyPr>
                  <a:lstStyle/>
                  <a:p>
                    <a:r>
                      <a:rPr lang="en-US" dirty="0">
                        <a:solidFill>
                          <a:schemeClr val="accent2">
                            <a:lumMod val="50000"/>
                          </a:schemeClr>
                        </a:solidFill>
                      </a:rPr>
                      <a:t>Possible Non-Dogs</a:t>
                    </a:r>
                  </a:p>
                </p:txBody>
              </p:sp>
            </p:grpSp>
            <p:grpSp>
              <p:nvGrpSpPr>
                <p:cNvPr id="23" name="Group 22">
                  <a:extLst>
                    <a:ext uri="{FF2B5EF4-FFF2-40B4-BE49-F238E27FC236}">
                      <a16:creationId xmlns:a16="http://schemas.microsoft.com/office/drawing/2014/main" id="{B95CEC51-92DA-624E-A486-B6AD6C8F66EC}"/>
                    </a:ext>
                  </a:extLst>
                </p:cNvPr>
                <p:cNvGrpSpPr/>
                <p:nvPr/>
              </p:nvGrpSpPr>
              <p:grpSpPr>
                <a:xfrm>
                  <a:off x="8590927" y="3534096"/>
                  <a:ext cx="3043408" cy="1108432"/>
                  <a:chOff x="8590927" y="3534096"/>
                  <a:chExt cx="3043408" cy="1108432"/>
                </a:xfrm>
              </p:grpSpPr>
              <p:sp>
                <p:nvSpPr>
                  <p:cNvPr id="24" name="Oval 23">
                    <a:extLst>
                      <a:ext uri="{FF2B5EF4-FFF2-40B4-BE49-F238E27FC236}">
                        <a16:creationId xmlns:a16="http://schemas.microsoft.com/office/drawing/2014/main" id="{333A505C-0828-0043-B24D-A87221A19552}"/>
                      </a:ext>
                    </a:extLst>
                  </p:cNvPr>
                  <p:cNvSpPr/>
                  <p:nvPr/>
                </p:nvSpPr>
                <p:spPr>
                  <a:xfrm>
                    <a:off x="8590927" y="3534096"/>
                    <a:ext cx="207121" cy="2559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7875F0FC-FF2F-FB4B-87BB-DAF4CD096FA5}"/>
                      </a:ext>
                    </a:extLst>
                  </p:cNvPr>
                  <p:cNvCxnSpPr>
                    <a:cxnSpLocks/>
                    <a:stCxn id="24" idx="6"/>
                  </p:cNvCxnSpPr>
                  <p:nvPr/>
                </p:nvCxnSpPr>
                <p:spPr>
                  <a:xfrm>
                    <a:off x="8798048" y="3662052"/>
                    <a:ext cx="2836287" cy="980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BAB0A-8F51-2D40-BBE6-7DB3BC226678}"/>
                      </a:ext>
                    </a:extLst>
                  </p:cNvPr>
                  <p:cNvCxnSpPr>
                    <a:cxnSpLocks/>
                    <a:stCxn id="24" idx="4"/>
                  </p:cNvCxnSpPr>
                  <p:nvPr/>
                </p:nvCxnSpPr>
                <p:spPr>
                  <a:xfrm>
                    <a:off x="8694488" y="3790009"/>
                    <a:ext cx="287017" cy="852519"/>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21" name="Straight Connector 20">
                <a:extLst>
                  <a:ext uri="{FF2B5EF4-FFF2-40B4-BE49-F238E27FC236}">
                    <a16:creationId xmlns:a16="http://schemas.microsoft.com/office/drawing/2014/main" id="{5E8A6F93-5E6B-D043-9893-D96B8B7EBF02}"/>
                  </a:ext>
                </a:extLst>
              </p:cNvPr>
              <p:cNvCxnSpPr>
                <a:cxnSpLocks/>
              </p:cNvCxnSpPr>
              <p:nvPr/>
            </p:nvCxnSpPr>
            <p:spPr>
              <a:xfrm flipH="1">
                <a:off x="8023232" y="3746253"/>
                <a:ext cx="674574" cy="1760887"/>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1634A17D-1710-764B-A7E4-D58CF745B8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8194" y="4984989"/>
              <a:ext cx="3922833" cy="1599392"/>
            </a:xfrm>
            <a:prstGeom prst="rect">
              <a:avLst/>
            </a:prstGeom>
          </p:spPr>
        </p:pic>
      </p:grpSp>
      <p:pic>
        <p:nvPicPr>
          <p:cNvPr id="14" name="Picture 13">
            <a:extLst>
              <a:ext uri="{FF2B5EF4-FFF2-40B4-BE49-F238E27FC236}">
                <a16:creationId xmlns:a16="http://schemas.microsoft.com/office/drawing/2014/main" id="{F2CF8DDB-17EA-1348-B4D3-7C505B21C0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55365" y="3441487"/>
            <a:ext cx="1414036" cy="1854919"/>
          </a:xfrm>
          <a:prstGeom prst="rect">
            <a:avLst/>
          </a:prstGeom>
        </p:spPr>
      </p:pic>
      <p:grpSp>
        <p:nvGrpSpPr>
          <p:cNvPr id="6" name="Group 5">
            <a:extLst>
              <a:ext uri="{FF2B5EF4-FFF2-40B4-BE49-F238E27FC236}">
                <a16:creationId xmlns:a16="http://schemas.microsoft.com/office/drawing/2014/main" id="{441CE761-6092-6143-972E-A12631293901}"/>
              </a:ext>
            </a:extLst>
          </p:cNvPr>
          <p:cNvGrpSpPr/>
          <p:nvPr/>
        </p:nvGrpSpPr>
        <p:grpSpPr>
          <a:xfrm>
            <a:off x="9331691" y="3684926"/>
            <a:ext cx="1266354" cy="1885487"/>
            <a:chOff x="7145574" y="2935422"/>
            <a:chExt cx="1571945" cy="2216613"/>
          </a:xfrm>
        </p:grpSpPr>
        <p:cxnSp>
          <p:nvCxnSpPr>
            <p:cNvPr id="10" name="Straight Connector 9">
              <a:extLst>
                <a:ext uri="{FF2B5EF4-FFF2-40B4-BE49-F238E27FC236}">
                  <a16:creationId xmlns:a16="http://schemas.microsoft.com/office/drawing/2014/main" id="{0F94E404-899C-C644-888F-FC7018AFEE99}"/>
                </a:ext>
              </a:extLst>
            </p:cNvPr>
            <p:cNvCxnSpPr>
              <a:cxnSpLocks/>
            </p:cNvCxnSpPr>
            <p:nvPr/>
          </p:nvCxnSpPr>
          <p:spPr>
            <a:xfrm>
              <a:off x="7145574" y="3571504"/>
              <a:ext cx="1571945" cy="0"/>
            </a:xfrm>
            <a:prstGeom prst="line">
              <a:avLst/>
            </a:prstGeom>
            <a:ln w="76200">
              <a:prstDash val="sysDot"/>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504F0478-B246-934C-8789-7AD386B7E04D}"/>
                </a:ext>
              </a:extLst>
            </p:cNvPr>
            <p:cNvCxnSpPr>
              <a:cxnSpLocks/>
            </p:cNvCxnSpPr>
            <p:nvPr/>
          </p:nvCxnSpPr>
          <p:spPr>
            <a:xfrm flipV="1">
              <a:off x="8228607" y="2935422"/>
              <a:ext cx="0" cy="2216613"/>
            </a:xfrm>
            <a:prstGeom prst="line">
              <a:avLst/>
            </a:prstGeom>
            <a:ln w="76200">
              <a:prstDash val="sysDot"/>
            </a:ln>
          </p:spPr>
          <p:style>
            <a:lnRef idx="3">
              <a:schemeClr val="dk1"/>
            </a:lnRef>
            <a:fillRef idx="0">
              <a:schemeClr val="dk1"/>
            </a:fillRef>
            <a:effectRef idx="2">
              <a:schemeClr val="dk1"/>
            </a:effectRef>
            <a:fontRef idx="minor">
              <a:schemeClr val="tx1"/>
            </a:fontRef>
          </p:style>
        </p:cxnSp>
      </p:grpSp>
      <p:sp>
        <p:nvSpPr>
          <p:cNvPr id="32" name="Rounded Rectangle 31">
            <a:extLst>
              <a:ext uri="{FF2B5EF4-FFF2-40B4-BE49-F238E27FC236}">
                <a16:creationId xmlns:a16="http://schemas.microsoft.com/office/drawing/2014/main" id="{779085E6-65FC-7F42-A077-1282574D47F8}"/>
              </a:ext>
            </a:extLst>
          </p:cNvPr>
          <p:cNvSpPr/>
          <p:nvPr/>
        </p:nvSpPr>
        <p:spPr>
          <a:xfrm>
            <a:off x="1974465" y="2820254"/>
            <a:ext cx="7077966" cy="50499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venir Book" panose="02000503020000020003" pitchFamily="2" charset="0"/>
              </a:rPr>
              <a:t>Conceptual skill comes in different forms and degrees.</a:t>
            </a:r>
          </a:p>
        </p:txBody>
      </p:sp>
      <p:sp>
        <p:nvSpPr>
          <p:cNvPr id="33" name="Rounded Rectangle 32">
            <a:extLst>
              <a:ext uri="{FF2B5EF4-FFF2-40B4-BE49-F238E27FC236}">
                <a16:creationId xmlns:a16="http://schemas.microsoft.com/office/drawing/2014/main" id="{4E8607BE-F35B-8D49-9C9B-EF520F32BE87}"/>
              </a:ext>
            </a:extLst>
          </p:cNvPr>
          <p:cNvSpPr/>
          <p:nvPr/>
        </p:nvSpPr>
        <p:spPr>
          <a:xfrm>
            <a:off x="611988" y="3754190"/>
            <a:ext cx="4641127" cy="164731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lvl="1"/>
            <a:r>
              <a:rPr lang="en-US" sz="2000" dirty="0">
                <a:solidFill>
                  <a:schemeClr val="tx1"/>
                </a:solidFill>
                <a:latin typeface="Avenir Book" panose="02000503020000020003" pitchFamily="2" charset="0"/>
              </a:rPr>
              <a:t>We may share the concept of X – we both have the capacities the process information about </a:t>
            </a:r>
            <a:r>
              <a:rPr lang="en-US" sz="2000" dirty="0" err="1">
                <a:solidFill>
                  <a:schemeClr val="tx1"/>
                </a:solidFill>
                <a:latin typeface="Avenir Book" panose="02000503020000020003" pitchFamily="2" charset="0"/>
              </a:rPr>
              <a:t>Xs</a:t>
            </a:r>
            <a:r>
              <a:rPr lang="en-US" sz="2000" dirty="0">
                <a:solidFill>
                  <a:schemeClr val="tx1"/>
                </a:solidFill>
                <a:latin typeface="Avenir Book" panose="02000503020000020003" pitchFamily="2" charset="0"/>
              </a:rPr>
              <a:t> – but we differ in how refined or idiosyncratic our capacities are.</a:t>
            </a:r>
          </a:p>
        </p:txBody>
      </p:sp>
      <p:sp>
        <p:nvSpPr>
          <p:cNvPr id="38" name="Rounded Rectangle 37">
            <a:extLst>
              <a:ext uri="{FF2B5EF4-FFF2-40B4-BE49-F238E27FC236}">
                <a16:creationId xmlns:a16="http://schemas.microsoft.com/office/drawing/2014/main" id="{CEAF471A-5131-9549-883E-7E16E4E2AD3F}"/>
              </a:ext>
            </a:extLst>
          </p:cNvPr>
          <p:cNvSpPr/>
          <p:nvPr/>
        </p:nvSpPr>
        <p:spPr>
          <a:xfrm>
            <a:off x="644251" y="5538242"/>
            <a:ext cx="6488754" cy="1107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lvl="1"/>
            <a:r>
              <a:rPr lang="en-US" sz="2000" dirty="0">
                <a:solidFill>
                  <a:schemeClr val="tx1"/>
                </a:solidFill>
                <a:latin typeface="Avenir Book" panose="02000503020000020003" pitchFamily="2" charset="0"/>
              </a:rPr>
              <a:t>We can say, then, that different individuals who share the concept of X form different </a:t>
            </a:r>
            <a:r>
              <a:rPr lang="en-US" sz="2000" b="1" i="1" dirty="0">
                <a:solidFill>
                  <a:schemeClr val="accent5">
                    <a:lumMod val="50000"/>
                  </a:schemeClr>
                </a:solidFill>
                <a:latin typeface="Avenir Book" panose="02000503020000020003" pitchFamily="2" charset="0"/>
              </a:rPr>
              <a:t>conceptions of X.</a:t>
            </a:r>
          </a:p>
        </p:txBody>
      </p:sp>
      <p:sp>
        <p:nvSpPr>
          <p:cNvPr id="34" name="Rectangle 33">
            <a:extLst>
              <a:ext uri="{FF2B5EF4-FFF2-40B4-BE49-F238E27FC236}">
                <a16:creationId xmlns:a16="http://schemas.microsoft.com/office/drawing/2014/main" id="{22BF28E4-F37C-058B-8F23-8C44A0CD532B}"/>
              </a:ext>
            </a:extLst>
          </p:cNvPr>
          <p:cNvSpPr/>
          <p:nvPr/>
        </p:nvSpPr>
        <p:spPr>
          <a:xfrm>
            <a:off x="9345258" y="3694385"/>
            <a:ext cx="819321" cy="472125"/>
          </a:xfrm>
          <a:prstGeom prst="rect">
            <a:avLst/>
          </a:prstGeom>
          <a:pattFill prst="lgCheck">
            <a:fgClr>
              <a:schemeClr val="accent5">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1BB5330-C8A7-BF4D-9797-F694432FC376}"/>
              </a:ext>
            </a:extLst>
          </p:cNvPr>
          <p:cNvGrpSpPr/>
          <p:nvPr/>
        </p:nvGrpSpPr>
        <p:grpSpPr>
          <a:xfrm>
            <a:off x="6746918" y="3745235"/>
            <a:ext cx="3134457" cy="1078759"/>
            <a:chOff x="3512730" y="3454433"/>
            <a:chExt cx="3890852" cy="1268209"/>
          </a:xfrm>
        </p:grpSpPr>
        <p:cxnSp>
          <p:nvCxnSpPr>
            <p:cNvPr id="16" name="Straight Arrow Connector 15">
              <a:extLst>
                <a:ext uri="{FF2B5EF4-FFF2-40B4-BE49-F238E27FC236}">
                  <a16:creationId xmlns:a16="http://schemas.microsoft.com/office/drawing/2014/main" id="{EF45F41F-6E44-984C-BE5C-B0DE4F76F598}"/>
                </a:ext>
              </a:extLst>
            </p:cNvPr>
            <p:cNvCxnSpPr>
              <a:cxnSpLocks/>
            </p:cNvCxnSpPr>
            <p:nvPr/>
          </p:nvCxnSpPr>
          <p:spPr>
            <a:xfrm>
              <a:off x="5428612" y="4269413"/>
              <a:ext cx="1705491" cy="45322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424ACFB-1129-9B42-814D-249E4F25641D}"/>
                </a:ext>
              </a:extLst>
            </p:cNvPr>
            <p:cNvCxnSpPr>
              <a:cxnSpLocks/>
            </p:cNvCxnSpPr>
            <p:nvPr/>
          </p:nvCxnSpPr>
          <p:spPr>
            <a:xfrm>
              <a:off x="3512730" y="3454433"/>
              <a:ext cx="3890852" cy="14696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A83700FC-2DAA-4D41-9CF1-4508322B7548}"/>
              </a:ext>
            </a:extLst>
          </p:cNvPr>
          <p:cNvGrpSpPr/>
          <p:nvPr/>
        </p:nvGrpSpPr>
        <p:grpSpPr>
          <a:xfrm>
            <a:off x="6673090" y="3884649"/>
            <a:ext cx="3918544" cy="697900"/>
            <a:chOff x="3757531" y="3067825"/>
            <a:chExt cx="4864151" cy="820464"/>
          </a:xfrm>
        </p:grpSpPr>
        <p:cxnSp>
          <p:nvCxnSpPr>
            <p:cNvPr id="8" name="Straight Arrow Connector 7">
              <a:extLst>
                <a:ext uri="{FF2B5EF4-FFF2-40B4-BE49-F238E27FC236}">
                  <a16:creationId xmlns:a16="http://schemas.microsoft.com/office/drawing/2014/main" id="{47CF46F5-9405-DF43-8B39-C0971317AE75}"/>
                </a:ext>
              </a:extLst>
            </p:cNvPr>
            <p:cNvCxnSpPr>
              <a:cxnSpLocks/>
            </p:cNvCxnSpPr>
            <p:nvPr/>
          </p:nvCxnSpPr>
          <p:spPr>
            <a:xfrm>
              <a:off x="5746164" y="3673356"/>
              <a:ext cx="2875518" cy="214933"/>
            </a:xfrm>
            <a:prstGeom prst="straightConnector1">
              <a:avLst/>
            </a:prstGeom>
            <a:ln w="25400">
              <a:solidFill>
                <a:schemeClr val="accent6">
                  <a:lumMod val="75000"/>
                </a:schemeClr>
              </a:solidFill>
              <a:prstDash val="lgDash"/>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DD15881-CD13-5C4E-924C-F885E481B0A8}"/>
                </a:ext>
              </a:extLst>
            </p:cNvPr>
            <p:cNvCxnSpPr>
              <a:cxnSpLocks/>
            </p:cNvCxnSpPr>
            <p:nvPr/>
          </p:nvCxnSpPr>
          <p:spPr>
            <a:xfrm>
              <a:off x="3757531" y="3067825"/>
              <a:ext cx="4864151" cy="190684"/>
            </a:xfrm>
            <a:prstGeom prst="straightConnector1">
              <a:avLst/>
            </a:prstGeom>
            <a:ln w="25400">
              <a:solidFill>
                <a:schemeClr val="accent6">
                  <a:lumMod val="75000"/>
                </a:schemeClr>
              </a:solidFill>
              <a:prstDash val="lgDash"/>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429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2" grpId="0" animBg="1"/>
      <p:bldP spid="33" grpId="0" animBg="1"/>
      <p:bldP spid="38"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CF0F-62CD-DC44-AAF4-F2F6BE215E48}"/>
              </a:ext>
            </a:extLst>
          </p:cNvPr>
          <p:cNvSpPr>
            <a:spLocks noGrp="1"/>
          </p:cNvSpPr>
          <p:nvPr>
            <p:ph type="title"/>
          </p:nvPr>
        </p:nvSpPr>
        <p:spPr/>
        <p:txBody>
          <a:bodyPr/>
          <a:lstStyle/>
          <a:p>
            <a:r>
              <a:rPr lang="en-US" dirty="0"/>
              <a:t>Standardization and being </a:t>
            </a:r>
            <a:r>
              <a:rPr lang="en-US" i="1" dirty="0"/>
              <a:t>conversant</a:t>
            </a:r>
            <a:endParaRPr lang="en-US" dirty="0"/>
          </a:p>
        </p:txBody>
      </p:sp>
      <p:sp>
        <p:nvSpPr>
          <p:cNvPr id="3" name="Content Placeholder 2">
            <a:extLst>
              <a:ext uri="{FF2B5EF4-FFF2-40B4-BE49-F238E27FC236}">
                <a16:creationId xmlns:a16="http://schemas.microsoft.com/office/drawing/2014/main" id="{FEEC94BA-0BF4-D34B-BEDC-3D756CBC9084}"/>
              </a:ext>
            </a:extLst>
          </p:cNvPr>
          <p:cNvSpPr>
            <a:spLocks noGrp="1"/>
          </p:cNvSpPr>
          <p:nvPr>
            <p:ph idx="1"/>
          </p:nvPr>
        </p:nvSpPr>
        <p:spPr>
          <a:xfrm>
            <a:off x="385589" y="1156771"/>
            <a:ext cx="11457543" cy="2666289"/>
          </a:xfrm>
          <a:solidFill>
            <a:schemeClr val="accent2">
              <a:lumMod val="20000"/>
              <a:lumOff val="80000"/>
            </a:schemeClr>
          </a:solidFill>
        </p:spPr>
        <p:txBody>
          <a:bodyPr>
            <a:normAutofit/>
          </a:bodyPr>
          <a:lstStyle/>
          <a:p>
            <a:pPr marL="0" indent="0">
              <a:lnSpc>
                <a:spcPct val="100000"/>
              </a:lnSpc>
              <a:buNone/>
            </a:pPr>
            <a:r>
              <a:rPr lang="en-US" i="1" dirty="0"/>
              <a:t>Individual conceptions </a:t>
            </a:r>
            <a:r>
              <a:rPr lang="en-US" dirty="0"/>
              <a:t>of X will be idiosyncratic.  But concepts are crucial, not just for thought, but also for communication and coordination.  </a:t>
            </a:r>
          </a:p>
          <a:p>
            <a:pPr lvl="1">
              <a:lnSpc>
                <a:spcPct val="100000"/>
              </a:lnSpc>
            </a:pPr>
            <a:r>
              <a:rPr lang="en-US" sz="2200" dirty="0"/>
              <a:t>Your capacities for attention, categorization, interpretation, memory, language, inference, affect, and the like, are marshalled for the purpose of coordinating (and refusing to coordinate) with others in response to information. </a:t>
            </a:r>
          </a:p>
          <a:p>
            <a:pPr lvl="1">
              <a:lnSpc>
                <a:spcPct val="100000"/>
              </a:lnSpc>
            </a:pPr>
            <a:r>
              <a:rPr lang="en-US" sz="2200" dirty="0"/>
              <a:t> </a:t>
            </a:r>
            <a:r>
              <a:rPr lang="en-US" sz="2200" b="1" dirty="0"/>
              <a:t>To be </a:t>
            </a:r>
            <a:r>
              <a:rPr lang="en-US" sz="2200" b="1" i="1" dirty="0"/>
              <a:t>conversant</a:t>
            </a:r>
            <a:r>
              <a:rPr lang="en-US" sz="2200" b="1" dirty="0"/>
              <a:t> with the concept of X in a context C one must be able to process a subset of information about </a:t>
            </a:r>
            <a:r>
              <a:rPr lang="en-US" sz="2200" b="1" dirty="0" err="1"/>
              <a:t>Xs</a:t>
            </a:r>
            <a:r>
              <a:rPr lang="en-US" sz="2200" b="1" dirty="0"/>
              <a:t> that is socially “approved” in C. (Putnam 1975: tiger, beech/elm). </a:t>
            </a:r>
            <a:r>
              <a:rPr lang="en-US" sz="2200" dirty="0"/>
              <a:t>  </a:t>
            </a:r>
          </a:p>
          <a:p>
            <a:endParaRPr lang="en-US" dirty="0"/>
          </a:p>
        </p:txBody>
      </p:sp>
      <p:sp>
        <p:nvSpPr>
          <p:cNvPr id="6" name="Slide Number Placeholder 5">
            <a:extLst>
              <a:ext uri="{FF2B5EF4-FFF2-40B4-BE49-F238E27FC236}">
                <a16:creationId xmlns:a16="http://schemas.microsoft.com/office/drawing/2014/main" id="{4E5BE310-D531-0348-B5B2-DE0801B06728}"/>
              </a:ext>
            </a:extLst>
          </p:cNvPr>
          <p:cNvSpPr>
            <a:spLocks noGrp="1"/>
          </p:cNvSpPr>
          <p:nvPr>
            <p:ph type="sldNum" sz="quarter" idx="12"/>
          </p:nvPr>
        </p:nvSpPr>
        <p:spPr/>
        <p:txBody>
          <a:bodyPr/>
          <a:lstStyle/>
          <a:p>
            <a:fld id="{B6A372CF-5B19-304F-9C07-CC9275FDA997}" type="slidenum">
              <a:rPr lang="en-US" smtClean="0"/>
              <a:t>12</a:t>
            </a:fld>
            <a:endParaRPr lang="en-US"/>
          </a:p>
        </p:txBody>
      </p:sp>
      <p:pic>
        <p:nvPicPr>
          <p:cNvPr id="7" name="Picture 6">
            <a:extLst>
              <a:ext uri="{FF2B5EF4-FFF2-40B4-BE49-F238E27FC236}">
                <a16:creationId xmlns:a16="http://schemas.microsoft.com/office/drawing/2014/main" id="{CEF46F0E-65CA-A64D-A4E4-15AE8CE7CA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2578" y="4151543"/>
            <a:ext cx="2007031" cy="2007031"/>
          </a:xfrm>
          <a:prstGeom prst="rect">
            <a:avLst/>
          </a:prstGeom>
        </p:spPr>
      </p:pic>
      <p:grpSp>
        <p:nvGrpSpPr>
          <p:cNvPr id="4" name="Group 3">
            <a:extLst>
              <a:ext uri="{FF2B5EF4-FFF2-40B4-BE49-F238E27FC236}">
                <a16:creationId xmlns:a16="http://schemas.microsoft.com/office/drawing/2014/main" id="{B8C4BC79-0704-D7D7-29F9-6FECCD359CE3}"/>
              </a:ext>
            </a:extLst>
          </p:cNvPr>
          <p:cNvGrpSpPr/>
          <p:nvPr/>
        </p:nvGrpSpPr>
        <p:grpSpPr>
          <a:xfrm>
            <a:off x="6324890" y="4151543"/>
            <a:ext cx="4183214" cy="2211028"/>
            <a:chOff x="6789586" y="3961172"/>
            <a:chExt cx="4183214" cy="2211028"/>
          </a:xfrm>
        </p:grpSpPr>
        <p:pic>
          <p:nvPicPr>
            <p:cNvPr id="9" name="Picture 8">
              <a:extLst>
                <a:ext uri="{FF2B5EF4-FFF2-40B4-BE49-F238E27FC236}">
                  <a16:creationId xmlns:a16="http://schemas.microsoft.com/office/drawing/2014/main" id="{FA50BA2F-7582-214C-8C50-7C112FE132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9586" y="3961172"/>
              <a:ext cx="1873828" cy="1865500"/>
            </a:xfrm>
            <a:prstGeom prst="rect">
              <a:avLst/>
            </a:prstGeom>
          </p:spPr>
        </p:pic>
        <p:pic>
          <p:nvPicPr>
            <p:cNvPr id="11" name="Picture 10">
              <a:extLst>
                <a:ext uri="{FF2B5EF4-FFF2-40B4-BE49-F238E27FC236}">
                  <a16:creationId xmlns:a16="http://schemas.microsoft.com/office/drawing/2014/main" id="{A74CA8E3-4BD9-3946-B747-C1079A5AA5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99984" y="4306700"/>
              <a:ext cx="2072816" cy="1865500"/>
            </a:xfrm>
            <a:prstGeom prst="rect">
              <a:avLst/>
            </a:prstGeom>
          </p:spPr>
        </p:pic>
      </p:grpSp>
      <p:sp>
        <p:nvSpPr>
          <p:cNvPr id="12" name="TextBox 11">
            <a:extLst>
              <a:ext uri="{FF2B5EF4-FFF2-40B4-BE49-F238E27FC236}">
                <a16:creationId xmlns:a16="http://schemas.microsoft.com/office/drawing/2014/main" id="{C3C989DB-4652-AE49-970F-97268C7C0558}"/>
              </a:ext>
            </a:extLst>
          </p:cNvPr>
          <p:cNvSpPr txBox="1"/>
          <p:nvPr/>
        </p:nvSpPr>
        <p:spPr>
          <a:xfrm>
            <a:off x="6362163" y="6092764"/>
            <a:ext cx="1873828" cy="400110"/>
          </a:xfrm>
          <a:prstGeom prst="rect">
            <a:avLst/>
          </a:prstGeom>
          <a:noFill/>
        </p:spPr>
        <p:txBody>
          <a:bodyPr wrap="square" rtlCol="0">
            <a:spAutoFit/>
          </a:bodyPr>
          <a:lstStyle/>
          <a:p>
            <a:r>
              <a:rPr lang="en-US" sz="1400" i="1" dirty="0"/>
              <a:t>Elm </a:t>
            </a:r>
            <a:r>
              <a:rPr lang="en-US" sz="2000" i="1" dirty="0"/>
              <a:t>↑</a:t>
            </a:r>
            <a:r>
              <a:rPr lang="en-US" sz="1400" i="1" dirty="0"/>
              <a:t>          Beech </a:t>
            </a:r>
            <a:r>
              <a:rPr lang="en-US" sz="2000" i="1" dirty="0">
                <a:sym typeface="Wingdings" pitchFamily="2" charset="2"/>
              </a:rPr>
              <a:t>→</a:t>
            </a:r>
            <a:endParaRPr lang="en-US" sz="2000" i="1" dirty="0"/>
          </a:p>
        </p:txBody>
      </p:sp>
    </p:spTree>
    <p:extLst>
      <p:ext uri="{BB962C8B-B14F-4D97-AF65-F5344CB8AC3E}">
        <p14:creationId xmlns:p14="http://schemas.microsoft.com/office/powerpoint/2010/main" val="351091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464D-7862-A841-A89D-9B3E0B4F025D}"/>
              </a:ext>
            </a:extLst>
          </p:cNvPr>
          <p:cNvSpPr>
            <a:spLocks noGrp="1"/>
          </p:cNvSpPr>
          <p:nvPr>
            <p:ph type="title"/>
          </p:nvPr>
        </p:nvSpPr>
        <p:spPr/>
        <p:txBody>
          <a:bodyPr/>
          <a:lstStyle/>
          <a:p>
            <a:r>
              <a:rPr lang="en-US" dirty="0"/>
              <a:t>Orientations</a:t>
            </a:r>
          </a:p>
        </p:txBody>
      </p:sp>
      <p:sp>
        <p:nvSpPr>
          <p:cNvPr id="3" name="Content Placeholder 2">
            <a:extLst>
              <a:ext uri="{FF2B5EF4-FFF2-40B4-BE49-F238E27FC236}">
                <a16:creationId xmlns:a16="http://schemas.microsoft.com/office/drawing/2014/main" id="{F29D4B39-F297-B041-BC25-2285018B222A}"/>
              </a:ext>
            </a:extLst>
          </p:cNvPr>
          <p:cNvSpPr>
            <a:spLocks noGrp="1"/>
          </p:cNvSpPr>
          <p:nvPr>
            <p:ph idx="1"/>
          </p:nvPr>
        </p:nvSpPr>
        <p:spPr>
          <a:xfrm>
            <a:off x="5250925" y="627017"/>
            <a:ext cx="6507181" cy="2745086"/>
          </a:xfrm>
          <a:solidFill>
            <a:schemeClr val="bg1"/>
          </a:solidFill>
        </p:spPr>
        <p:txBody>
          <a:bodyPr>
            <a:normAutofit fontScale="92500"/>
          </a:bodyPr>
          <a:lstStyle/>
          <a:p>
            <a:pPr lvl="0">
              <a:lnSpc>
                <a:spcPct val="100000"/>
              </a:lnSpc>
            </a:pPr>
            <a:r>
              <a:rPr lang="en-US" dirty="0"/>
              <a:t>Those who are conversant with a concept in a context have an approved </a:t>
            </a:r>
            <a:r>
              <a:rPr lang="en-US" i="1" dirty="0"/>
              <a:t>orientation </a:t>
            </a:r>
            <a:r>
              <a:rPr lang="en-US" dirty="0"/>
              <a:t>that privileges certain exemplars, features, responses (affective and cognitive), experiences, inferences, sub-categories. (E.g., vet and child) </a:t>
            </a:r>
          </a:p>
          <a:p>
            <a:pPr>
              <a:lnSpc>
                <a:spcPct val="100000"/>
              </a:lnSpc>
            </a:pPr>
            <a:r>
              <a:rPr lang="en-US" dirty="0"/>
              <a:t>We sometimes introduce different words to pick out the same partition of logical space, e.g., vets might use the term ‘</a:t>
            </a:r>
            <a:r>
              <a:rPr lang="en-US" i="1" dirty="0" err="1"/>
              <a:t>canis</a:t>
            </a:r>
            <a:r>
              <a:rPr lang="en-US" i="1" dirty="0"/>
              <a:t> </a:t>
            </a:r>
            <a:r>
              <a:rPr lang="en-US" i="1" dirty="0" err="1"/>
              <a:t>familiaris</a:t>
            </a:r>
            <a:r>
              <a:rPr lang="en-US" i="1" dirty="0"/>
              <a:t>’</a:t>
            </a:r>
            <a:r>
              <a:rPr lang="en-US" dirty="0"/>
              <a:t> in certain contexts, reflecting the context of inquiry.</a:t>
            </a:r>
          </a:p>
        </p:txBody>
      </p:sp>
      <p:sp>
        <p:nvSpPr>
          <p:cNvPr id="8" name="Rounded Rectangle 7">
            <a:extLst>
              <a:ext uri="{FF2B5EF4-FFF2-40B4-BE49-F238E27FC236}">
                <a16:creationId xmlns:a16="http://schemas.microsoft.com/office/drawing/2014/main" id="{F32DA1C5-5C9A-8F44-A8C4-07216E35EBE9}"/>
              </a:ext>
            </a:extLst>
          </p:cNvPr>
          <p:cNvSpPr/>
          <p:nvPr/>
        </p:nvSpPr>
        <p:spPr>
          <a:xfrm>
            <a:off x="400151" y="3485897"/>
            <a:ext cx="11442980" cy="235521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Yalcin makes this point with respect to the distinction between </a:t>
            </a:r>
            <a:r>
              <a:rPr lang="en-US" sz="2000" cap="small" dirty="0">
                <a:solidFill>
                  <a:schemeClr val="tx1"/>
                </a:solidFill>
              </a:rPr>
              <a:t>water</a:t>
            </a:r>
            <a:r>
              <a:rPr lang="en-US" sz="2000" dirty="0">
                <a:solidFill>
                  <a:schemeClr val="tx1"/>
                </a:solidFill>
              </a:rPr>
              <a:t> and </a:t>
            </a:r>
            <a:r>
              <a:rPr lang="en-US" sz="2000" cap="small" dirty="0">
                <a:solidFill>
                  <a:schemeClr val="tx1"/>
                </a:solidFill>
              </a:rPr>
              <a:t>H</a:t>
            </a:r>
            <a:r>
              <a:rPr lang="en-US" sz="2000" cap="small" baseline="-25000" dirty="0">
                <a:solidFill>
                  <a:schemeClr val="tx1"/>
                </a:solidFill>
              </a:rPr>
              <a:t>2</a:t>
            </a:r>
            <a:r>
              <a:rPr lang="en-US" sz="2000" cap="small" dirty="0">
                <a:solidFill>
                  <a:schemeClr val="tx1"/>
                </a:solidFill>
              </a:rPr>
              <a:t>O</a:t>
            </a:r>
            <a:r>
              <a:rPr lang="en-US" sz="2000" dirty="0">
                <a:solidFill>
                  <a:schemeClr val="tx1"/>
                </a:solidFill>
              </a:rPr>
              <a:t>:</a:t>
            </a:r>
          </a:p>
          <a:p>
            <a:pPr lvl="1"/>
            <a:r>
              <a:rPr lang="en-US" sz="2000" dirty="0">
                <a:solidFill>
                  <a:schemeClr val="tx1"/>
                </a:solidFill>
              </a:rPr>
              <a:t>For example, the former [</a:t>
            </a:r>
            <a:r>
              <a:rPr lang="en-US" sz="2000" cap="small" dirty="0">
                <a:solidFill>
                  <a:schemeClr val="tx1"/>
                </a:solidFill>
              </a:rPr>
              <a:t>water</a:t>
            </a:r>
            <a:r>
              <a:rPr lang="en-US" sz="2000" dirty="0">
                <a:solidFill>
                  <a:schemeClr val="tx1"/>
                </a:solidFill>
              </a:rPr>
              <a:t>] concept might (inter alia) be understood as embedding the partition into a subject matter reflecting parochial human interests and concerns, one including, say, the subject matter beverages— so that with the concept </a:t>
            </a:r>
            <a:r>
              <a:rPr lang="en-US" sz="2000" cap="small" dirty="0">
                <a:solidFill>
                  <a:schemeClr val="tx1"/>
                </a:solidFill>
              </a:rPr>
              <a:t>water</a:t>
            </a:r>
            <a:r>
              <a:rPr lang="en-US" sz="2000" dirty="0">
                <a:solidFill>
                  <a:schemeClr val="tx1"/>
                </a:solidFill>
              </a:rPr>
              <a:t>, we (inter alia) locate that stuff amongst the beverages — while the latter [</a:t>
            </a:r>
            <a:r>
              <a:rPr lang="en-US" sz="2000" cap="small" dirty="0">
                <a:solidFill>
                  <a:schemeClr val="tx1"/>
                </a:solidFill>
              </a:rPr>
              <a:t>H</a:t>
            </a:r>
            <a:r>
              <a:rPr lang="en-US" sz="2000" cap="small" baseline="-25000" dirty="0">
                <a:solidFill>
                  <a:schemeClr val="tx1"/>
                </a:solidFill>
              </a:rPr>
              <a:t>2</a:t>
            </a:r>
            <a:r>
              <a:rPr lang="en-US" sz="2000" cap="small" dirty="0">
                <a:solidFill>
                  <a:schemeClr val="tx1"/>
                </a:solidFill>
              </a:rPr>
              <a:t>O</a:t>
            </a:r>
            <a:r>
              <a:rPr lang="en-US" sz="2000" dirty="0">
                <a:solidFill>
                  <a:schemeClr val="tx1"/>
                </a:solidFill>
              </a:rPr>
              <a:t>] embeds it in some part of the subject matter chemistry — so that with the concept </a:t>
            </a:r>
            <a:r>
              <a:rPr lang="en-US" sz="2000" cap="small" dirty="0">
                <a:solidFill>
                  <a:schemeClr val="tx1"/>
                </a:solidFill>
              </a:rPr>
              <a:t>H</a:t>
            </a:r>
            <a:r>
              <a:rPr lang="en-US" sz="2000" cap="small" baseline="-25000" dirty="0">
                <a:solidFill>
                  <a:schemeClr val="tx1"/>
                </a:solidFill>
              </a:rPr>
              <a:t>2</a:t>
            </a:r>
            <a:r>
              <a:rPr lang="en-US" sz="2000" cap="small" dirty="0">
                <a:solidFill>
                  <a:schemeClr val="tx1"/>
                </a:solidFill>
              </a:rPr>
              <a:t>O</a:t>
            </a:r>
            <a:r>
              <a:rPr lang="en-US" sz="2000" dirty="0">
                <a:solidFill>
                  <a:schemeClr val="tx1"/>
                </a:solidFill>
              </a:rPr>
              <a:t>, we inter alia locate that stuff amongst the chemicals. (15)</a:t>
            </a:r>
          </a:p>
        </p:txBody>
      </p:sp>
      <p:sp>
        <p:nvSpPr>
          <p:cNvPr id="9" name="Rectangle 8">
            <a:extLst>
              <a:ext uri="{FF2B5EF4-FFF2-40B4-BE49-F238E27FC236}">
                <a16:creationId xmlns:a16="http://schemas.microsoft.com/office/drawing/2014/main" id="{B65B4537-D633-324D-82E3-428A084DAA41}"/>
              </a:ext>
            </a:extLst>
          </p:cNvPr>
          <p:cNvSpPr/>
          <p:nvPr/>
        </p:nvSpPr>
        <p:spPr>
          <a:xfrm>
            <a:off x="1735855" y="5701420"/>
            <a:ext cx="8771571" cy="914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600"/>
              </a:spcBef>
            </a:pPr>
            <a:r>
              <a:rPr lang="en-US" sz="2000" dirty="0">
                <a:solidFill>
                  <a:sysClr val="windowText" lastClr="000000"/>
                </a:solidFill>
              </a:rPr>
              <a:t>The subject matter is plausibly delimited by a set of questions that arise in inquiry, </a:t>
            </a:r>
          </a:p>
          <a:p>
            <a:pPr algn="ctr"/>
            <a:r>
              <a:rPr lang="en-US" sz="2000" dirty="0">
                <a:solidFill>
                  <a:sysClr val="windowText" lastClr="000000"/>
                </a:solidFill>
              </a:rPr>
              <a:t>but also in relation to our practical concerns.</a:t>
            </a:r>
          </a:p>
        </p:txBody>
      </p:sp>
      <p:grpSp>
        <p:nvGrpSpPr>
          <p:cNvPr id="12" name="Group 11">
            <a:extLst>
              <a:ext uri="{FF2B5EF4-FFF2-40B4-BE49-F238E27FC236}">
                <a16:creationId xmlns:a16="http://schemas.microsoft.com/office/drawing/2014/main" id="{C25FC485-D824-2941-973B-4B8670B7A1E1}"/>
              </a:ext>
            </a:extLst>
          </p:cNvPr>
          <p:cNvGrpSpPr/>
          <p:nvPr/>
        </p:nvGrpSpPr>
        <p:grpSpPr>
          <a:xfrm>
            <a:off x="535577" y="1107130"/>
            <a:ext cx="3866606" cy="2250589"/>
            <a:chOff x="7000130" y="556877"/>
            <a:chExt cx="3866606" cy="2250589"/>
          </a:xfrm>
        </p:grpSpPr>
        <p:grpSp>
          <p:nvGrpSpPr>
            <p:cNvPr id="4" name="Group 3">
              <a:extLst>
                <a:ext uri="{FF2B5EF4-FFF2-40B4-BE49-F238E27FC236}">
                  <a16:creationId xmlns:a16="http://schemas.microsoft.com/office/drawing/2014/main" id="{E75F7B6A-1978-DB42-A9F3-76A7FA10029D}"/>
                </a:ext>
              </a:extLst>
            </p:cNvPr>
            <p:cNvGrpSpPr/>
            <p:nvPr/>
          </p:nvGrpSpPr>
          <p:grpSpPr>
            <a:xfrm>
              <a:off x="7000130" y="556877"/>
              <a:ext cx="3866606" cy="2250589"/>
              <a:chOff x="2741555" y="1768838"/>
              <a:chExt cx="7201261" cy="4047345"/>
            </a:xfrm>
          </p:grpSpPr>
          <p:sp>
            <p:nvSpPr>
              <p:cNvPr id="5" name="Rectangle 4">
                <a:extLst>
                  <a:ext uri="{FF2B5EF4-FFF2-40B4-BE49-F238E27FC236}">
                    <a16:creationId xmlns:a16="http://schemas.microsoft.com/office/drawing/2014/main" id="{819FEE6C-2D94-1C49-BDC1-E7AD07D32305}"/>
                  </a:ext>
                </a:extLst>
              </p:cNvPr>
              <p:cNvSpPr/>
              <p:nvPr/>
            </p:nvSpPr>
            <p:spPr>
              <a:xfrm>
                <a:off x="2741555" y="2968053"/>
                <a:ext cx="7201261" cy="1394086"/>
              </a:xfrm>
              <a:prstGeom prst="rect">
                <a:avLst/>
              </a:prstGeom>
              <a:solidFill>
                <a:srgbClr val="F5E6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5">
                <a:extLst>
                  <a:ext uri="{FF2B5EF4-FFF2-40B4-BE49-F238E27FC236}">
                    <a16:creationId xmlns:a16="http://schemas.microsoft.com/office/drawing/2014/main" id="{EF7CF09E-F5BD-8440-B464-E507A7CBFC08}"/>
                  </a:ext>
                </a:extLst>
              </p:cNvPr>
              <p:cNvSpPr/>
              <p:nvPr/>
            </p:nvSpPr>
            <p:spPr>
              <a:xfrm>
                <a:off x="5351488" y="1768838"/>
                <a:ext cx="2450891" cy="4047345"/>
              </a:xfrm>
              <a:prstGeom prst="parallelogram">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FD85B6AC-3D81-BA4D-B0D0-41D93BA28323}"/>
                  </a:ext>
                </a:extLst>
              </p:cNvPr>
              <p:cNvSpPr/>
              <p:nvPr/>
            </p:nvSpPr>
            <p:spPr>
              <a:xfrm>
                <a:off x="5558850" y="2968051"/>
                <a:ext cx="2063881" cy="1394087"/>
              </a:xfrm>
              <a:prstGeom prst="parallelogram">
                <a:avLst>
                  <a:gd name="adj" fmla="val 15588"/>
                </a:avLst>
              </a:prstGeom>
              <a:solidFill>
                <a:srgbClr val="7030A0">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cap="small" dirty="0">
                    <a:solidFill>
                      <a:srgbClr val="0070C0"/>
                    </a:solidFill>
                  </a:rPr>
                  <a:t>Water</a:t>
                </a:r>
              </a:p>
              <a:p>
                <a:pPr algn="ctr">
                  <a:spcBef>
                    <a:spcPts val="600"/>
                  </a:spcBef>
                </a:pPr>
                <a:r>
                  <a:rPr lang="en-US" sz="1600" cap="small" dirty="0">
                    <a:solidFill>
                      <a:schemeClr val="accent6">
                        <a:lumMod val="20000"/>
                        <a:lumOff val="80000"/>
                      </a:schemeClr>
                    </a:solidFill>
                  </a:rPr>
                  <a:t>H</a:t>
                </a:r>
                <a:r>
                  <a:rPr lang="en-US" sz="1600" cap="small" baseline="-25000" dirty="0">
                    <a:solidFill>
                      <a:schemeClr val="accent6">
                        <a:lumMod val="20000"/>
                        <a:lumOff val="80000"/>
                      </a:schemeClr>
                    </a:solidFill>
                  </a:rPr>
                  <a:t>2</a:t>
                </a:r>
                <a:r>
                  <a:rPr lang="en-US" sz="1600" cap="small" dirty="0">
                    <a:solidFill>
                      <a:schemeClr val="accent6">
                        <a:lumMod val="20000"/>
                        <a:lumOff val="80000"/>
                      </a:schemeClr>
                    </a:solidFill>
                  </a:rPr>
                  <a:t>O</a:t>
                </a:r>
              </a:p>
            </p:txBody>
          </p:sp>
        </p:grpSp>
        <p:sp>
          <p:nvSpPr>
            <p:cNvPr id="10" name="Up-Down Arrow 9">
              <a:extLst>
                <a:ext uri="{FF2B5EF4-FFF2-40B4-BE49-F238E27FC236}">
                  <a16:creationId xmlns:a16="http://schemas.microsoft.com/office/drawing/2014/main" id="{F34C6435-FD1F-2240-83A4-E7208FDB29D6}"/>
                </a:ext>
              </a:extLst>
            </p:cNvPr>
            <p:cNvSpPr/>
            <p:nvPr/>
          </p:nvSpPr>
          <p:spPr>
            <a:xfrm>
              <a:off x="9402059" y="687614"/>
              <a:ext cx="218943" cy="771072"/>
            </a:xfrm>
            <a:prstGeom prst="upDownArrow">
              <a:avLst>
                <a:gd name="adj1" fmla="val 32081"/>
                <a:gd name="adj2" fmla="val 45947"/>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a:extLst>
                <a:ext uri="{FF2B5EF4-FFF2-40B4-BE49-F238E27FC236}">
                  <a16:creationId xmlns:a16="http://schemas.microsoft.com/office/drawing/2014/main" id="{4C188414-226E-C848-BA50-A6A79664FA30}"/>
                </a:ext>
              </a:extLst>
            </p:cNvPr>
            <p:cNvSpPr/>
            <p:nvPr/>
          </p:nvSpPr>
          <p:spPr>
            <a:xfrm flipV="1">
              <a:off x="7824485" y="1680137"/>
              <a:ext cx="880799" cy="261567"/>
            </a:xfrm>
            <a:prstGeom prst="leftRightArrow">
              <a:avLst>
                <a:gd name="adj1" fmla="val 30481"/>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8324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CD41-09E0-9B4D-AF5A-2A8D9287804B}"/>
              </a:ext>
            </a:extLst>
          </p:cNvPr>
          <p:cNvSpPr>
            <a:spLocks noGrp="1"/>
          </p:cNvSpPr>
          <p:nvPr>
            <p:ph type="title"/>
          </p:nvPr>
        </p:nvSpPr>
        <p:spPr/>
        <p:txBody>
          <a:bodyPr/>
          <a:lstStyle/>
          <a:p>
            <a:r>
              <a:rPr lang="en-US" dirty="0"/>
              <a:t>Conceptual Fluency</a:t>
            </a:r>
          </a:p>
        </p:txBody>
      </p:sp>
      <p:sp>
        <p:nvSpPr>
          <p:cNvPr id="3" name="Content Placeholder 2">
            <a:extLst>
              <a:ext uri="{FF2B5EF4-FFF2-40B4-BE49-F238E27FC236}">
                <a16:creationId xmlns:a16="http://schemas.microsoft.com/office/drawing/2014/main" id="{EEED164A-0F5E-C841-9938-26FE38F8F1D7}"/>
              </a:ext>
            </a:extLst>
          </p:cNvPr>
          <p:cNvSpPr>
            <a:spLocks noGrp="1"/>
          </p:cNvSpPr>
          <p:nvPr>
            <p:ph idx="1"/>
          </p:nvPr>
        </p:nvSpPr>
        <p:spPr/>
        <p:txBody>
          <a:bodyPr>
            <a:noAutofit/>
          </a:bodyPr>
          <a:lstStyle/>
          <a:p>
            <a:pPr lvl="0"/>
            <a:r>
              <a:rPr lang="en-US" sz="2200" dirty="0"/>
              <a:t>If we want to reify an orientation, it might be thought of as a </a:t>
            </a:r>
            <a:r>
              <a:rPr lang="en-US" sz="2200" i="1" dirty="0"/>
              <a:t>temporally extended abstract particular</a:t>
            </a:r>
            <a:r>
              <a:rPr lang="en-US" sz="2200" dirty="0"/>
              <a:t> that is the evolving cluster of socially approved (epistemic/affective/agential) responses to some privileged subset of information. (Rituals?) </a:t>
            </a:r>
          </a:p>
          <a:p>
            <a:pPr lvl="1"/>
            <a:r>
              <a:rPr lang="en-US" sz="2200" dirty="0"/>
              <a:t>The veterinary orientation privileges the distinction between sick and healthy non-human animals and requires epistemic and affective responses that guide the exercise of agency. </a:t>
            </a:r>
          </a:p>
          <a:p>
            <a:pPr lvl="0"/>
            <a:r>
              <a:rPr lang="en-US" sz="2200" dirty="0"/>
              <a:t>Fluency in an orientation can also involve being conversant with a broad range of signaling mechanisms and social meanings employed in the context. </a:t>
            </a:r>
          </a:p>
          <a:p>
            <a:pPr lvl="1"/>
            <a:r>
              <a:rPr lang="en-US" sz="2200" dirty="0"/>
              <a:t>The concept </a:t>
            </a:r>
            <a:r>
              <a:rPr lang="en-US" sz="2200" cap="small" dirty="0"/>
              <a:t>pink</a:t>
            </a:r>
            <a:r>
              <a:rPr lang="en-US" sz="2200" dirty="0"/>
              <a:t> has the color pink as its informational content.  But to be conversant with </a:t>
            </a:r>
            <a:r>
              <a:rPr lang="en-US" sz="2200" cap="small" dirty="0"/>
              <a:t>pink</a:t>
            </a:r>
            <a:r>
              <a:rPr lang="en-US" sz="2200" dirty="0"/>
              <a:t> in some contemporary contexts requires responses linked to femininity, the use of feminine pronouns, etc.</a:t>
            </a:r>
          </a:p>
          <a:p>
            <a:r>
              <a:rPr lang="en-US" sz="2200" b="1" dirty="0"/>
              <a:t>My focus will on concepts, understood as a public resource for coordination, so on </a:t>
            </a:r>
            <a:r>
              <a:rPr lang="en-US" sz="2200" b="1" i="1" dirty="0"/>
              <a:t>orientations</a:t>
            </a:r>
            <a:r>
              <a:rPr lang="en-US" sz="2200" b="1" dirty="0"/>
              <a:t> rather than </a:t>
            </a:r>
            <a:r>
              <a:rPr lang="en-US" sz="2200" b="1" i="1" dirty="0"/>
              <a:t>individual conceptions.</a:t>
            </a:r>
          </a:p>
        </p:txBody>
      </p:sp>
    </p:spTree>
    <p:extLst>
      <p:ext uri="{BB962C8B-B14F-4D97-AF65-F5344CB8AC3E}">
        <p14:creationId xmlns:p14="http://schemas.microsoft.com/office/powerpoint/2010/main" val="173425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A65D-2B6D-E846-BED1-0E64B19C779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5333B47-3C13-5444-B4F4-4C8BAD7C2DC9}"/>
              </a:ext>
            </a:extLst>
          </p:cNvPr>
          <p:cNvSpPr>
            <a:spLocks noGrp="1"/>
          </p:cNvSpPr>
          <p:nvPr>
            <p:ph idx="1"/>
          </p:nvPr>
        </p:nvSpPr>
        <p:spPr/>
        <p:txBody>
          <a:bodyPr anchor="ctr">
            <a:normAutofit/>
          </a:bodyPr>
          <a:lstStyle/>
          <a:p>
            <a:pPr marL="457200" indent="-457200">
              <a:buSzPct val="100000"/>
              <a:buFont typeface="+mj-lt"/>
              <a:buAutoNum type="arabicPeriod"/>
            </a:pPr>
            <a:r>
              <a:rPr lang="en-US" dirty="0">
                <a:solidFill>
                  <a:schemeClr val="bg2">
                    <a:lumMod val="90000"/>
                  </a:schemeClr>
                </a:solidFill>
              </a:rPr>
              <a:t>Introduction: Language, Thought, and Politics</a:t>
            </a:r>
          </a:p>
          <a:p>
            <a:pPr marL="457200" indent="-457200">
              <a:buSzPct val="100000"/>
              <a:buFont typeface="+mj-lt"/>
              <a:buAutoNum type="arabicPeriod"/>
            </a:pPr>
            <a:r>
              <a:rPr lang="en-US" dirty="0">
                <a:solidFill>
                  <a:schemeClr val="bg2">
                    <a:lumMod val="90000"/>
                  </a:schemeClr>
                </a:solidFill>
              </a:rPr>
              <a:t>One Approach to Concepts (Conceptions, Orientations)</a:t>
            </a:r>
          </a:p>
          <a:p>
            <a:pPr marL="457200" indent="-457200">
              <a:buSzPct val="100000"/>
              <a:buFont typeface="+mj-lt"/>
              <a:buAutoNum type="arabicPeriod"/>
            </a:pPr>
            <a:r>
              <a:rPr lang="en-US" dirty="0"/>
              <a:t>Forms of Conceptual Amelioration</a:t>
            </a:r>
          </a:p>
          <a:p>
            <a:pPr marL="987552" lvl="1" indent="-457200">
              <a:buSzPct val="100000"/>
              <a:buFont typeface="+mj-lt"/>
              <a:buAutoNum type="alphaLcPeriod"/>
            </a:pPr>
            <a:r>
              <a:rPr lang="en-US" dirty="0"/>
              <a:t>Epistemic</a:t>
            </a:r>
          </a:p>
          <a:p>
            <a:pPr marL="987552" lvl="1" indent="-457200">
              <a:buSzPct val="100000"/>
              <a:buFont typeface="+mj-lt"/>
              <a:buAutoNum type="alphaLcPeriod"/>
            </a:pPr>
            <a:r>
              <a:rPr lang="en-US" dirty="0"/>
              <a:t>Semantic</a:t>
            </a:r>
          </a:p>
          <a:p>
            <a:pPr marL="457200" indent="-457200">
              <a:buSzPct val="100000"/>
              <a:buFont typeface="+mj-lt"/>
              <a:buAutoNum type="arabicPeriod"/>
            </a:pPr>
            <a:r>
              <a:rPr lang="en-US" dirty="0">
                <a:solidFill>
                  <a:schemeClr val="bg2">
                    <a:lumMod val="90000"/>
                  </a:schemeClr>
                </a:solidFill>
              </a:rPr>
              <a:t>But Isn’t Content Essential?</a:t>
            </a:r>
          </a:p>
          <a:p>
            <a:pPr marL="457200" indent="-457200">
              <a:buSzPct val="100000"/>
              <a:buFont typeface="+mj-lt"/>
              <a:buAutoNum type="arabicPeriod"/>
            </a:pPr>
            <a:r>
              <a:rPr lang="en-US" dirty="0">
                <a:solidFill>
                  <a:schemeClr val="bg1">
                    <a:lumMod val="65000"/>
                  </a:schemeClr>
                </a:solidFill>
              </a:rPr>
              <a:t>How Concepts Function  in Social Systems</a:t>
            </a:r>
          </a:p>
          <a:p>
            <a:pPr marL="457200" indent="-457200">
              <a:buSzPct val="100000"/>
              <a:buFont typeface="+mj-lt"/>
              <a:buAutoNum type="arabicPeriod"/>
            </a:pPr>
            <a:r>
              <a:rPr lang="en-US" dirty="0">
                <a:solidFill>
                  <a:schemeClr val="bg2">
                    <a:lumMod val="90000"/>
                  </a:schemeClr>
                </a:solidFill>
              </a:rPr>
              <a:t>Conclusion</a:t>
            </a:r>
          </a:p>
        </p:txBody>
      </p:sp>
      <p:pic>
        <p:nvPicPr>
          <p:cNvPr id="4" name="Content Placeholder 4">
            <a:extLst>
              <a:ext uri="{FF2B5EF4-FFF2-40B4-BE49-F238E27FC236}">
                <a16:creationId xmlns:a16="http://schemas.microsoft.com/office/drawing/2014/main" id="{4C56CCA7-6697-A54B-AA44-8FFB3255C9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8"/>
          <a:stretch/>
        </p:blipFill>
        <p:spPr>
          <a:xfrm>
            <a:off x="6870123" y="3435438"/>
            <a:ext cx="4659890" cy="2501726"/>
          </a:xfrm>
          <a:prstGeom prst="rect">
            <a:avLst/>
          </a:prstGeom>
        </p:spPr>
      </p:pic>
    </p:spTree>
    <p:extLst>
      <p:ext uri="{BB962C8B-B14F-4D97-AF65-F5344CB8AC3E}">
        <p14:creationId xmlns:p14="http://schemas.microsoft.com/office/powerpoint/2010/main" val="363068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93B2-E5AB-5742-AC10-A5BB97603643}"/>
              </a:ext>
            </a:extLst>
          </p:cNvPr>
          <p:cNvSpPr>
            <a:spLocks noGrp="1"/>
          </p:cNvSpPr>
          <p:nvPr>
            <p:ph type="title"/>
          </p:nvPr>
        </p:nvSpPr>
        <p:spPr/>
        <p:txBody>
          <a:bodyPr/>
          <a:lstStyle/>
          <a:p>
            <a:r>
              <a:rPr lang="en-US" dirty="0"/>
              <a:t>Epistemic Amelioration</a:t>
            </a:r>
          </a:p>
        </p:txBody>
      </p:sp>
      <p:sp>
        <p:nvSpPr>
          <p:cNvPr id="3" name="Content Placeholder 2">
            <a:extLst>
              <a:ext uri="{FF2B5EF4-FFF2-40B4-BE49-F238E27FC236}">
                <a16:creationId xmlns:a16="http://schemas.microsoft.com/office/drawing/2014/main" id="{0ED9C4E0-2FED-3E44-A93A-8422E1A31E38}"/>
              </a:ext>
            </a:extLst>
          </p:cNvPr>
          <p:cNvSpPr>
            <a:spLocks noGrp="1"/>
          </p:cNvSpPr>
          <p:nvPr>
            <p:ph idx="1"/>
          </p:nvPr>
        </p:nvSpPr>
        <p:spPr>
          <a:xfrm>
            <a:off x="704538" y="2137653"/>
            <a:ext cx="5941315" cy="4177421"/>
          </a:xfrm>
        </p:spPr>
        <p:txBody>
          <a:bodyPr>
            <a:normAutofit lnSpcReduction="10000"/>
          </a:bodyPr>
          <a:lstStyle/>
          <a:p>
            <a:pPr marL="0" lvl="0" indent="0">
              <a:lnSpc>
                <a:spcPct val="120000"/>
              </a:lnSpc>
              <a:buNone/>
            </a:pPr>
            <a:r>
              <a:rPr lang="en-US" b="1" dirty="0"/>
              <a:t>Refinement: </a:t>
            </a:r>
            <a:r>
              <a:rPr lang="en-US" i="0" dirty="0"/>
              <a:t>We refine our concept based on a broader or deeper knowledge of the phenomenon, e.g., by gaining empirical knowledge, undertaking conceptual genealogy, and/or developing insight into logical space at a more fine-grained resolution. </a:t>
            </a:r>
          </a:p>
          <a:p>
            <a:pPr marL="0" lvl="0" indent="0">
              <a:lnSpc>
                <a:spcPct val="120000"/>
              </a:lnSpc>
              <a:buNone/>
            </a:pPr>
            <a:r>
              <a:rPr lang="en-US" b="1" dirty="0"/>
              <a:t>Experiential access: </a:t>
            </a:r>
            <a:r>
              <a:rPr lang="en-US" i="0" dirty="0"/>
              <a:t>We improve our access the informational content, gaining more reliable or illuminating access by different modes of presentation. </a:t>
            </a:r>
          </a:p>
          <a:p>
            <a:endParaRPr lang="en-US" dirty="0"/>
          </a:p>
        </p:txBody>
      </p:sp>
      <p:sp>
        <p:nvSpPr>
          <p:cNvPr id="4" name="Slide Number Placeholder 3">
            <a:extLst>
              <a:ext uri="{FF2B5EF4-FFF2-40B4-BE49-F238E27FC236}">
                <a16:creationId xmlns:a16="http://schemas.microsoft.com/office/drawing/2014/main" id="{8CE3330F-615B-4045-A1FA-E6348E7C1AF5}"/>
              </a:ext>
            </a:extLst>
          </p:cNvPr>
          <p:cNvSpPr>
            <a:spLocks noGrp="1"/>
          </p:cNvSpPr>
          <p:nvPr>
            <p:ph type="sldNum" sz="quarter" idx="12"/>
          </p:nvPr>
        </p:nvSpPr>
        <p:spPr/>
        <p:txBody>
          <a:bodyPr/>
          <a:lstStyle/>
          <a:p>
            <a:fld id="{B6A372CF-5B19-304F-9C07-CC9275FDA997}" type="slidenum">
              <a:rPr lang="en-US" smtClean="0"/>
              <a:t>16</a:t>
            </a:fld>
            <a:endParaRPr lang="en-US"/>
          </a:p>
        </p:txBody>
      </p:sp>
      <p:sp>
        <p:nvSpPr>
          <p:cNvPr id="6" name="TextBox 5">
            <a:extLst>
              <a:ext uri="{FF2B5EF4-FFF2-40B4-BE49-F238E27FC236}">
                <a16:creationId xmlns:a16="http://schemas.microsoft.com/office/drawing/2014/main" id="{49F0AFCD-49C2-A74C-ACF6-BE2919FE2EB4}"/>
              </a:ext>
            </a:extLst>
          </p:cNvPr>
          <p:cNvSpPr txBox="1"/>
          <p:nvPr/>
        </p:nvSpPr>
        <p:spPr>
          <a:xfrm>
            <a:off x="425312" y="1254445"/>
            <a:ext cx="11254070" cy="461665"/>
          </a:xfrm>
          <a:prstGeom prst="rect">
            <a:avLst/>
          </a:prstGeom>
          <a:noFill/>
        </p:spPr>
        <p:txBody>
          <a:bodyPr wrap="square" rtlCol="0">
            <a:spAutoFit/>
          </a:bodyPr>
          <a:lstStyle/>
          <a:p>
            <a:r>
              <a:rPr lang="en-US" sz="2400" dirty="0"/>
              <a:t>We improve our understanding of the informational content.</a:t>
            </a:r>
          </a:p>
        </p:txBody>
      </p:sp>
      <p:pic>
        <p:nvPicPr>
          <p:cNvPr id="7" name="Picture 6">
            <a:extLst>
              <a:ext uri="{FF2B5EF4-FFF2-40B4-BE49-F238E27FC236}">
                <a16:creationId xmlns:a16="http://schemas.microsoft.com/office/drawing/2014/main" id="{58B65A30-9904-1D41-819D-E8DF289B1C13}"/>
              </a:ext>
            </a:extLst>
          </p:cNvPr>
          <p:cNvPicPr>
            <a:picLocks noChangeAspect="1"/>
          </p:cNvPicPr>
          <p:nvPr/>
        </p:nvPicPr>
        <p:blipFill>
          <a:blip r:embed="rId2"/>
          <a:stretch>
            <a:fillRect/>
          </a:stretch>
        </p:blipFill>
        <p:spPr>
          <a:xfrm>
            <a:off x="6879861" y="2137653"/>
            <a:ext cx="2303318" cy="1381991"/>
          </a:xfrm>
          <a:prstGeom prst="rect">
            <a:avLst/>
          </a:prstGeom>
        </p:spPr>
      </p:pic>
      <p:pic>
        <p:nvPicPr>
          <p:cNvPr id="9" name="Picture 8">
            <a:extLst>
              <a:ext uri="{FF2B5EF4-FFF2-40B4-BE49-F238E27FC236}">
                <a16:creationId xmlns:a16="http://schemas.microsoft.com/office/drawing/2014/main" id="{B9AB4077-EB96-C840-967D-9B8359D508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9109" y="3981674"/>
            <a:ext cx="3810522" cy="2087418"/>
          </a:xfrm>
          <a:prstGeom prst="rect">
            <a:avLst/>
          </a:prstGeom>
        </p:spPr>
      </p:pic>
      <p:pic>
        <p:nvPicPr>
          <p:cNvPr id="11" name="Picture 10">
            <a:extLst>
              <a:ext uri="{FF2B5EF4-FFF2-40B4-BE49-F238E27FC236}">
                <a16:creationId xmlns:a16="http://schemas.microsoft.com/office/drawing/2014/main" id="{184D4A8D-4DC4-5144-9B92-D6E2458D46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17187" y="1005205"/>
            <a:ext cx="2349500" cy="2743200"/>
          </a:xfrm>
          <a:prstGeom prst="rect">
            <a:avLst/>
          </a:prstGeom>
        </p:spPr>
      </p:pic>
    </p:spTree>
    <p:extLst>
      <p:ext uri="{BB962C8B-B14F-4D97-AF65-F5344CB8AC3E}">
        <p14:creationId xmlns:p14="http://schemas.microsoft.com/office/powerpoint/2010/main" val="176190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8371-7D49-9442-9039-CA1E088AE90B}"/>
              </a:ext>
            </a:extLst>
          </p:cNvPr>
          <p:cNvSpPr>
            <a:spLocks noGrp="1"/>
          </p:cNvSpPr>
          <p:nvPr>
            <p:ph type="title"/>
          </p:nvPr>
        </p:nvSpPr>
        <p:spPr>
          <a:xfrm>
            <a:off x="482600" y="369494"/>
            <a:ext cx="9601200" cy="703858"/>
          </a:xfrm>
        </p:spPr>
        <p:txBody>
          <a:bodyPr/>
          <a:lstStyle/>
          <a:p>
            <a:r>
              <a:rPr lang="en-US" dirty="0"/>
              <a:t>Informational/Semantic Amelioration</a:t>
            </a:r>
          </a:p>
        </p:txBody>
      </p:sp>
      <p:sp>
        <p:nvSpPr>
          <p:cNvPr id="3" name="Content Placeholder 2">
            <a:extLst>
              <a:ext uri="{FF2B5EF4-FFF2-40B4-BE49-F238E27FC236}">
                <a16:creationId xmlns:a16="http://schemas.microsoft.com/office/drawing/2014/main" id="{03C7B712-973E-A145-853B-A13F2311516F}"/>
              </a:ext>
            </a:extLst>
          </p:cNvPr>
          <p:cNvSpPr>
            <a:spLocks noGrp="1"/>
          </p:cNvSpPr>
          <p:nvPr>
            <p:ph idx="1"/>
          </p:nvPr>
        </p:nvSpPr>
        <p:spPr>
          <a:xfrm>
            <a:off x="385589" y="1156771"/>
            <a:ext cx="11457543" cy="1330033"/>
          </a:xfrm>
        </p:spPr>
        <p:txBody>
          <a:bodyPr>
            <a:normAutofit/>
          </a:bodyPr>
          <a:lstStyle/>
          <a:p>
            <a:pPr marL="0" indent="0">
              <a:lnSpc>
                <a:spcPct val="110000"/>
              </a:lnSpc>
              <a:buNone/>
            </a:pPr>
            <a:r>
              <a:rPr lang="en-US" sz="2400" dirty="0"/>
              <a:t>We change what partition of logical space the term/concept represents.</a:t>
            </a:r>
          </a:p>
          <a:p>
            <a:pPr>
              <a:lnSpc>
                <a:spcPct val="100000"/>
              </a:lnSpc>
            </a:pPr>
            <a:r>
              <a:rPr lang="en-US" b="1" dirty="0"/>
              <a:t>Alethic: </a:t>
            </a:r>
            <a:r>
              <a:rPr lang="en-US" dirty="0"/>
              <a:t>We improve the resources available to track truths,  e.g., discovering ‘race’ is a socio-historical kind. </a:t>
            </a:r>
            <a:r>
              <a:rPr lang="en-US" sz="2200" dirty="0"/>
              <a:t> </a:t>
            </a:r>
            <a:endParaRPr lang="en-US" sz="2200" b="1" dirty="0"/>
          </a:p>
        </p:txBody>
      </p:sp>
      <p:sp>
        <p:nvSpPr>
          <p:cNvPr id="5" name="Slide Number Placeholder 4">
            <a:extLst>
              <a:ext uri="{FF2B5EF4-FFF2-40B4-BE49-F238E27FC236}">
                <a16:creationId xmlns:a16="http://schemas.microsoft.com/office/drawing/2014/main" id="{19512965-A045-8F42-A7B6-E5D8AC4DCFB1}"/>
              </a:ext>
            </a:extLst>
          </p:cNvPr>
          <p:cNvSpPr>
            <a:spLocks noGrp="1"/>
          </p:cNvSpPr>
          <p:nvPr>
            <p:ph type="sldNum" sz="quarter" idx="12"/>
          </p:nvPr>
        </p:nvSpPr>
        <p:spPr/>
        <p:txBody>
          <a:bodyPr/>
          <a:lstStyle/>
          <a:p>
            <a:fld id="{B6A372CF-5B19-304F-9C07-CC9275FDA997}" type="slidenum">
              <a:rPr lang="en-US" smtClean="0"/>
              <a:t>17</a:t>
            </a:fld>
            <a:endParaRPr lang="en-US"/>
          </a:p>
        </p:txBody>
      </p:sp>
      <p:grpSp>
        <p:nvGrpSpPr>
          <p:cNvPr id="57" name="Group 56">
            <a:extLst>
              <a:ext uri="{FF2B5EF4-FFF2-40B4-BE49-F238E27FC236}">
                <a16:creationId xmlns:a16="http://schemas.microsoft.com/office/drawing/2014/main" id="{007F6FED-D08C-AF44-94A2-594956D5FFDB}"/>
              </a:ext>
            </a:extLst>
          </p:cNvPr>
          <p:cNvGrpSpPr/>
          <p:nvPr/>
        </p:nvGrpSpPr>
        <p:grpSpPr>
          <a:xfrm>
            <a:off x="7232743" y="2445182"/>
            <a:ext cx="4347796" cy="3937174"/>
            <a:chOff x="7210359" y="2892555"/>
            <a:chExt cx="4347796" cy="2978814"/>
          </a:xfrm>
        </p:grpSpPr>
        <p:grpSp>
          <p:nvGrpSpPr>
            <p:cNvPr id="56" name="Group 55">
              <a:extLst>
                <a:ext uri="{FF2B5EF4-FFF2-40B4-BE49-F238E27FC236}">
                  <a16:creationId xmlns:a16="http://schemas.microsoft.com/office/drawing/2014/main" id="{554345D8-A523-6B46-9A52-94A29F3B9EBB}"/>
                </a:ext>
              </a:extLst>
            </p:cNvPr>
            <p:cNvGrpSpPr/>
            <p:nvPr/>
          </p:nvGrpSpPr>
          <p:grpSpPr>
            <a:xfrm>
              <a:off x="7210359" y="2892555"/>
              <a:ext cx="4347796" cy="2968988"/>
              <a:chOff x="7139354" y="3188508"/>
              <a:chExt cx="4347796" cy="2968988"/>
            </a:xfrm>
          </p:grpSpPr>
          <p:sp>
            <p:nvSpPr>
              <p:cNvPr id="4" name="Rectangle 3">
                <a:extLst>
                  <a:ext uri="{FF2B5EF4-FFF2-40B4-BE49-F238E27FC236}">
                    <a16:creationId xmlns:a16="http://schemas.microsoft.com/office/drawing/2014/main" id="{B94757C5-F3DF-2F42-80F9-E45F7C1887CA}"/>
                  </a:ext>
                </a:extLst>
              </p:cNvPr>
              <p:cNvSpPr/>
              <p:nvPr/>
            </p:nvSpPr>
            <p:spPr>
              <a:xfrm>
                <a:off x="7139354" y="3539551"/>
                <a:ext cx="4347796" cy="261794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F5E1801-D88B-D54F-BF3C-54AAF97BCECC}"/>
                  </a:ext>
                </a:extLst>
              </p:cNvPr>
              <p:cNvSpPr txBox="1"/>
              <p:nvPr/>
            </p:nvSpPr>
            <p:spPr>
              <a:xfrm>
                <a:off x="7578527" y="3188508"/>
                <a:ext cx="1048839" cy="279432"/>
              </a:xfrm>
              <a:prstGeom prst="rect">
                <a:avLst/>
              </a:prstGeom>
              <a:noFill/>
            </p:spPr>
            <p:txBody>
              <a:bodyPr wrap="square" rtlCol="0" anchor="b">
                <a:spAutoFit/>
              </a:bodyPr>
              <a:lstStyle/>
              <a:p>
                <a:r>
                  <a:rPr lang="en-US" dirty="0"/>
                  <a:t>Whites</a:t>
                </a:r>
              </a:p>
            </p:txBody>
          </p:sp>
          <p:sp>
            <p:nvSpPr>
              <p:cNvPr id="11" name="TextBox 10">
                <a:extLst>
                  <a:ext uri="{FF2B5EF4-FFF2-40B4-BE49-F238E27FC236}">
                    <a16:creationId xmlns:a16="http://schemas.microsoft.com/office/drawing/2014/main" id="{AF49C42C-3FD2-2940-8CC4-780600820321}"/>
                  </a:ext>
                </a:extLst>
              </p:cNvPr>
              <p:cNvSpPr txBox="1"/>
              <p:nvPr/>
            </p:nvSpPr>
            <p:spPr>
              <a:xfrm>
                <a:off x="9831216" y="3188508"/>
                <a:ext cx="1645748" cy="279432"/>
              </a:xfrm>
              <a:prstGeom prst="rect">
                <a:avLst/>
              </a:prstGeom>
              <a:noFill/>
            </p:spPr>
            <p:txBody>
              <a:bodyPr wrap="square" rtlCol="0" anchor="b">
                <a:spAutoFit/>
              </a:bodyPr>
              <a:lstStyle/>
              <a:p>
                <a:r>
                  <a:rPr lang="en-US" dirty="0"/>
                  <a:t>Non-Whites</a:t>
                </a:r>
              </a:p>
            </p:txBody>
          </p:sp>
        </p:grpSp>
        <p:cxnSp>
          <p:nvCxnSpPr>
            <p:cNvPr id="55" name="Straight Connector 54">
              <a:extLst>
                <a:ext uri="{FF2B5EF4-FFF2-40B4-BE49-F238E27FC236}">
                  <a16:creationId xmlns:a16="http://schemas.microsoft.com/office/drawing/2014/main" id="{4D5BEB14-047B-234B-A825-F32EBC23A000}"/>
                </a:ext>
              </a:extLst>
            </p:cNvPr>
            <p:cNvCxnSpPr>
              <a:cxnSpLocks/>
            </p:cNvCxnSpPr>
            <p:nvPr/>
          </p:nvCxnSpPr>
          <p:spPr>
            <a:xfrm>
              <a:off x="9384257" y="3253424"/>
              <a:ext cx="0" cy="261794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A66A2AD3-F882-AB45-9F49-9FAF0FC4E022}"/>
              </a:ext>
            </a:extLst>
          </p:cNvPr>
          <p:cNvSpPr txBox="1"/>
          <p:nvPr/>
        </p:nvSpPr>
        <p:spPr>
          <a:xfrm>
            <a:off x="482600" y="2945412"/>
            <a:ext cx="5844993" cy="3538405"/>
          </a:xfrm>
          <a:prstGeom prst="rect">
            <a:avLst/>
          </a:prstGeom>
          <a:noFill/>
        </p:spPr>
        <p:txBody>
          <a:bodyPr wrap="square" rtlCol="0">
            <a:spAutoFit/>
          </a:bodyPr>
          <a:lstStyle/>
          <a:p>
            <a:pPr marL="365760" lvl="1" indent="-365760">
              <a:lnSpc>
                <a:spcPct val="110000"/>
              </a:lnSpc>
              <a:spcBef>
                <a:spcPts val="1000"/>
              </a:spcBef>
              <a:buSzPct val="150000"/>
              <a:buFont typeface="Arial" panose="020B0604020202020204" pitchFamily="34" charset="0"/>
              <a:buChar char="•"/>
            </a:pPr>
            <a:r>
              <a:rPr lang="en-US" sz="2200" b="1" dirty="0"/>
              <a:t>Pragmatic:</a:t>
            </a:r>
            <a:r>
              <a:rPr lang="en-US" sz="2200" dirty="0"/>
              <a:t> What we mean can affect what we do, so what there is to track.  Changing the terms of coordination may be practical, and call for re-figuring social space, e.g., </a:t>
            </a:r>
            <a:r>
              <a:rPr lang="en-US" sz="2200" cap="small" dirty="0"/>
              <a:t>lunch, marriage, piety. </a:t>
            </a:r>
          </a:p>
          <a:p>
            <a:pPr marL="365760" lvl="1" indent="-365760">
              <a:lnSpc>
                <a:spcPct val="110000"/>
              </a:lnSpc>
              <a:spcBef>
                <a:spcPts val="1000"/>
              </a:spcBef>
              <a:buSzPct val="150000"/>
              <a:buFont typeface="Arial" panose="020B0604020202020204" pitchFamily="34" charset="0"/>
              <a:buChar char="•"/>
            </a:pPr>
            <a:r>
              <a:rPr lang="en-US" sz="2200" b="1" dirty="0"/>
              <a:t>Moral:</a:t>
            </a:r>
            <a:r>
              <a:rPr lang="en-US" sz="2200" dirty="0"/>
              <a:t> Our concepts can affect our </a:t>
            </a:r>
            <a:r>
              <a:rPr lang="en-US" sz="2200" i="1" dirty="0"/>
              <a:t>moral</a:t>
            </a:r>
            <a:r>
              <a:rPr lang="en-US" sz="2200" dirty="0"/>
              <a:t> orientation, what is morally salient, so may require change.</a:t>
            </a:r>
            <a:endParaRPr lang="en-US" sz="2200" cap="small" dirty="0"/>
          </a:p>
          <a:p>
            <a:endParaRPr lang="en-US" sz="2200" dirty="0"/>
          </a:p>
        </p:txBody>
      </p:sp>
      <p:pic>
        <p:nvPicPr>
          <p:cNvPr id="17" name="Picture 16">
            <a:extLst>
              <a:ext uri="{FF2B5EF4-FFF2-40B4-BE49-F238E27FC236}">
                <a16:creationId xmlns:a16="http://schemas.microsoft.com/office/drawing/2014/main" id="{544563EB-C562-5440-ACE9-A4CDDA1C35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1386" y="3005381"/>
            <a:ext cx="2174804" cy="2617945"/>
          </a:xfrm>
          <a:prstGeom prst="rect">
            <a:avLst/>
          </a:prstGeom>
        </p:spPr>
      </p:pic>
      <p:grpSp>
        <p:nvGrpSpPr>
          <p:cNvPr id="42" name="Group 41">
            <a:extLst>
              <a:ext uri="{FF2B5EF4-FFF2-40B4-BE49-F238E27FC236}">
                <a16:creationId xmlns:a16="http://schemas.microsoft.com/office/drawing/2014/main" id="{65D6AB55-073D-4E4A-AD7A-9E5C8700C2D4}"/>
              </a:ext>
            </a:extLst>
          </p:cNvPr>
          <p:cNvGrpSpPr/>
          <p:nvPr/>
        </p:nvGrpSpPr>
        <p:grpSpPr>
          <a:xfrm>
            <a:off x="7242434" y="2962787"/>
            <a:ext cx="2185310" cy="2623830"/>
            <a:chOff x="7138447" y="3549375"/>
            <a:chExt cx="2185310" cy="2623830"/>
          </a:xfrm>
        </p:grpSpPr>
        <p:pic>
          <p:nvPicPr>
            <p:cNvPr id="24" name="Picture 23">
              <a:extLst>
                <a:ext uri="{FF2B5EF4-FFF2-40B4-BE49-F238E27FC236}">
                  <a16:creationId xmlns:a16="http://schemas.microsoft.com/office/drawing/2014/main" id="{E218F7C6-42E2-3048-BCA5-3C86E587A5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8448" y="3549377"/>
              <a:ext cx="2174804" cy="2617945"/>
            </a:xfrm>
            <a:prstGeom prst="rect">
              <a:avLst/>
            </a:prstGeom>
          </p:spPr>
        </p:pic>
        <p:sp>
          <p:nvSpPr>
            <p:cNvPr id="25" name="Rectangle 24">
              <a:extLst>
                <a:ext uri="{FF2B5EF4-FFF2-40B4-BE49-F238E27FC236}">
                  <a16:creationId xmlns:a16="http://schemas.microsoft.com/office/drawing/2014/main" id="{89AB5CF5-C312-9F41-A22C-C5AB8B033151}"/>
                </a:ext>
              </a:extLst>
            </p:cNvPr>
            <p:cNvSpPr/>
            <p:nvPr/>
          </p:nvSpPr>
          <p:spPr>
            <a:xfrm>
              <a:off x="7138447" y="3549376"/>
              <a:ext cx="497051" cy="44918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2E7A8B8-66F9-A642-A883-292FA5920C8B}"/>
                </a:ext>
              </a:extLst>
            </p:cNvPr>
            <p:cNvSpPr/>
            <p:nvPr/>
          </p:nvSpPr>
          <p:spPr>
            <a:xfrm>
              <a:off x="8004668" y="3549375"/>
              <a:ext cx="443192" cy="44918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041D6F9-3CE5-BF46-A11E-6A79FEDBD533}"/>
                </a:ext>
              </a:extLst>
            </p:cNvPr>
            <p:cNvSpPr/>
            <p:nvPr/>
          </p:nvSpPr>
          <p:spPr>
            <a:xfrm>
              <a:off x="7587825" y="3549376"/>
              <a:ext cx="418573" cy="41302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CDA228E-BD5E-794F-8054-92ADC1875D83}"/>
                </a:ext>
              </a:extLst>
            </p:cNvPr>
            <p:cNvSpPr/>
            <p:nvPr/>
          </p:nvSpPr>
          <p:spPr>
            <a:xfrm>
              <a:off x="8868216" y="3549376"/>
              <a:ext cx="443645" cy="41302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AB6F988-A22B-A24A-93C7-3342097BDCBD}"/>
                </a:ext>
              </a:extLst>
            </p:cNvPr>
            <p:cNvSpPr/>
            <p:nvPr/>
          </p:nvSpPr>
          <p:spPr>
            <a:xfrm>
              <a:off x="7582999" y="3962399"/>
              <a:ext cx="421216" cy="89594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5479754-97C7-FF4E-915E-2D5DFDE40C22}"/>
                </a:ext>
              </a:extLst>
            </p:cNvPr>
            <p:cNvSpPr/>
            <p:nvPr/>
          </p:nvSpPr>
          <p:spPr>
            <a:xfrm>
              <a:off x="8868216" y="3962400"/>
              <a:ext cx="443677" cy="41302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A2F5F36-F481-2F41-9E76-DA30BD417AD1}"/>
                </a:ext>
              </a:extLst>
            </p:cNvPr>
            <p:cNvSpPr/>
            <p:nvPr/>
          </p:nvSpPr>
          <p:spPr>
            <a:xfrm>
              <a:off x="8868216" y="4375422"/>
              <a:ext cx="443677"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EB4A243-B702-B34B-9C9E-7A11F19E6A9F}"/>
                </a:ext>
              </a:extLst>
            </p:cNvPr>
            <p:cNvSpPr/>
            <p:nvPr/>
          </p:nvSpPr>
          <p:spPr>
            <a:xfrm>
              <a:off x="8436200" y="4375421"/>
              <a:ext cx="443677"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F24C9B4-C447-CF40-B089-EE55013CC67F}"/>
                </a:ext>
              </a:extLst>
            </p:cNvPr>
            <p:cNvSpPr/>
            <p:nvPr/>
          </p:nvSpPr>
          <p:spPr>
            <a:xfrm>
              <a:off x="7992513" y="4375420"/>
              <a:ext cx="465619"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00E3038-E40E-6C40-AE41-A9D669442960}"/>
                </a:ext>
              </a:extLst>
            </p:cNvPr>
            <p:cNvSpPr/>
            <p:nvPr/>
          </p:nvSpPr>
          <p:spPr>
            <a:xfrm>
              <a:off x="7138777" y="4846583"/>
              <a:ext cx="443677"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65708EF-4AB9-5643-A7CB-0D8DAEBE9CC7}"/>
                </a:ext>
              </a:extLst>
            </p:cNvPr>
            <p:cNvSpPr/>
            <p:nvPr/>
          </p:nvSpPr>
          <p:spPr>
            <a:xfrm>
              <a:off x="8002778" y="4852466"/>
              <a:ext cx="443677"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57E7C9F-C253-9244-9F3C-CB768291EE66}"/>
                </a:ext>
              </a:extLst>
            </p:cNvPr>
            <p:cNvSpPr/>
            <p:nvPr/>
          </p:nvSpPr>
          <p:spPr>
            <a:xfrm>
              <a:off x="8435497" y="4846583"/>
              <a:ext cx="443677"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84994C6-62C3-4B4F-9F1D-6CADD930D306}"/>
                </a:ext>
              </a:extLst>
            </p:cNvPr>
            <p:cNvSpPr/>
            <p:nvPr/>
          </p:nvSpPr>
          <p:spPr>
            <a:xfrm>
              <a:off x="8880080" y="5260814"/>
              <a:ext cx="443677"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AFDEA0-4DF8-9840-A2C1-32CD90055131}"/>
                </a:ext>
              </a:extLst>
            </p:cNvPr>
            <p:cNvSpPr/>
            <p:nvPr/>
          </p:nvSpPr>
          <p:spPr>
            <a:xfrm>
              <a:off x="8879174" y="5673836"/>
              <a:ext cx="443677"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CB80786-7245-754F-B6AC-ED6770A3ACC8}"/>
                </a:ext>
              </a:extLst>
            </p:cNvPr>
            <p:cNvSpPr/>
            <p:nvPr/>
          </p:nvSpPr>
          <p:spPr>
            <a:xfrm>
              <a:off x="8437859" y="5249048"/>
              <a:ext cx="443677"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56F49BD-B4D5-BE40-85B8-E3FC9541DF76}"/>
                </a:ext>
              </a:extLst>
            </p:cNvPr>
            <p:cNvSpPr/>
            <p:nvPr/>
          </p:nvSpPr>
          <p:spPr>
            <a:xfrm>
              <a:off x="7580092" y="5249047"/>
              <a:ext cx="443677"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A77ECC7-FDDA-2C44-8DC2-A5C56952614C}"/>
                </a:ext>
              </a:extLst>
            </p:cNvPr>
            <p:cNvSpPr/>
            <p:nvPr/>
          </p:nvSpPr>
          <p:spPr>
            <a:xfrm>
              <a:off x="7570778" y="5690278"/>
              <a:ext cx="443677"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F118883D-39E1-9041-ACE2-D48868DB2B1B}"/>
              </a:ext>
            </a:extLst>
          </p:cNvPr>
          <p:cNvGrpSpPr/>
          <p:nvPr/>
        </p:nvGrpSpPr>
        <p:grpSpPr>
          <a:xfrm>
            <a:off x="9323635" y="2945412"/>
            <a:ext cx="2191890" cy="2621865"/>
            <a:chOff x="9459344" y="3706119"/>
            <a:chExt cx="2191890" cy="2621865"/>
          </a:xfrm>
        </p:grpSpPr>
        <p:pic>
          <p:nvPicPr>
            <p:cNvPr id="43" name="Picture 42">
              <a:extLst>
                <a:ext uri="{FF2B5EF4-FFF2-40B4-BE49-F238E27FC236}">
                  <a16:creationId xmlns:a16="http://schemas.microsoft.com/office/drawing/2014/main" id="{F07608C5-595F-DC4E-B603-98FAF44F9E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76157" y="3706119"/>
              <a:ext cx="2174804" cy="2617945"/>
            </a:xfrm>
            <a:prstGeom prst="rect">
              <a:avLst/>
            </a:prstGeom>
          </p:spPr>
        </p:pic>
        <p:sp>
          <p:nvSpPr>
            <p:cNvPr id="44" name="Rectangle 43">
              <a:extLst>
                <a:ext uri="{FF2B5EF4-FFF2-40B4-BE49-F238E27FC236}">
                  <a16:creationId xmlns:a16="http://schemas.microsoft.com/office/drawing/2014/main" id="{F22DE08C-8553-D341-93D4-E57EECF66A3D}"/>
                </a:ext>
              </a:extLst>
            </p:cNvPr>
            <p:cNvSpPr/>
            <p:nvPr/>
          </p:nvSpPr>
          <p:spPr>
            <a:xfrm>
              <a:off x="10773563" y="3706119"/>
              <a:ext cx="443677" cy="85064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C0CC624-406D-214B-8A33-867AB5EB5A6E}"/>
                </a:ext>
              </a:extLst>
            </p:cNvPr>
            <p:cNvSpPr/>
            <p:nvPr/>
          </p:nvSpPr>
          <p:spPr>
            <a:xfrm>
              <a:off x="10346006" y="4106246"/>
              <a:ext cx="443677"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061ADCD-4F5F-AB4B-BE9D-41D5CDC1D3E6}"/>
                </a:ext>
              </a:extLst>
            </p:cNvPr>
            <p:cNvSpPr/>
            <p:nvPr/>
          </p:nvSpPr>
          <p:spPr>
            <a:xfrm>
              <a:off x="9459345" y="4097409"/>
              <a:ext cx="443677" cy="90893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9489C4D-470F-5F40-BE40-11A058D10EE5}"/>
                </a:ext>
              </a:extLst>
            </p:cNvPr>
            <p:cNvSpPr/>
            <p:nvPr/>
          </p:nvSpPr>
          <p:spPr>
            <a:xfrm>
              <a:off x="10343238" y="5406143"/>
              <a:ext cx="443677" cy="90893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A49157E-D1C0-D444-B9BF-F463CF5F4B5A}"/>
                </a:ext>
              </a:extLst>
            </p:cNvPr>
            <p:cNvSpPr/>
            <p:nvPr/>
          </p:nvSpPr>
          <p:spPr>
            <a:xfrm>
              <a:off x="9459344" y="5406143"/>
              <a:ext cx="443677" cy="90893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BB2A9E8-0F36-1741-9B6A-19FBEE120E47}"/>
                </a:ext>
              </a:extLst>
            </p:cNvPr>
            <p:cNvSpPr/>
            <p:nvPr/>
          </p:nvSpPr>
          <p:spPr>
            <a:xfrm>
              <a:off x="9903295" y="4960501"/>
              <a:ext cx="443677"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BA49AB8-8977-2642-AB3B-634623CB9A0F}"/>
                </a:ext>
              </a:extLst>
            </p:cNvPr>
            <p:cNvSpPr/>
            <p:nvPr/>
          </p:nvSpPr>
          <p:spPr>
            <a:xfrm>
              <a:off x="11207557" y="4968751"/>
              <a:ext cx="443677"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2CAA209-CC7D-BD48-BAE5-3BE944847BC7}"/>
                </a:ext>
              </a:extLst>
            </p:cNvPr>
            <p:cNvSpPr/>
            <p:nvPr/>
          </p:nvSpPr>
          <p:spPr>
            <a:xfrm>
              <a:off x="10763880" y="5845057"/>
              <a:ext cx="443677" cy="4829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3" name="Straight Connector 62">
            <a:extLst>
              <a:ext uri="{FF2B5EF4-FFF2-40B4-BE49-F238E27FC236}">
                <a16:creationId xmlns:a16="http://schemas.microsoft.com/office/drawing/2014/main" id="{B9278D5C-D8AF-914E-86AE-C775BB0E28E0}"/>
              </a:ext>
            </a:extLst>
          </p:cNvPr>
          <p:cNvCxnSpPr>
            <a:cxnSpLocks/>
            <a:endCxn id="4" idx="2"/>
          </p:cNvCxnSpPr>
          <p:nvPr/>
        </p:nvCxnSpPr>
        <p:spPr>
          <a:xfrm>
            <a:off x="9406641" y="2947124"/>
            <a:ext cx="0" cy="342224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B697011A-583B-6747-A745-7CCF79AA36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58650" y="5775382"/>
            <a:ext cx="2110519" cy="606974"/>
          </a:xfrm>
          <a:prstGeom prst="rect">
            <a:avLst/>
          </a:prstGeom>
        </p:spPr>
      </p:pic>
      <p:pic>
        <p:nvPicPr>
          <p:cNvPr id="82" name="Picture 81">
            <a:extLst>
              <a:ext uri="{FF2B5EF4-FFF2-40B4-BE49-F238E27FC236}">
                <a16:creationId xmlns:a16="http://schemas.microsoft.com/office/drawing/2014/main" id="{0D0A1657-BFE9-2B49-B419-08C9770BC1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58650" y="4636447"/>
            <a:ext cx="2238701" cy="1767568"/>
          </a:xfrm>
          <a:prstGeom prst="rect">
            <a:avLst/>
          </a:prstGeom>
        </p:spPr>
      </p:pic>
    </p:spTree>
    <p:extLst>
      <p:ext uri="{BB962C8B-B14F-4D97-AF65-F5344CB8AC3E}">
        <p14:creationId xmlns:p14="http://schemas.microsoft.com/office/powerpoint/2010/main" val="5443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A65D-2B6D-E846-BED1-0E64B19C779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5333B47-3C13-5444-B4F4-4C8BAD7C2DC9}"/>
              </a:ext>
            </a:extLst>
          </p:cNvPr>
          <p:cNvSpPr>
            <a:spLocks noGrp="1"/>
          </p:cNvSpPr>
          <p:nvPr>
            <p:ph idx="1"/>
          </p:nvPr>
        </p:nvSpPr>
        <p:spPr/>
        <p:txBody>
          <a:bodyPr>
            <a:normAutofit/>
          </a:bodyPr>
          <a:lstStyle/>
          <a:p>
            <a:pPr marL="457200" indent="-457200">
              <a:buSzPct val="100000"/>
              <a:buFont typeface="+mj-lt"/>
              <a:buAutoNum type="arabicPeriod"/>
            </a:pPr>
            <a:r>
              <a:rPr lang="en-US" dirty="0">
                <a:solidFill>
                  <a:schemeClr val="bg1">
                    <a:lumMod val="65000"/>
                  </a:schemeClr>
                </a:solidFill>
              </a:rPr>
              <a:t>Introduction: Language, Thought, and Politics</a:t>
            </a:r>
          </a:p>
          <a:p>
            <a:pPr marL="457200" indent="-457200">
              <a:buSzPct val="100000"/>
              <a:buFont typeface="+mj-lt"/>
              <a:buAutoNum type="arabicPeriod"/>
            </a:pPr>
            <a:r>
              <a:rPr lang="en-US" dirty="0">
                <a:solidFill>
                  <a:schemeClr val="bg1">
                    <a:lumMod val="65000"/>
                  </a:schemeClr>
                </a:solidFill>
              </a:rPr>
              <a:t>One Approach to Concepts (Conceptions, Orientations)</a:t>
            </a:r>
          </a:p>
          <a:p>
            <a:pPr marL="457200" indent="-457200">
              <a:buSzPct val="100000"/>
              <a:buFont typeface="+mj-lt"/>
              <a:buAutoNum type="arabicPeriod"/>
            </a:pPr>
            <a:r>
              <a:rPr lang="en-US" dirty="0">
                <a:solidFill>
                  <a:schemeClr val="bg1">
                    <a:lumMod val="65000"/>
                  </a:schemeClr>
                </a:solidFill>
              </a:rPr>
              <a:t>Forms of Conceptual Amelioration</a:t>
            </a:r>
          </a:p>
          <a:p>
            <a:pPr marL="987552" lvl="1" indent="-457200">
              <a:buSzPct val="100000"/>
              <a:buFont typeface="+mj-lt"/>
              <a:buAutoNum type="alphaLcPeriod"/>
            </a:pPr>
            <a:r>
              <a:rPr lang="en-US" dirty="0">
                <a:solidFill>
                  <a:schemeClr val="bg1">
                    <a:lumMod val="65000"/>
                  </a:schemeClr>
                </a:solidFill>
              </a:rPr>
              <a:t>Epistemic</a:t>
            </a:r>
          </a:p>
          <a:p>
            <a:pPr marL="987552" lvl="1" indent="-457200">
              <a:buSzPct val="100000"/>
              <a:buFont typeface="+mj-lt"/>
              <a:buAutoNum type="alphaLcPeriod"/>
            </a:pPr>
            <a:r>
              <a:rPr lang="en-US" dirty="0">
                <a:solidFill>
                  <a:schemeClr val="bg1">
                    <a:lumMod val="65000"/>
                  </a:schemeClr>
                </a:solidFill>
              </a:rPr>
              <a:t>Semantic</a:t>
            </a:r>
          </a:p>
          <a:p>
            <a:pPr marL="457200" indent="-457200">
              <a:buSzPct val="100000"/>
              <a:buFont typeface="+mj-lt"/>
              <a:buAutoNum type="arabicPeriod"/>
            </a:pPr>
            <a:r>
              <a:rPr lang="en-US" dirty="0"/>
              <a:t>But Isn’t Content Essential?</a:t>
            </a:r>
          </a:p>
          <a:p>
            <a:pPr marL="457200" indent="-457200">
              <a:buSzPct val="100000"/>
              <a:buFont typeface="+mj-lt"/>
              <a:buAutoNum type="arabicPeriod"/>
            </a:pPr>
            <a:r>
              <a:rPr lang="en-US" dirty="0">
                <a:solidFill>
                  <a:schemeClr val="bg1">
                    <a:lumMod val="65000"/>
                  </a:schemeClr>
                </a:solidFill>
              </a:rPr>
              <a:t>How Concepts Function in Social Systems</a:t>
            </a:r>
          </a:p>
          <a:p>
            <a:pPr marL="457200" indent="-457200">
              <a:buSzPct val="100000"/>
              <a:buFont typeface="+mj-lt"/>
              <a:buAutoNum type="arabicPeriod"/>
            </a:pPr>
            <a:r>
              <a:rPr lang="en-US" dirty="0">
                <a:solidFill>
                  <a:schemeClr val="bg1">
                    <a:lumMod val="65000"/>
                  </a:schemeClr>
                </a:solidFill>
              </a:rPr>
              <a:t>Conclusion</a:t>
            </a:r>
          </a:p>
        </p:txBody>
      </p:sp>
      <p:pic>
        <p:nvPicPr>
          <p:cNvPr id="5" name="Content Placeholder 4">
            <a:extLst>
              <a:ext uri="{FF2B5EF4-FFF2-40B4-BE49-F238E27FC236}">
                <a16:creationId xmlns:a16="http://schemas.microsoft.com/office/drawing/2014/main" id="{D1BCA62E-F79B-1448-83AE-1C795A2690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8"/>
          <a:stretch/>
        </p:blipFill>
        <p:spPr>
          <a:xfrm>
            <a:off x="6870123" y="3435438"/>
            <a:ext cx="4659890" cy="2501726"/>
          </a:xfrm>
          <a:prstGeom prst="rect">
            <a:avLst/>
          </a:prstGeom>
        </p:spPr>
      </p:pic>
    </p:spTree>
    <p:extLst>
      <p:ext uri="{BB962C8B-B14F-4D97-AF65-F5344CB8AC3E}">
        <p14:creationId xmlns:p14="http://schemas.microsoft.com/office/powerpoint/2010/main" val="50864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4863-7A2E-EE47-BE83-BB432A24287E}"/>
              </a:ext>
            </a:extLst>
          </p:cNvPr>
          <p:cNvSpPr>
            <a:spLocks noGrp="1"/>
          </p:cNvSpPr>
          <p:nvPr>
            <p:ph type="title"/>
          </p:nvPr>
        </p:nvSpPr>
        <p:spPr/>
        <p:txBody>
          <a:bodyPr/>
          <a:lstStyle/>
          <a:p>
            <a:r>
              <a:rPr lang="en-US" dirty="0"/>
              <a:t>How is semantic amelioration possible?</a:t>
            </a:r>
          </a:p>
        </p:txBody>
      </p:sp>
      <p:sp>
        <p:nvSpPr>
          <p:cNvPr id="3" name="Content Placeholder 2">
            <a:extLst>
              <a:ext uri="{FF2B5EF4-FFF2-40B4-BE49-F238E27FC236}">
                <a16:creationId xmlns:a16="http://schemas.microsoft.com/office/drawing/2014/main" id="{1FC1D85D-1E28-7845-966E-D528C05BFFC0}"/>
              </a:ext>
            </a:extLst>
          </p:cNvPr>
          <p:cNvSpPr>
            <a:spLocks noGrp="1"/>
          </p:cNvSpPr>
          <p:nvPr>
            <p:ph idx="1"/>
          </p:nvPr>
        </p:nvSpPr>
        <p:spPr>
          <a:xfrm>
            <a:off x="482599" y="1595718"/>
            <a:ext cx="11047413" cy="4747932"/>
          </a:xfrm>
        </p:spPr>
        <p:txBody>
          <a:bodyPr>
            <a:normAutofit/>
          </a:bodyPr>
          <a:lstStyle/>
          <a:p>
            <a:r>
              <a:rPr lang="en-US" sz="2200" dirty="0"/>
              <a:t>If informational content is essential to a concept, then semantic amelioration is impossible, and the best we could hope for is concept replacement. </a:t>
            </a:r>
          </a:p>
          <a:p>
            <a:pPr lvl="1"/>
            <a:r>
              <a:rPr lang="en-US" sz="2200" dirty="0"/>
              <a:t>Concept replacement is compatible with retaining the word for the new content, so replacement could be masked. But can the content of a concept change, while it remains the same concept?</a:t>
            </a:r>
          </a:p>
          <a:p>
            <a:r>
              <a:rPr lang="en-US" sz="2200" dirty="0"/>
              <a:t>Concepts provide us with orientations towards logical space – they should be dispositions that are apt for the content, and apt for the function they serve in coordination.</a:t>
            </a:r>
          </a:p>
          <a:p>
            <a:r>
              <a:rPr lang="en-US" sz="2200" dirty="0"/>
              <a:t>Consider the meter….</a:t>
            </a:r>
          </a:p>
        </p:txBody>
      </p:sp>
      <p:pic>
        <p:nvPicPr>
          <p:cNvPr id="6" name="Picture 5" descr="Graphical user interface, application&#10;&#10;Description automatically generated">
            <a:extLst>
              <a:ext uri="{FF2B5EF4-FFF2-40B4-BE49-F238E27FC236}">
                <a16:creationId xmlns:a16="http://schemas.microsoft.com/office/drawing/2014/main" id="{09BF72EF-44A8-2342-8DFB-8BF170A80B1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188030" y="1410643"/>
            <a:ext cx="7144222" cy="4747931"/>
          </a:xfrm>
          <a:prstGeom prst="rect">
            <a:avLst/>
          </a:prstGeom>
        </p:spPr>
      </p:pic>
    </p:spTree>
    <p:extLst>
      <p:ext uri="{BB962C8B-B14F-4D97-AF65-F5344CB8AC3E}">
        <p14:creationId xmlns:p14="http://schemas.microsoft.com/office/powerpoint/2010/main" val="327408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4"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hidden"/>
                                      </p:to>
                                    </p:set>
                                  </p:childTnLst>
                                </p:cTn>
                              </p:par>
                              <p:par>
                                <p:cTn id="23" presetID="1" presetClass="exit" presetSubtype="0" fill="hold" grpId="4"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hidden"/>
                                      </p:to>
                                    </p:set>
                                  </p:childTnLst>
                                </p:cTn>
                              </p:par>
                              <p:par>
                                <p:cTn id="25" presetID="1" presetClass="exit" presetSubtype="0" fill="hold" grpId="4"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3" uiExpand="1" build="p"/>
      <p:bldP spid="3" grpId="4"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A65D-2B6D-E846-BED1-0E64B19C779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5333B47-3C13-5444-B4F4-4C8BAD7C2DC9}"/>
              </a:ext>
            </a:extLst>
          </p:cNvPr>
          <p:cNvSpPr>
            <a:spLocks noGrp="1"/>
          </p:cNvSpPr>
          <p:nvPr>
            <p:ph idx="1"/>
          </p:nvPr>
        </p:nvSpPr>
        <p:spPr/>
        <p:txBody>
          <a:bodyPr anchor="ctr">
            <a:normAutofit/>
          </a:bodyPr>
          <a:lstStyle/>
          <a:p>
            <a:pPr marL="457200" indent="-457200">
              <a:buSzPct val="100000"/>
              <a:buFont typeface="+mj-lt"/>
              <a:buAutoNum type="arabicPeriod"/>
            </a:pPr>
            <a:r>
              <a:rPr lang="en-US" dirty="0"/>
              <a:t>Recap and Introduction</a:t>
            </a:r>
          </a:p>
          <a:p>
            <a:pPr marL="457200" indent="-457200">
              <a:buSzPct val="100000"/>
              <a:buFont typeface="+mj-lt"/>
              <a:buAutoNum type="arabicPeriod"/>
            </a:pPr>
            <a:r>
              <a:rPr lang="en-US" dirty="0"/>
              <a:t>One Approach to Concepts (Conceptions, Orientations)</a:t>
            </a:r>
          </a:p>
          <a:p>
            <a:pPr marL="457200" indent="-457200">
              <a:buSzPct val="100000"/>
              <a:buFont typeface="+mj-lt"/>
              <a:buAutoNum type="arabicPeriod"/>
            </a:pPr>
            <a:r>
              <a:rPr lang="en-US" dirty="0"/>
              <a:t>Forms of Conceptual Amelioration</a:t>
            </a:r>
          </a:p>
          <a:p>
            <a:pPr marL="987552" lvl="1" indent="-457200">
              <a:buSzPct val="100000"/>
              <a:buFont typeface="+mj-lt"/>
              <a:buAutoNum type="alphaLcPeriod"/>
            </a:pPr>
            <a:r>
              <a:rPr lang="en-US" dirty="0"/>
              <a:t>Epistemic</a:t>
            </a:r>
          </a:p>
          <a:p>
            <a:pPr marL="987552" lvl="1" indent="-457200">
              <a:buSzPct val="100000"/>
              <a:buFont typeface="+mj-lt"/>
              <a:buAutoNum type="alphaLcPeriod"/>
            </a:pPr>
            <a:r>
              <a:rPr lang="en-US" dirty="0"/>
              <a:t>Semantic</a:t>
            </a:r>
          </a:p>
          <a:p>
            <a:pPr marL="457200" indent="-457200">
              <a:buSzPct val="100000"/>
              <a:buFont typeface="+mj-lt"/>
              <a:buAutoNum type="arabicPeriod"/>
            </a:pPr>
            <a:r>
              <a:rPr lang="en-US" dirty="0"/>
              <a:t>But…Isn’t Content Essential?</a:t>
            </a:r>
          </a:p>
          <a:p>
            <a:pPr marL="457200" indent="-457200">
              <a:buSzPct val="100000"/>
              <a:buFont typeface="+mj-lt"/>
              <a:buAutoNum type="arabicPeriod"/>
            </a:pPr>
            <a:r>
              <a:rPr lang="en-US" dirty="0"/>
              <a:t>How Concepts Function  in Social Systems</a:t>
            </a:r>
          </a:p>
          <a:p>
            <a:pPr marL="457200" indent="-457200">
              <a:buSzPct val="100000"/>
              <a:buFont typeface="+mj-lt"/>
              <a:buAutoNum type="arabicPeriod"/>
            </a:pPr>
            <a:r>
              <a:rPr lang="en-US" dirty="0"/>
              <a:t>Conclusion</a:t>
            </a:r>
          </a:p>
        </p:txBody>
      </p:sp>
      <p:pic>
        <p:nvPicPr>
          <p:cNvPr id="4" name="Content Placeholder 4">
            <a:extLst>
              <a:ext uri="{FF2B5EF4-FFF2-40B4-BE49-F238E27FC236}">
                <a16:creationId xmlns:a16="http://schemas.microsoft.com/office/drawing/2014/main" id="{DE6424A0-0C10-854C-A8D3-CD717C131B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8"/>
          <a:stretch/>
        </p:blipFill>
        <p:spPr>
          <a:xfrm>
            <a:off x="6870123" y="3435438"/>
            <a:ext cx="4659890" cy="2501726"/>
          </a:xfrm>
          <a:prstGeom prst="rect">
            <a:avLst/>
          </a:prstGeom>
        </p:spPr>
      </p:pic>
    </p:spTree>
    <p:extLst>
      <p:ext uri="{BB962C8B-B14F-4D97-AF65-F5344CB8AC3E}">
        <p14:creationId xmlns:p14="http://schemas.microsoft.com/office/powerpoint/2010/main" val="7220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A819-98CB-F049-93C5-C1E581568E42}"/>
              </a:ext>
            </a:extLst>
          </p:cNvPr>
          <p:cNvSpPr>
            <a:spLocks noGrp="1"/>
          </p:cNvSpPr>
          <p:nvPr>
            <p:ph type="title"/>
          </p:nvPr>
        </p:nvSpPr>
        <p:spPr>
          <a:xfrm>
            <a:off x="369426" y="299005"/>
            <a:ext cx="11453148" cy="810267"/>
          </a:xfrm>
        </p:spPr>
        <p:txBody>
          <a:bodyPr/>
          <a:lstStyle/>
          <a:p>
            <a:r>
              <a:rPr lang="en-US" dirty="0"/>
              <a:t>Why Bother with Concepts?</a:t>
            </a:r>
          </a:p>
        </p:txBody>
      </p:sp>
      <p:sp>
        <p:nvSpPr>
          <p:cNvPr id="3" name="Content Placeholder 2">
            <a:extLst>
              <a:ext uri="{FF2B5EF4-FFF2-40B4-BE49-F238E27FC236}">
                <a16:creationId xmlns:a16="http://schemas.microsoft.com/office/drawing/2014/main" id="{45334C2E-FA23-7448-A18D-8B731DFEFB06}"/>
              </a:ext>
            </a:extLst>
          </p:cNvPr>
          <p:cNvSpPr>
            <a:spLocks noGrp="1"/>
          </p:cNvSpPr>
          <p:nvPr>
            <p:ph idx="1"/>
          </p:nvPr>
        </p:nvSpPr>
        <p:spPr>
          <a:xfrm>
            <a:off x="559611" y="1666524"/>
            <a:ext cx="7021808" cy="4240481"/>
          </a:xfrm>
        </p:spPr>
        <p:txBody>
          <a:bodyPr>
            <a:normAutofit lnSpcReduction="10000"/>
          </a:bodyPr>
          <a:lstStyle/>
          <a:p>
            <a:pPr>
              <a:lnSpc>
                <a:spcPct val="110000"/>
              </a:lnSpc>
            </a:pPr>
            <a:r>
              <a:rPr lang="en-US" sz="2000" dirty="0"/>
              <a:t>Concepts are not simply </a:t>
            </a:r>
            <a:r>
              <a:rPr lang="en-US" sz="2000" b="1" dirty="0"/>
              <a:t>cognitive placeholders for content</a:t>
            </a:r>
            <a:r>
              <a:rPr lang="en-US" sz="2000" dirty="0"/>
              <a:t>; they provide orientations toward content at different levels of granularity, highlight features of the content in response to questions, situate the content in different subject matters, and mandate a cluster of (inferential and affective) responses. </a:t>
            </a:r>
            <a:r>
              <a:rPr lang="en-US" sz="2000" b="1" dirty="0"/>
              <a:t>So these aspects of concepts should carry weight in individuation.</a:t>
            </a:r>
          </a:p>
          <a:p>
            <a:pPr lvl="0">
              <a:lnSpc>
                <a:spcPct val="110000"/>
              </a:lnSpc>
            </a:pPr>
            <a:r>
              <a:rPr lang="en-US" sz="2000" dirty="0"/>
              <a:t>It is sometimes more important to the individuation of a concept </a:t>
            </a:r>
            <a:r>
              <a:rPr lang="en-US" sz="2000" b="1" dirty="0"/>
              <a:t>that it be included in a particular subject matter</a:t>
            </a:r>
            <a:r>
              <a:rPr lang="en-US" sz="2000" dirty="0"/>
              <a:t> and embedded in the relevant set of practices (Yalcin on </a:t>
            </a:r>
            <a:r>
              <a:rPr lang="en-US" sz="2000" cap="small" dirty="0"/>
              <a:t>water</a:t>
            </a:r>
            <a:r>
              <a:rPr lang="en-US" sz="2000" dirty="0"/>
              <a:t> and </a:t>
            </a:r>
            <a:r>
              <a:rPr lang="en-US" sz="2000" cap="small" dirty="0"/>
              <a:t>H</a:t>
            </a:r>
            <a:r>
              <a:rPr lang="en-US" sz="2000" cap="small" baseline="-25000" dirty="0"/>
              <a:t>2</a:t>
            </a:r>
            <a:r>
              <a:rPr lang="en-US" sz="2000" cap="small" dirty="0"/>
              <a:t>O), </a:t>
            </a:r>
            <a:r>
              <a:rPr lang="en-US" sz="2000" dirty="0"/>
              <a:t>than that it maintain its exact informational content.  </a:t>
            </a:r>
            <a:r>
              <a:rPr lang="en-US" sz="2000" b="1" dirty="0"/>
              <a:t>In these cases, we should say that a change of content is compatible with the continuity of concept. </a:t>
            </a:r>
          </a:p>
          <a:p>
            <a:pPr>
              <a:lnSpc>
                <a:spcPct val="110000"/>
              </a:lnSpc>
            </a:pPr>
            <a:endParaRPr lang="en-US" sz="2000" dirty="0"/>
          </a:p>
        </p:txBody>
      </p:sp>
      <p:pic>
        <p:nvPicPr>
          <p:cNvPr id="5" name="Picture 4">
            <a:extLst>
              <a:ext uri="{FF2B5EF4-FFF2-40B4-BE49-F238E27FC236}">
                <a16:creationId xmlns:a16="http://schemas.microsoft.com/office/drawing/2014/main" id="{592E2E06-7F29-F647-B151-389C9ED1BA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1888" y="1310634"/>
            <a:ext cx="4090686" cy="2145338"/>
          </a:xfrm>
          <a:prstGeom prst="rect">
            <a:avLst/>
          </a:prstGeom>
        </p:spPr>
      </p:pic>
      <p:pic>
        <p:nvPicPr>
          <p:cNvPr id="7" name="Picture 6">
            <a:extLst>
              <a:ext uri="{FF2B5EF4-FFF2-40B4-BE49-F238E27FC236}">
                <a16:creationId xmlns:a16="http://schemas.microsoft.com/office/drawing/2014/main" id="{BDBDDA0F-3CC9-2947-AF81-340C352D4F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51302" y="3100081"/>
            <a:ext cx="3051859" cy="2941658"/>
          </a:xfrm>
          <a:prstGeom prst="rect">
            <a:avLst/>
          </a:prstGeom>
        </p:spPr>
      </p:pic>
    </p:spTree>
    <p:extLst>
      <p:ext uri="{BB962C8B-B14F-4D97-AF65-F5344CB8AC3E}">
        <p14:creationId xmlns:p14="http://schemas.microsoft.com/office/powerpoint/2010/main" val="226862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E5E0-DD86-3A4B-A287-25DCF29184F0}"/>
              </a:ext>
            </a:extLst>
          </p:cNvPr>
          <p:cNvSpPr>
            <a:spLocks noGrp="1"/>
          </p:cNvSpPr>
          <p:nvPr>
            <p:ph type="title"/>
          </p:nvPr>
        </p:nvSpPr>
        <p:spPr/>
        <p:txBody>
          <a:bodyPr/>
          <a:lstStyle/>
          <a:p>
            <a:r>
              <a:rPr lang="en-US" dirty="0"/>
              <a:t>Content and Subject Matter </a:t>
            </a:r>
            <a:r>
              <a:rPr lang="en-US" sz="2400" dirty="0"/>
              <a:t>(</a:t>
            </a:r>
            <a:r>
              <a:rPr lang="en-US" sz="2400" dirty="0" err="1"/>
              <a:t>Yalcin</a:t>
            </a:r>
            <a:r>
              <a:rPr lang="en-US" sz="2400" dirty="0"/>
              <a:t>)</a:t>
            </a:r>
          </a:p>
        </p:txBody>
      </p:sp>
      <p:pic>
        <p:nvPicPr>
          <p:cNvPr id="27" name="Content Placeholder 26">
            <a:extLst>
              <a:ext uri="{FF2B5EF4-FFF2-40B4-BE49-F238E27FC236}">
                <a16:creationId xmlns:a16="http://schemas.microsoft.com/office/drawing/2014/main" id="{E04A27CC-F62F-8543-9D3C-3995CE1A210A}"/>
              </a:ext>
            </a:extLst>
          </p:cNvPr>
          <p:cNvPicPr>
            <a:picLocks noGrp="1" noChangeAspect="1"/>
          </p:cNvPicPr>
          <p:nvPr>
            <p:ph idx="1"/>
          </p:nvPr>
        </p:nvPicPr>
        <p:blipFill>
          <a:blip r:embed="rId2"/>
          <a:stretch>
            <a:fillRect/>
          </a:stretch>
        </p:blipFill>
        <p:spPr>
          <a:xfrm>
            <a:off x="4667250" y="3131344"/>
            <a:ext cx="2857500" cy="1739900"/>
          </a:xfrm>
        </p:spPr>
      </p:pic>
      <p:sp>
        <p:nvSpPr>
          <p:cNvPr id="3" name="Slide Number Placeholder 2">
            <a:extLst>
              <a:ext uri="{FF2B5EF4-FFF2-40B4-BE49-F238E27FC236}">
                <a16:creationId xmlns:a16="http://schemas.microsoft.com/office/drawing/2014/main" id="{29CFF3B3-7917-BB47-9C9E-C71A847B9396}"/>
              </a:ext>
            </a:extLst>
          </p:cNvPr>
          <p:cNvSpPr>
            <a:spLocks noGrp="1"/>
          </p:cNvSpPr>
          <p:nvPr>
            <p:ph type="sldNum" sz="quarter" idx="12"/>
          </p:nvPr>
        </p:nvSpPr>
        <p:spPr/>
        <p:txBody>
          <a:bodyPr/>
          <a:lstStyle/>
          <a:p>
            <a:fld id="{B6A372CF-5B19-304F-9C07-CC9275FDA997}" type="slidenum">
              <a:rPr lang="en-US" smtClean="0"/>
              <a:t>21</a:t>
            </a:fld>
            <a:endParaRPr lang="en-US"/>
          </a:p>
        </p:txBody>
      </p:sp>
      <p:grpSp>
        <p:nvGrpSpPr>
          <p:cNvPr id="6" name="Group 5">
            <a:extLst>
              <a:ext uri="{FF2B5EF4-FFF2-40B4-BE49-F238E27FC236}">
                <a16:creationId xmlns:a16="http://schemas.microsoft.com/office/drawing/2014/main" id="{C196011B-A70F-BC45-BD1B-319A03894BED}"/>
              </a:ext>
            </a:extLst>
          </p:cNvPr>
          <p:cNvGrpSpPr/>
          <p:nvPr/>
        </p:nvGrpSpPr>
        <p:grpSpPr>
          <a:xfrm>
            <a:off x="3285341" y="2061454"/>
            <a:ext cx="7139270" cy="4047345"/>
            <a:chOff x="2630802" y="1872254"/>
            <a:chExt cx="7139270" cy="4047345"/>
          </a:xfrm>
        </p:grpSpPr>
        <p:sp>
          <p:nvSpPr>
            <p:cNvPr id="4" name="Rectangle 3">
              <a:extLst>
                <a:ext uri="{FF2B5EF4-FFF2-40B4-BE49-F238E27FC236}">
                  <a16:creationId xmlns:a16="http://schemas.microsoft.com/office/drawing/2014/main" id="{2CC59124-5CFD-DC4D-9CF9-6118EE92EB00}"/>
                </a:ext>
              </a:extLst>
            </p:cNvPr>
            <p:cNvSpPr/>
            <p:nvPr/>
          </p:nvSpPr>
          <p:spPr>
            <a:xfrm>
              <a:off x="2630802" y="2967660"/>
              <a:ext cx="5724058" cy="139408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small" dirty="0">
                  <a:solidFill>
                    <a:schemeClr val="tx1"/>
                  </a:solidFill>
                </a:rPr>
                <a:t>Water</a:t>
              </a:r>
            </a:p>
          </p:txBody>
        </p:sp>
        <p:sp>
          <p:nvSpPr>
            <p:cNvPr id="5" name="Parallelogram 4">
              <a:extLst>
                <a:ext uri="{FF2B5EF4-FFF2-40B4-BE49-F238E27FC236}">
                  <a16:creationId xmlns:a16="http://schemas.microsoft.com/office/drawing/2014/main" id="{72EF25C0-8A8D-CA48-82A0-8B0950B1B385}"/>
                </a:ext>
              </a:extLst>
            </p:cNvPr>
            <p:cNvSpPr/>
            <p:nvPr/>
          </p:nvSpPr>
          <p:spPr>
            <a:xfrm>
              <a:off x="7319181" y="1872254"/>
              <a:ext cx="2450891" cy="4047345"/>
            </a:xfrm>
            <a:prstGeom prst="parallelogram">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small" dirty="0">
                  <a:solidFill>
                    <a:schemeClr val="tx1"/>
                  </a:solidFill>
                </a:rPr>
                <a:t>       H</a:t>
              </a:r>
              <a:r>
                <a:rPr lang="en-US" sz="2400" b="1" cap="small" baseline="-25000" dirty="0">
                  <a:solidFill>
                    <a:schemeClr val="tx1"/>
                  </a:solidFill>
                </a:rPr>
                <a:t>2</a:t>
              </a:r>
              <a:r>
                <a:rPr lang="en-US" sz="2400" b="1" cap="small" dirty="0">
                  <a:solidFill>
                    <a:schemeClr val="tx1"/>
                  </a:solidFill>
                </a:rPr>
                <a:t>O</a:t>
              </a:r>
            </a:p>
          </p:txBody>
        </p:sp>
        <p:sp>
          <p:nvSpPr>
            <p:cNvPr id="11" name="TextBox 10">
              <a:extLst>
                <a:ext uri="{FF2B5EF4-FFF2-40B4-BE49-F238E27FC236}">
                  <a16:creationId xmlns:a16="http://schemas.microsoft.com/office/drawing/2014/main" id="{A9665E79-7FC7-994C-9684-E11765574C92}"/>
                </a:ext>
              </a:extLst>
            </p:cNvPr>
            <p:cNvSpPr txBox="1"/>
            <p:nvPr/>
          </p:nvSpPr>
          <p:spPr>
            <a:xfrm>
              <a:off x="2669553" y="2967659"/>
              <a:ext cx="1536959" cy="461665"/>
            </a:xfrm>
            <a:prstGeom prst="rect">
              <a:avLst/>
            </a:prstGeom>
            <a:noFill/>
          </p:spPr>
          <p:txBody>
            <a:bodyPr wrap="none" rtlCol="0">
              <a:spAutoFit/>
            </a:bodyPr>
            <a:lstStyle/>
            <a:p>
              <a:r>
                <a:rPr lang="en-US" sz="2400" b="1" i="1" dirty="0">
                  <a:latin typeface="Calibri" panose="020F0502020204030204" pitchFamily="34" charset="0"/>
                  <a:cs typeface="Calibri" panose="020F0502020204030204" pitchFamily="34" charset="0"/>
                </a:rPr>
                <a:t>Beverages</a:t>
              </a:r>
            </a:p>
          </p:txBody>
        </p:sp>
        <p:sp>
          <p:nvSpPr>
            <p:cNvPr id="13" name="TextBox 12">
              <a:extLst>
                <a:ext uri="{FF2B5EF4-FFF2-40B4-BE49-F238E27FC236}">
                  <a16:creationId xmlns:a16="http://schemas.microsoft.com/office/drawing/2014/main" id="{A2933454-EE22-D249-AC91-756994D9E955}"/>
                </a:ext>
              </a:extLst>
            </p:cNvPr>
            <p:cNvSpPr txBox="1"/>
            <p:nvPr/>
          </p:nvSpPr>
          <p:spPr>
            <a:xfrm>
              <a:off x="7597995" y="5109653"/>
              <a:ext cx="1748504" cy="461665"/>
            </a:xfrm>
            <a:prstGeom prst="rect">
              <a:avLst/>
            </a:prstGeom>
            <a:noFill/>
          </p:spPr>
          <p:txBody>
            <a:bodyPr wrap="square" rtlCol="0">
              <a:spAutoFit/>
            </a:bodyPr>
            <a:lstStyle/>
            <a:p>
              <a:r>
                <a:rPr lang="en-US" sz="2400" b="1" i="1" dirty="0">
                  <a:latin typeface="Calibri" panose="020F0502020204030204" pitchFamily="34" charset="0"/>
                  <a:cs typeface="Calibri" panose="020F0502020204030204" pitchFamily="34" charset="0"/>
                </a:rPr>
                <a:t>Chemicals</a:t>
              </a:r>
            </a:p>
          </p:txBody>
        </p:sp>
        <p:sp>
          <p:nvSpPr>
            <p:cNvPr id="14" name="Parallelogram 13">
              <a:extLst>
                <a:ext uri="{FF2B5EF4-FFF2-40B4-BE49-F238E27FC236}">
                  <a16:creationId xmlns:a16="http://schemas.microsoft.com/office/drawing/2014/main" id="{29870330-EF86-274E-A0D4-5561285143A8}"/>
                </a:ext>
              </a:extLst>
            </p:cNvPr>
            <p:cNvSpPr/>
            <p:nvPr/>
          </p:nvSpPr>
          <p:spPr>
            <a:xfrm>
              <a:off x="7554301" y="2967660"/>
              <a:ext cx="839310" cy="1394087"/>
            </a:xfrm>
            <a:prstGeom prst="parallelogram">
              <a:avLst>
                <a:gd name="adj" fmla="val 27443"/>
              </a:avLst>
            </a:prstGeom>
            <a:solidFill>
              <a:srgbClr val="7030A0">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cap="small" dirty="0"/>
            </a:p>
          </p:txBody>
        </p:sp>
      </p:grpSp>
      <p:grpSp>
        <p:nvGrpSpPr>
          <p:cNvPr id="12" name="Group 11">
            <a:extLst>
              <a:ext uri="{FF2B5EF4-FFF2-40B4-BE49-F238E27FC236}">
                <a16:creationId xmlns:a16="http://schemas.microsoft.com/office/drawing/2014/main" id="{540CA4A1-8CE7-5047-80BB-E17DCB80CC69}"/>
              </a:ext>
            </a:extLst>
          </p:cNvPr>
          <p:cNvGrpSpPr/>
          <p:nvPr/>
        </p:nvGrpSpPr>
        <p:grpSpPr>
          <a:xfrm>
            <a:off x="2040967" y="2061453"/>
            <a:ext cx="9114019" cy="4047345"/>
            <a:chOff x="1819141" y="1814898"/>
            <a:chExt cx="9114019" cy="4047345"/>
          </a:xfrm>
        </p:grpSpPr>
        <p:grpSp>
          <p:nvGrpSpPr>
            <p:cNvPr id="15" name="Group 14">
              <a:extLst>
                <a:ext uri="{FF2B5EF4-FFF2-40B4-BE49-F238E27FC236}">
                  <a16:creationId xmlns:a16="http://schemas.microsoft.com/office/drawing/2014/main" id="{0BB22058-74F7-5044-A970-E94C54284CB2}"/>
                </a:ext>
              </a:extLst>
            </p:cNvPr>
            <p:cNvGrpSpPr/>
            <p:nvPr/>
          </p:nvGrpSpPr>
          <p:grpSpPr>
            <a:xfrm>
              <a:off x="1819141" y="1814898"/>
              <a:ext cx="9114019" cy="4047345"/>
              <a:chOff x="1858781" y="1768838"/>
              <a:chExt cx="9114019" cy="4047345"/>
            </a:xfrm>
          </p:grpSpPr>
          <p:sp>
            <p:nvSpPr>
              <p:cNvPr id="18" name="Rectangle 17">
                <a:extLst>
                  <a:ext uri="{FF2B5EF4-FFF2-40B4-BE49-F238E27FC236}">
                    <a16:creationId xmlns:a16="http://schemas.microsoft.com/office/drawing/2014/main" id="{BDEAFEBB-7499-2B40-9472-D151E38B88DE}"/>
                  </a:ext>
                </a:extLst>
              </p:cNvPr>
              <p:cNvSpPr/>
              <p:nvPr/>
            </p:nvSpPr>
            <p:spPr>
              <a:xfrm>
                <a:off x="1858781" y="2968052"/>
                <a:ext cx="9114019" cy="139408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BE5EF5F5-4580-D343-964B-DC64FC194988}"/>
                  </a:ext>
                </a:extLst>
              </p:cNvPr>
              <p:cNvSpPr/>
              <p:nvPr/>
            </p:nvSpPr>
            <p:spPr>
              <a:xfrm>
                <a:off x="5351488" y="1768838"/>
                <a:ext cx="2450891" cy="4047345"/>
              </a:xfrm>
              <a:prstGeom prst="parallelogram">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2C95F90D-1CED-A845-ADDC-7F6E8045F275}"/>
                  </a:ext>
                </a:extLst>
              </p:cNvPr>
              <p:cNvSpPr/>
              <p:nvPr/>
            </p:nvSpPr>
            <p:spPr>
              <a:xfrm>
                <a:off x="5558850" y="2968051"/>
                <a:ext cx="2063881" cy="1394087"/>
              </a:xfrm>
              <a:prstGeom prst="parallelogram">
                <a:avLst>
                  <a:gd name="adj" fmla="val 15588"/>
                </a:avLst>
              </a:prstGeom>
              <a:solidFill>
                <a:srgbClr val="7030A0">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cap="small" dirty="0"/>
                  <a:t>Water</a:t>
                </a:r>
              </a:p>
              <a:p>
                <a:pPr algn="ctr">
                  <a:spcBef>
                    <a:spcPts val="600"/>
                  </a:spcBef>
                </a:pPr>
                <a:r>
                  <a:rPr lang="en-US" sz="2400" cap="small" dirty="0"/>
                  <a:t>H</a:t>
                </a:r>
                <a:r>
                  <a:rPr lang="en-US" sz="2400" cap="small" baseline="-25000" dirty="0"/>
                  <a:t>2</a:t>
                </a:r>
                <a:r>
                  <a:rPr lang="en-US" sz="2400" cap="small" dirty="0"/>
                  <a:t>O</a:t>
                </a:r>
              </a:p>
            </p:txBody>
          </p:sp>
        </p:grpSp>
        <p:grpSp>
          <p:nvGrpSpPr>
            <p:cNvPr id="21" name="Group 20">
              <a:extLst>
                <a:ext uri="{FF2B5EF4-FFF2-40B4-BE49-F238E27FC236}">
                  <a16:creationId xmlns:a16="http://schemas.microsoft.com/office/drawing/2014/main" id="{F48A8710-257E-AB49-83BC-B4BC5A7A7919}"/>
                </a:ext>
              </a:extLst>
            </p:cNvPr>
            <p:cNvGrpSpPr/>
            <p:nvPr/>
          </p:nvGrpSpPr>
          <p:grpSpPr>
            <a:xfrm>
              <a:off x="2614032" y="3409096"/>
              <a:ext cx="4593181" cy="2104867"/>
              <a:chOff x="2593065" y="3316477"/>
              <a:chExt cx="4593181" cy="2104867"/>
            </a:xfrm>
          </p:grpSpPr>
          <p:sp>
            <p:nvSpPr>
              <p:cNvPr id="22" name="TextBox 21">
                <a:extLst>
                  <a:ext uri="{FF2B5EF4-FFF2-40B4-BE49-F238E27FC236}">
                    <a16:creationId xmlns:a16="http://schemas.microsoft.com/office/drawing/2014/main" id="{164EE0DF-35AF-774A-B751-078ECD5893AC}"/>
                  </a:ext>
                </a:extLst>
              </p:cNvPr>
              <p:cNvSpPr txBox="1"/>
              <p:nvPr/>
            </p:nvSpPr>
            <p:spPr>
              <a:xfrm>
                <a:off x="2593065" y="3434262"/>
                <a:ext cx="1536959" cy="461665"/>
              </a:xfrm>
              <a:prstGeom prst="rect">
                <a:avLst/>
              </a:prstGeom>
              <a:noFill/>
            </p:spPr>
            <p:txBody>
              <a:bodyPr wrap="none" rtlCol="0">
                <a:spAutoFit/>
              </a:bodyPr>
              <a:lstStyle/>
              <a:p>
                <a:r>
                  <a:rPr lang="en-US" sz="2400" b="1" i="1" dirty="0">
                    <a:latin typeface="Calibri" panose="020F0502020204030204" pitchFamily="34" charset="0"/>
                    <a:cs typeface="Calibri" panose="020F0502020204030204" pitchFamily="34" charset="0"/>
                  </a:rPr>
                  <a:t>Beverages</a:t>
                </a:r>
              </a:p>
            </p:txBody>
          </p:sp>
          <p:sp>
            <p:nvSpPr>
              <p:cNvPr id="23" name="TextBox 22">
                <a:extLst>
                  <a:ext uri="{FF2B5EF4-FFF2-40B4-BE49-F238E27FC236}">
                    <a16:creationId xmlns:a16="http://schemas.microsoft.com/office/drawing/2014/main" id="{7B796948-665F-2041-B20B-8E82E9690035}"/>
                  </a:ext>
                </a:extLst>
              </p:cNvPr>
              <p:cNvSpPr txBox="1"/>
              <p:nvPr/>
            </p:nvSpPr>
            <p:spPr>
              <a:xfrm>
                <a:off x="5558850" y="4959679"/>
                <a:ext cx="1463029" cy="461665"/>
              </a:xfrm>
              <a:prstGeom prst="rect">
                <a:avLst/>
              </a:prstGeom>
              <a:noFill/>
            </p:spPr>
            <p:txBody>
              <a:bodyPr wrap="none" rtlCol="0">
                <a:spAutoFit/>
              </a:bodyPr>
              <a:lstStyle/>
              <a:p>
                <a:r>
                  <a:rPr lang="en-US" sz="2400" b="1" i="1" dirty="0">
                    <a:latin typeface="Calibri" panose="020F0502020204030204" pitchFamily="34" charset="0"/>
                    <a:cs typeface="Calibri" panose="020F0502020204030204" pitchFamily="34" charset="0"/>
                  </a:rPr>
                  <a:t>Chemicals</a:t>
                </a:r>
              </a:p>
            </p:txBody>
          </p:sp>
          <p:sp>
            <p:nvSpPr>
              <p:cNvPr id="24" name="Left-Right Arrow 23">
                <a:extLst>
                  <a:ext uri="{FF2B5EF4-FFF2-40B4-BE49-F238E27FC236}">
                    <a16:creationId xmlns:a16="http://schemas.microsoft.com/office/drawing/2014/main" id="{ED435E14-A4C2-B24B-9A66-034F3994E5B9}"/>
                  </a:ext>
                </a:extLst>
              </p:cNvPr>
              <p:cNvSpPr/>
              <p:nvPr/>
            </p:nvSpPr>
            <p:spPr>
              <a:xfrm>
                <a:off x="5044500" y="3316477"/>
                <a:ext cx="1050534" cy="249117"/>
              </a:xfrm>
              <a:prstGeom prst="leftRightArrow">
                <a:avLst>
                  <a:gd name="adj1" fmla="val 30481"/>
                  <a:gd name="adj2"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Up-Down Arrow 24">
                <a:extLst>
                  <a:ext uri="{FF2B5EF4-FFF2-40B4-BE49-F238E27FC236}">
                    <a16:creationId xmlns:a16="http://schemas.microsoft.com/office/drawing/2014/main" id="{3B0F9157-8389-5640-90D7-812B52476A41}"/>
                  </a:ext>
                </a:extLst>
              </p:cNvPr>
              <p:cNvSpPr/>
              <p:nvPr/>
            </p:nvSpPr>
            <p:spPr>
              <a:xfrm>
                <a:off x="6943825" y="3816881"/>
                <a:ext cx="242421" cy="923706"/>
              </a:xfrm>
              <a:prstGeom prst="upDownArrow">
                <a:avLst>
                  <a:gd name="adj1" fmla="val 32081"/>
                  <a:gd name="adj2" fmla="val 45947"/>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825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1000"/>
                                        <p:tgtEl>
                                          <p:spTgt spid="12"/>
                                        </p:tgtEl>
                                      </p:cBhvr>
                                    </p:animEffect>
                                    <p:set>
                                      <p:cBhvr>
                                        <p:cTn id="11" dur="1" fill="hold">
                                          <p:stCondLst>
                                            <p:cond delay="999"/>
                                          </p:stCondLst>
                                        </p:cTn>
                                        <p:tgtEl>
                                          <p:spTgt spid="12"/>
                                        </p:tgtEl>
                                        <p:attrNameLst>
                                          <p:attrName>style.visibility</p:attrName>
                                        </p:attrNameLst>
                                      </p:cBhvr>
                                      <p:to>
                                        <p:strVal val="hidden"/>
                                      </p:to>
                                    </p:set>
                                  </p:childTnLst>
                                </p:cTn>
                              </p:par>
                              <p:par>
                                <p:cTn id="12" presetID="42"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27"/>
                                        </p:tgtEl>
                                      </p:cBhvr>
                                    </p:animEffect>
                                    <p:set>
                                      <p:cBhvr>
                                        <p:cTn id="21" dur="1" fill="hold">
                                          <p:stCondLst>
                                            <p:cond delay="999"/>
                                          </p:stCondLst>
                                        </p:cTn>
                                        <p:tgtEl>
                                          <p:spTgt spid="27"/>
                                        </p:tgtEl>
                                        <p:attrNameLst>
                                          <p:attrName>style.visibility</p:attrName>
                                        </p:attrNameLst>
                                      </p:cBhvr>
                                      <p:to>
                                        <p:strVal val="hidden"/>
                                      </p:to>
                                    </p:set>
                                  </p:childTnLst>
                                </p:cTn>
                              </p:par>
                              <p:par>
                                <p:cTn id="22" presetID="9"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F649-4608-9A4E-AA53-9998A3017EA9}"/>
              </a:ext>
            </a:extLst>
          </p:cNvPr>
          <p:cNvSpPr>
            <a:spLocks noGrp="1"/>
          </p:cNvSpPr>
          <p:nvPr>
            <p:ph type="title"/>
          </p:nvPr>
        </p:nvSpPr>
        <p:spPr/>
        <p:txBody>
          <a:bodyPr/>
          <a:lstStyle/>
          <a:p>
            <a:r>
              <a:rPr lang="en-US" dirty="0"/>
              <a:t>Looking for a rule?</a:t>
            </a:r>
          </a:p>
        </p:txBody>
      </p:sp>
      <p:sp>
        <p:nvSpPr>
          <p:cNvPr id="3" name="Content Placeholder 2">
            <a:extLst>
              <a:ext uri="{FF2B5EF4-FFF2-40B4-BE49-F238E27FC236}">
                <a16:creationId xmlns:a16="http://schemas.microsoft.com/office/drawing/2014/main" id="{AC619163-6A31-1A4A-8499-3213A0397251}"/>
              </a:ext>
            </a:extLst>
          </p:cNvPr>
          <p:cNvSpPr>
            <a:spLocks noGrp="1"/>
          </p:cNvSpPr>
          <p:nvPr>
            <p:ph idx="1"/>
          </p:nvPr>
        </p:nvSpPr>
        <p:spPr>
          <a:xfrm>
            <a:off x="5643562" y="1371601"/>
            <a:ext cx="6199569" cy="3997234"/>
          </a:xfrm>
        </p:spPr>
        <p:txBody>
          <a:bodyPr>
            <a:noAutofit/>
          </a:bodyPr>
          <a:lstStyle/>
          <a:p>
            <a:pPr lvl="0">
              <a:lnSpc>
                <a:spcPct val="100000"/>
              </a:lnSpc>
            </a:pPr>
            <a:r>
              <a:rPr lang="en-US" sz="2000" dirty="0"/>
              <a:t>The very point of introducing concepts (over and above meanings) is to do justice to the different ways we access content and our different dispositions to respond to content.  To ignore these differences in considering the individuation of concepts would be to sacrifice what we have gained.</a:t>
            </a:r>
          </a:p>
          <a:p>
            <a:pPr lvl="0">
              <a:lnSpc>
                <a:spcPct val="100000"/>
              </a:lnSpc>
            </a:pPr>
            <a:r>
              <a:rPr lang="en-US" sz="2000" b="1" dirty="0"/>
              <a:t>I am not going to propose an algorithm to guide us in deciding when and how to ameliorate.</a:t>
            </a:r>
            <a:r>
              <a:rPr lang="en-US" sz="2000" dirty="0"/>
              <a:t> These decisions are a matter of judgment and are sensitive to a broad range of considerations (Williamson 2007, Railton 2014).  We encounter them not just as theorists, but as agents engaged in historically specific practices.</a:t>
            </a:r>
          </a:p>
        </p:txBody>
      </p:sp>
      <p:pic>
        <p:nvPicPr>
          <p:cNvPr id="5" name="Picture 4" descr="A picture containing porcelain&#10;&#10;Description automatically generated">
            <a:extLst>
              <a:ext uri="{FF2B5EF4-FFF2-40B4-BE49-F238E27FC236}">
                <a16:creationId xmlns:a16="http://schemas.microsoft.com/office/drawing/2014/main" id="{0FD5B26E-36DA-B04A-A52B-DD4F1C404F53}"/>
              </a:ext>
            </a:extLst>
          </p:cNvPr>
          <p:cNvPicPr>
            <a:picLocks noChangeAspect="1"/>
          </p:cNvPicPr>
          <p:nvPr/>
        </p:nvPicPr>
        <p:blipFill>
          <a:blip r:embed="rId2"/>
          <a:stretch>
            <a:fillRect/>
          </a:stretch>
        </p:blipFill>
        <p:spPr>
          <a:xfrm>
            <a:off x="385589" y="1603158"/>
            <a:ext cx="4980369" cy="3386651"/>
          </a:xfrm>
          <a:prstGeom prst="rect">
            <a:avLst/>
          </a:prstGeom>
        </p:spPr>
      </p:pic>
      <p:sp>
        <p:nvSpPr>
          <p:cNvPr id="6" name="Rounded Rectangle 5">
            <a:extLst>
              <a:ext uri="{FF2B5EF4-FFF2-40B4-BE49-F238E27FC236}">
                <a16:creationId xmlns:a16="http://schemas.microsoft.com/office/drawing/2014/main" id="{5379DC4A-5A8F-A646-BBAB-16D5D049B78E}"/>
              </a:ext>
            </a:extLst>
          </p:cNvPr>
          <p:cNvSpPr/>
          <p:nvPr/>
        </p:nvSpPr>
        <p:spPr>
          <a:xfrm>
            <a:off x="1371562" y="5665932"/>
            <a:ext cx="9448875" cy="64300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b="1" dirty="0">
                <a:solidFill>
                  <a:schemeClr val="tx1"/>
                </a:solidFill>
                <a:latin typeface="Avenir Book" panose="02000503020000020003" pitchFamily="2" charset="0"/>
              </a:rPr>
              <a:t>The question is how should we go on, and </a:t>
            </a:r>
            <a:r>
              <a:rPr lang="en-US" sz="2200" b="1" i="1" dirty="0">
                <a:solidFill>
                  <a:schemeClr val="tx1"/>
                </a:solidFill>
                <a:latin typeface="Avenir Book" panose="02000503020000020003" pitchFamily="2" charset="0"/>
              </a:rPr>
              <a:t>there is no rule to tell us how.</a:t>
            </a:r>
            <a:endParaRPr lang="en-US" sz="2200" b="1"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235565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A65D-2B6D-E846-BED1-0E64B19C779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5333B47-3C13-5444-B4F4-4C8BAD7C2DC9}"/>
              </a:ext>
            </a:extLst>
          </p:cNvPr>
          <p:cNvSpPr>
            <a:spLocks noGrp="1"/>
          </p:cNvSpPr>
          <p:nvPr>
            <p:ph idx="1"/>
          </p:nvPr>
        </p:nvSpPr>
        <p:spPr/>
        <p:txBody>
          <a:bodyPr>
            <a:normAutofit/>
          </a:bodyPr>
          <a:lstStyle/>
          <a:p>
            <a:pPr marL="457200" indent="-457200">
              <a:buSzPct val="100000"/>
              <a:buFont typeface="+mj-lt"/>
              <a:buAutoNum type="arabicPeriod"/>
            </a:pPr>
            <a:r>
              <a:rPr lang="en-US" dirty="0">
                <a:solidFill>
                  <a:schemeClr val="bg1">
                    <a:lumMod val="65000"/>
                  </a:schemeClr>
                </a:solidFill>
              </a:rPr>
              <a:t>Introduction: Language, Thought, and Politics</a:t>
            </a:r>
          </a:p>
          <a:p>
            <a:pPr marL="457200" indent="-457200">
              <a:buSzPct val="100000"/>
              <a:buFont typeface="+mj-lt"/>
              <a:buAutoNum type="arabicPeriod"/>
            </a:pPr>
            <a:r>
              <a:rPr lang="en-US" dirty="0">
                <a:solidFill>
                  <a:schemeClr val="bg1">
                    <a:lumMod val="65000"/>
                  </a:schemeClr>
                </a:solidFill>
              </a:rPr>
              <a:t>One Approach to Concepts (Conceptions, Orientations)</a:t>
            </a:r>
          </a:p>
          <a:p>
            <a:pPr marL="457200" indent="-457200">
              <a:buSzPct val="100000"/>
              <a:buFont typeface="+mj-lt"/>
              <a:buAutoNum type="arabicPeriod"/>
            </a:pPr>
            <a:r>
              <a:rPr lang="en-US" dirty="0">
                <a:solidFill>
                  <a:schemeClr val="bg1">
                    <a:lumMod val="65000"/>
                  </a:schemeClr>
                </a:solidFill>
              </a:rPr>
              <a:t>Forms of Conceptual Amelioration</a:t>
            </a:r>
          </a:p>
          <a:p>
            <a:pPr marL="987552" lvl="1" indent="-457200">
              <a:buSzPct val="100000"/>
              <a:buFont typeface="+mj-lt"/>
              <a:buAutoNum type="alphaLcPeriod"/>
            </a:pPr>
            <a:r>
              <a:rPr lang="en-US" dirty="0">
                <a:solidFill>
                  <a:schemeClr val="bg1">
                    <a:lumMod val="65000"/>
                  </a:schemeClr>
                </a:solidFill>
              </a:rPr>
              <a:t>Epistemic</a:t>
            </a:r>
          </a:p>
          <a:p>
            <a:pPr marL="987552" lvl="1" indent="-457200">
              <a:buSzPct val="100000"/>
              <a:buFont typeface="+mj-lt"/>
              <a:buAutoNum type="alphaLcPeriod"/>
            </a:pPr>
            <a:r>
              <a:rPr lang="en-US" dirty="0">
                <a:solidFill>
                  <a:schemeClr val="bg1">
                    <a:lumMod val="65000"/>
                  </a:schemeClr>
                </a:solidFill>
              </a:rPr>
              <a:t>Semantic</a:t>
            </a:r>
          </a:p>
          <a:p>
            <a:pPr marL="457200" indent="-457200">
              <a:buSzPct val="100000"/>
              <a:buFont typeface="+mj-lt"/>
              <a:buAutoNum type="arabicPeriod"/>
            </a:pPr>
            <a:r>
              <a:rPr lang="en-US" dirty="0">
                <a:solidFill>
                  <a:schemeClr val="bg1">
                    <a:lumMod val="65000"/>
                  </a:schemeClr>
                </a:solidFill>
              </a:rPr>
              <a:t>But Isn’t Content Essential?</a:t>
            </a:r>
          </a:p>
          <a:p>
            <a:pPr marL="457200" indent="-457200">
              <a:buSzPct val="100000"/>
              <a:buFont typeface="+mj-lt"/>
              <a:buAutoNum type="arabicPeriod"/>
            </a:pPr>
            <a:r>
              <a:rPr lang="en-US" dirty="0"/>
              <a:t>How Concepts Function  in Social Systems</a:t>
            </a:r>
          </a:p>
          <a:p>
            <a:pPr marL="457200" indent="-457200">
              <a:buSzPct val="100000"/>
              <a:buFont typeface="+mj-lt"/>
              <a:buAutoNum type="arabicPeriod"/>
            </a:pPr>
            <a:r>
              <a:rPr lang="en-US" dirty="0">
                <a:solidFill>
                  <a:schemeClr val="bg1">
                    <a:lumMod val="65000"/>
                  </a:schemeClr>
                </a:solidFill>
              </a:rPr>
              <a:t>Conclusion</a:t>
            </a:r>
          </a:p>
        </p:txBody>
      </p:sp>
      <p:pic>
        <p:nvPicPr>
          <p:cNvPr id="5" name="Content Placeholder 4">
            <a:extLst>
              <a:ext uri="{FF2B5EF4-FFF2-40B4-BE49-F238E27FC236}">
                <a16:creationId xmlns:a16="http://schemas.microsoft.com/office/drawing/2014/main" id="{AC001305-3BED-FE4B-B61F-331FCF4FB3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8"/>
          <a:stretch/>
        </p:blipFill>
        <p:spPr>
          <a:xfrm>
            <a:off x="6870123" y="3435438"/>
            <a:ext cx="4659890" cy="2501726"/>
          </a:xfrm>
          <a:prstGeom prst="rect">
            <a:avLst/>
          </a:prstGeom>
        </p:spPr>
      </p:pic>
    </p:spTree>
    <p:extLst>
      <p:ext uri="{BB962C8B-B14F-4D97-AF65-F5344CB8AC3E}">
        <p14:creationId xmlns:p14="http://schemas.microsoft.com/office/powerpoint/2010/main" val="4083011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2E1C-A034-F24D-A41C-5D988563B90D}"/>
              </a:ext>
            </a:extLst>
          </p:cNvPr>
          <p:cNvSpPr>
            <a:spLocks noGrp="1"/>
          </p:cNvSpPr>
          <p:nvPr>
            <p:ph type="title"/>
          </p:nvPr>
        </p:nvSpPr>
        <p:spPr/>
        <p:txBody>
          <a:bodyPr/>
          <a:lstStyle/>
          <a:p>
            <a:r>
              <a:rPr lang="en-US" dirty="0"/>
              <a:t>Systems Approach to Functions</a:t>
            </a:r>
          </a:p>
        </p:txBody>
      </p:sp>
      <p:sp>
        <p:nvSpPr>
          <p:cNvPr id="3" name="Content Placeholder 2">
            <a:extLst>
              <a:ext uri="{FF2B5EF4-FFF2-40B4-BE49-F238E27FC236}">
                <a16:creationId xmlns:a16="http://schemas.microsoft.com/office/drawing/2014/main" id="{D0427187-C145-1F4B-8D3A-036C14D4349B}"/>
              </a:ext>
            </a:extLst>
          </p:cNvPr>
          <p:cNvSpPr>
            <a:spLocks noGrp="1"/>
          </p:cNvSpPr>
          <p:nvPr>
            <p:ph idx="1"/>
          </p:nvPr>
        </p:nvSpPr>
        <p:spPr>
          <a:xfrm>
            <a:off x="385589" y="1156771"/>
            <a:ext cx="11457543" cy="2161195"/>
          </a:xfrm>
        </p:spPr>
        <p:txBody>
          <a:bodyPr>
            <a:normAutofit/>
          </a:bodyPr>
          <a:lstStyle/>
          <a:p>
            <a:r>
              <a:rPr lang="en-US" dirty="0"/>
              <a:t>In some cases of amelioration, we should look to the function of a concept to determine how to proceed: What function does this concept serve?  </a:t>
            </a:r>
          </a:p>
          <a:p>
            <a:r>
              <a:rPr lang="en-US" dirty="0"/>
              <a:t>I am not claiming that we construct concepts with purposes in mind or that concepts have a “proper function.” This is not </a:t>
            </a:r>
            <a:r>
              <a:rPr lang="en-US" dirty="0" err="1"/>
              <a:t>teleosemantics</a:t>
            </a:r>
            <a:r>
              <a:rPr lang="en-US" dirty="0"/>
              <a:t>.</a:t>
            </a:r>
            <a:r>
              <a:rPr lang="en-US" b="1" dirty="0"/>
              <a:t> </a:t>
            </a:r>
            <a:r>
              <a:rPr lang="en-US" sz="2400" b="1" dirty="0"/>
              <a:t>I am relying on a </a:t>
            </a:r>
            <a:r>
              <a:rPr lang="en-US" sz="2400" b="1" i="1" dirty="0"/>
              <a:t>systems conception of function,</a:t>
            </a:r>
            <a:r>
              <a:rPr lang="en-US" sz="2400" b="1" dirty="0"/>
              <a:t> </a:t>
            </a:r>
            <a:r>
              <a:rPr lang="en-US" sz="2400" dirty="0"/>
              <a:t>rather than a purposive or etiological conception. </a:t>
            </a:r>
            <a:r>
              <a:rPr lang="en-US" dirty="0"/>
              <a:t> </a:t>
            </a:r>
          </a:p>
        </p:txBody>
      </p:sp>
      <p:pic>
        <p:nvPicPr>
          <p:cNvPr id="4" name="Picture 3">
            <a:extLst>
              <a:ext uri="{FF2B5EF4-FFF2-40B4-BE49-F238E27FC236}">
                <a16:creationId xmlns:a16="http://schemas.microsoft.com/office/drawing/2014/main" id="{882A040A-B40E-E44A-9ABE-51FFC3CBB657}"/>
              </a:ext>
            </a:extLst>
          </p:cNvPr>
          <p:cNvPicPr>
            <a:picLocks noChangeAspect="1"/>
          </p:cNvPicPr>
          <p:nvPr/>
        </p:nvPicPr>
        <p:blipFill>
          <a:blip r:embed="rId2"/>
          <a:stretch>
            <a:fillRect/>
          </a:stretch>
        </p:blipFill>
        <p:spPr>
          <a:xfrm>
            <a:off x="6646697" y="2971686"/>
            <a:ext cx="5159714" cy="3205277"/>
          </a:xfrm>
          <a:prstGeom prst="rect">
            <a:avLst/>
          </a:prstGeom>
        </p:spPr>
      </p:pic>
      <p:sp>
        <p:nvSpPr>
          <p:cNvPr id="5" name="Rounded Rectangle 4">
            <a:extLst>
              <a:ext uri="{FF2B5EF4-FFF2-40B4-BE49-F238E27FC236}">
                <a16:creationId xmlns:a16="http://schemas.microsoft.com/office/drawing/2014/main" id="{D3CFD53E-51C8-B149-A078-66BA1C59A9EA}"/>
              </a:ext>
            </a:extLst>
          </p:cNvPr>
          <p:cNvSpPr/>
          <p:nvPr/>
        </p:nvSpPr>
        <p:spPr>
          <a:xfrm>
            <a:off x="385589" y="3331029"/>
            <a:ext cx="6224387" cy="325152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sysClr val="windowText" lastClr="000000"/>
                </a:solidFill>
                <a:latin typeface="Avenir Book" panose="02000503020000020003" pitchFamily="2" charset="0"/>
              </a:rPr>
              <a:t>According to a systems approach, features of a system (engine, circulatory system) are explained, in part, by the interactions between its sub-parts (carburetor, heart). </a:t>
            </a:r>
          </a:p>
          <a:p>
            <a:pPr lvl="0">
              <a:spcBef>
                <a:spcPts val="1200"/>
              </a:spcBef>
            </a:pPr>
            <a:r>
              <a:rPr lang="en-US" sz="2000" dirty="0">
                <a:solidFill>
                  <a:sysClr val="windowText" lastClr="000000"/>
                </a:solidFill>
                <a:latin typeface="Avenir Book" panose="02000503020000020003" pitchFamily="2" charset="0"/>
              </a:rPr>
              <a:t>We decide on what system and what features of the system we are interested in. The same thing can function differently with respect to different systems. (Remember the school functioning in different systems.)</a:t>
            </a:r>
          </a:p>
        </p:txBody>
      </p:sp>
    </p:spTree>
    <p:extLst>
      <p:ext uri="{BB962C8B-B14F-4D97-AF65-F5344CB8AC3E}">
        <p14:creationId xmlns:p14="http://schemas.microsoft.com/office/powerpoint/2010/main" val="420377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354D-D1C8-DA4D-AE5C-AAFF94540A34}"/>
              </a:ext>
            </a:extLst>
          </p:cNvPr>
          <p:cNvSpPr>
            <a:spLocks noGrp="1"/>
          </p:cNvSpPr>
          <p:nvPr>
            <p:ph type="title"/>
          </p:nvPr>
        </p:nvSpPr>
        <p:spPr>
          <a:xfrm>
            <a:off x="482599" y="699426"/>
            <a:ext cx="11326223" cy="611559"/>
          </a:xfrm>
        </p:spPr>
        <p:txBody>
          <a:bodyPr/>
          <a:lstStyle/>
          <a:p>
            <a:r>
              <a:rPr lang="en-US" dirty="0"/>
              <a:t>Families</a:t>
            </a:r>
          </a:p>
        </p:txBody>
      </p:sp>
      <p:pic>
        <p:nvPicPr>
          <p:cNvPr id="5" name="Picture 4" descr="A picture containing text&#10;&#10;Description automatically generated">
            <a:extLst>
              <a:ext uri="{FF2B5EF4-FFF2-40B4-BE49-F238E27FC236}">
                <a16:creationId xmlns:a16="http://schemas.microsoft.com/office/drawing/2014/main" id="{6FC7FF30-4AEE-1842-BF0B-0687EC1FE7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21231" y="313135"/>
            <a:ext cx="5949538" cy="1600387"/>
          </a:xfrm>
          <a:prstGeom prst="rect">
            <a:avLst/>
          </a:prstGeom>
        </p:spPr>
      </p:pic>
      <p:sp>
        <p:nvSpPr>
          <p:cNvPr id="4" name="Rounded Rectangle 3">
            <a:extLst>
              <a:ext uri="{FF2B5EF4-FFF2-40B4-BE49-F238E27FC236}">
                <a16:creationId xmlns:a16="http://schemas.microsoft.com/office/drawing/2014/main" id="{EA4BAC33-FD7B-B763-44DC-5F9AF3373B1D}"/>
              </a:ext>
            </a:extLst>
          </p:cNvPr>
          <p:cNvSpPr/>
          <p:nvPr/>
        </p:nvSpPr>
        <p:spPr>
          <a:xfrm>
            <a:off x="7289074" y="2287079"/>
            <a:ext cx="4519749" cy="405620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b="1" i="1" dirty="0">
                <a:solidFill>
                  <a:schemeClr val="tx1"/>
                </a:solidFill>
              </a:rPr>
              <a:t>Moral:</a:t>
            </a:r>
            <a:r>
              <a:rPr lang="en-US" sz="2200" b="1" dirty="0">
                <a:solidFill>
                  <a:schemeClr val="tx1"/>
                </a:solidFill>
              </a:rPr>
              <a:t> </a:t>
            </a:r>
            <a:r>
              <a:rPr lang="en-US" sz="2200" dirty="0">
                <a:solidFill>
                  <a:schemeClr val="tx1"/>
                </a:solidFill>
              </a:rPr>
              <a:t>the organization of family life is a matter of justice. </a:t>
            </a:r>
          </a:p>
          <a:p>
            <a:pPr marL="342900" lvl="0" indent="-342900">
              <a:spcBef>
                <a:spcPts val="600"/>
              </a:spcBef>
              <a:buFont typeface="Arial" panose="020B0604020202020204" pitchFamily="34" charset="0"/>
              <a:buChar char="•"/>
            </a:pPr>
            <a:r>
              <a:rPr lang="en-US" sz="2000" dirty="0">
                <a:solidFill>
                  <a:schemeClr val="tx1"/>
                </a:solidFill>
              </a:rPr>
              <a:t>Should we count as </a:t>
            </a:r>
            <a:r>
              <a:rPr lang="en-US" sz="2000" i="1" dirty="0">
                <a:solidFill>
                  <a:schemeClr val="tx1"/>
                </a:solidFill>
              </a:rPr>
              <a:t>real</a:t>
            </a:r>
            <a:r>
              <a:rPr lang="en-US" sz="2000" dirty="0">
                <a:solidFill>
                  <a:schemeClr val="tx1"/>
                </a:solidFill>
              </a:rPr>
              <a:t> families only constituted by heterosexual couples and their biological offspring? </a:t>
            </a:r>
          </a:p>
          <a:p>
            <a:pPr marL="342900" lvl="0" indent="-342900">
              <a:spcBef>
                <a:spcPts val="600"/>
              </a:spcBef>
              <a:buFont typeface="Arial" panose="020B0604020202020204" pitchFamily="34" charset="0"/>
              <a:buChar char="•"/>
            </a:pPr>
            <a:r>
              <a:rPr lang="en-US" sz="2000" dirty="0">
                <a:solidFill>
                  <a:schemeClr val="tx1"/>
                </a:solidFill>
              </a:rPr>
              <a:t>Our concept of </a:t>
            </a:r>
            <a:r>
              <a:rPr lang="en-US" sz="2000" cap="small" dirty="0">
                <a:solidFill>
                  <a:schemeClr val="tx1"/>
                </a:solidFill>
              </a:rPr>
              <a:t>family</a:t>
            </a:r>
            <a:r>
              <a:rPr lang="en-US" sz="2000" dirty="0">
                <a:solidFill>
                  <a:schemeClr val="tx1"/>
                </a:solidFill>
              </a:rPr>
              <a:t> can be evaluated with respect whether it facilitates coordination on morally acceptable terms.</a:t>
            </a:r>
          </a:p>
        </p:txBody>
      </p:sp>
      <p:sp>
        <p:nvSpPr>
          <p:cNvPr id="6" name="Rounded Rectangle 5">
            <a:extLst>
              <a:ext uri="{FF2B5EF4-FFF2-40B4-BE49-F238E27FC236}">
                <a16:creationId xmlns:a16="http://schemas.microsoft.com/office/drawing/2014/main" id="{5C51F561-FBF9-F104-0E24-9F2FA50A7F71}"/>
              </a:ext>
            </a:extLst>
          </p:cNvPr>
          <p:cNvSpPr/>
          <p:nvPr/>
        </p:nvSpPr>
        <p:spPr>
          <a:xfrm>
            <a:off x="482600" y="2026902"/>
            <a:ext cx="6611951" cy="45765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b="1" i="1" dirty="0">
                <a:solidFill>
                  <a:schemeClr val="tx1"/>
                </a:solidFill>
              </a:rPr>
              <a:t>Functional</a:t>
            </a:r>
            <a:r>
              <a:rPr lang="en-US" sz="2200" b="1" dirty="0">
                <a:solidFill>
                  <a:schemeClr val="tx1"/>
                </a:solidFill>
              </a:rPr>
              <a:t>:</a:t>
            </a:r>
            <a:r>
              <a:rPr lang="en-US" sz="2200" dirty="0">
                <a:solidFill>
                  <a:schemeClr val="tx1"/>
                </a:solidFill>
              </a:rPr>
              <a:t> because we process certain kinds of information mainly for the purpose of coordination, we can judge the adequacy how we do so by reference to how well the coordination works.  </a:t>
            </a:r>
          </a:p>
          <a:p>
            <a:pPr marL="342900" lvl="0" indent="-342900">
              <a:lnSpc>
                <a:spcPct val="110000"/>
              </a:lnSpc>
              <a:spcBef>
                <a:spcPts val="600"/>
              </a:spcBef>
              <a:buFont typeface="Arial" panose="020B0604020202020204" pitchFamily="34" charset="0"/>
              <a:buChar char="•"/>
            </a:pPr>
            <a:r>
              <a:rPr lang="en-US" sz="2000" dirty="0">
                <a:solidFill>
                  <a:schemeClr val="tx1"/>
                </a:solidFill>
              </a:rPr>
              <a:t>Better and worse concepts of </a:t>
            </a:r>
            <a:r>
              <a:rPr lang="en-US" sz="2000" cap="small" dirty="0">
                <a:solidFill>
                  <a:schemeClr val="tx1"/>
                </a:solidFill>
              </a:rPr>
              <a:t>family</a:t>
            </a:r>
            <a:r>
              <a:rPr lang="en-US" sz="2000" dirty="0">
                <a:solidFill>
                  <a:schemeClr val="tx1"/>
                </a:solidFill>
              </a:rPr>
              <a:t> can be evaluated in terms of how having the relevant dispositions to respond to a particular content enables us to achieve coordination, e.g., around intimacy, childrearing, economic collaboration.  </a:t>
            </a:r>
          </a:p>
          <a:p>
            <a:pPr marL="342900" lvl="0" indent="-342900">
              <a:lnSpc>
                <a:spcPct val="110000"/>
              </a:lnSpc>
              <a:spcBef>
                <a:spcPts val="600"/>
              </a:spcBef>
              <a:buFont typeface="Arial" panose="020B0604020202020204" pitchFamily="34" charset="0"/>
              <a:buChar char="•"/>
            </a:pPr>
            <a:r>
              <a:rPr lang="en-US" sz="2000" dirty="0">
                <a:solidFill>
                  <a:schemeClr val="tx1"/>
                </a:solidFill>
              </a:rPr>
              <a:t>Sometimes epistemic amelioration is not enough, we need to modify the content, e.g., to include same-sex or adoptive families.</a:t>
            </a:r>
          </a:p>
        </p:txBody>
      </p:sp>
    </p:spTree>
    <p:extLst>
      <p:ext uri="{BB962C8B-B14F-4D97-AF65-F5344CB8AC3E}">
        <p14:creationId xmlns:p14="http://schemas.microsoft.com/office/powerpoint/2010/main" val="397632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A3411-B4E1-9046-BEE1-EBF91FD511A0}"/>
              </a:ext>
            </a:extLst>
          </p:cNvPr>
          <p:cNvSpPr>
            <a:spLocks noGrp="1"/>
          </p:cNvSpPr>
          <p:nvPr>
            <p:ph type="title"/>
          </p:nvPr>
        </p:nvSpPr>
        <p:spPr/>
        <p:txBody>
          <a:bodyPr/>
          <a:lstStyle/>
          <a:p>
            <a:r>
              <a:rPr lang="en-US" dirty="0"/>
              <a:t>Amelioration</a:t>
            </a:r>
          </a:p>
        </p:txBody>
      </p:sp>
      <p:pic>
        <p:nvPicPr>
          <p:cNvPr id="5" name="Picture 4" descr="A picture containing text, silhouette&#10;&#10;Description automatically generated">
            <a:extLst>
              <a:ext uri="{FF2B5EF4-FFF2-40B4-BE49-F238E27FC236}">
                <a16:creationId xmlns:a16="http://schemas.microsoft.com/office/drawing/2014/main" id="{0111EFE2-5BA2-9F4B-ADF1-66B5CB6F179C}"/>
              </a:ext>
            </a:extLst>
          </p:cNvPr>
          <p:cNvPicPr>
            <a:picLocks noChangeAspect="1"/>
          </p:cNvPicPr>
          <p:nvPr/>
        </p:nvPicPr>
        <p:blipFill>
          <a:blip r:embed="rId2"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flipH="1">
            <a:off x="7518018" y="1233498"/>
            <a:ext cx="4016717" cy="2679192"/>
          </a:xfrm>
          <a:prstGeom prst="rect">
            <a:avLst/>
          </a:prstGeom>
        </p:spPr>
      </p:pic>
      <p:pic>
        <p:nvPicPr>
          <p:cNvPr id="8" name="Picture 7">
            <a:extLst>
              <a:ext uri="{FF2B5EF4-FFF2-40B4-BE49-F238E27FC236}">
                <a16:creationId xmlns:a16="http://schemas.microsoft.com/office/drawing/2014/main" id="{489800B3-A107-4601-BB54-34E79D302C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4091" y="3543847"/>
            <a:ext cx="5277394" cy="3038712"/>
          </a:xfrm>
          <a:prstGeom prst="rect">
            <a:avLst/>
          </a:prstGeom>
        </p:spPr>
      </p:pic>
      <p:sp>
        <p:nvSpPr>
          <p:cNvPr id="9" name="Rounded Rectangle 8">
            <a:extLst>
              <a:ext uri="{FF2B5EF4-FFF2-40B4-BE49-F238E27FC236}">
                <a16:creationId xmlns:a16="http://schemas.microsoft.com/office/drawing/2014/main" id="{C09D1665-466C-4FB2-250B-30EFDF867246}"/>
              </a:ext>
            </a:extLst>
          </p:cNvPr>
          <p:cNvSpPr/>
          <p:nvPr/>
        </p:nvSpPr>
        <p:spPr>
          <a:xfrm>
            <a:off x="5865223" y="4165931"/>
            <a:ext cx="5977908" cy="241662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600"/>
              </a:spcBef>
            </a:pPr>
            <a:r>
              <a:rPr lang="en-US" sz="2000" dirty="0">
                <a:solidFill>
                  <a:schemeClr val="tx1"/>
                </a:solidFill>
              </a:rPr>
              <a:t>Concepts/orientations are part of the cultural </a:t>
            </a:r>
            <a:r>
              <a:rPr lang="en-US" sz="2000" dirty="0" err="1">
                <a:solidFill>
                  <a:schemeClr val="tx1"/>
                </a:solidFill>
              </a:rPr>
              <a:t>technē</a:t>
            </a:r>
            <a:r>
              <a:rPr lang="en-US" sz="2000" dirty="0">
                <a:solidFill>
                  <a:schemeClr val="tx1"/>
                </a:solidFill>
              </a:rPr>
              <a:t> that keep a social system running because they focus our attention on features of the world around which we coordinate and call for “approved” responses.  </a:t>
            </a:r>
          </a:p>
          <a:p>
            <a:pPr lvl="0">
              <a:spcBef>
                <a:spcPts val="800"/>
              </a:spcBef>
            </a:pPr>
            <a:r>
              <a:rPr lang="en-US" sz="2000" dirty="0">
                <a:solidFill>
                  <a:schemeClr val="tx1"/>
                </a:solidFill>
              </a:rPr>
              <a:t>Changing the options for how we experience and respond to the world, we can change our practices.</a:t>
            </a:r>
          </a:p>
        </p:txBody>
      </p:sp>
      <p:sp>
        <p:nvSpPr>
          <p:cNvPr id="10" name="Rounded Rectangle 9">
            <a:extLst>
              <a:ext uri="{FF2B5EF4-FFF2-40B4-BE49-F238E27FC236}">
                <a16:creationId xmlns:a16="http://schemas.microsoft.com/office/drawing/2014/main" id="{1466A50E-2864-5687-691E-48CF93EC7A3B}"/>
              </a:ext>
            </a:extLst>
          </p:cNvPr>
          <p:cNvSpPr/>
          <p:nvPr/>
        </p:nvSpPr>
        <p:spPr>
          <a:xfrm>
            <a:off x="385589" y="1233498"/>
            <a:ext cx="6955737" cy="212365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Note that the partition of logical space that we </a:t>
            </a:r>
            <a:r>
              <a:rPr lang="en-US" sz="2000" i="1" dirty="0">
                <a:solidFill>
                  <a:schemeClr val="tx1"/>
                </a:solidFill>
              </a:rPr>
              <a:t>should </a:t>
            </a:r>
            <a:r>
              <a:rPr lang="en-US" sz="2000" dirty="0">
                <a:solidFill>
                  <a:schemeClr val="tx1"/>
                </a:solidFill>
              </a:rPr>
              <a:t>be collectively tracking, and how we track it, may be very different from the one we are currently tracking. </a:t>
            </a:r>
          </a:p>
          <a:p>
            <a:pPr>
              <a:spcBef>
                <a:spcPts val="800"/>
              </a:spcBef>
            </a:pPr>
            <a:r>
              <a:rPr lang="en-US" sz="2000" dirty="0">
                <a:solidFill>
                  <a:schemeClr val="tx1"/>
                </a:solidFill>
              </a:rPr>
              <a:t>This provides a basis for allowing ameliorative accounts to be a way of improving the content of our concepts, and not just replacing them.</a:t>
            </a:r>
          </a:p>
        </p:txBody>
      </p:sp>
    </p:spTree>
    <p:extLst>
      <p:ext uri="{BB962C8B-B14F-4D97-AF65-F5344CB8AC3E}">
        <p14:creationId xmlns:p14="http://schemas.microsoft.com/office/powerpoint/2010/main" val="27098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0"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B312-8F41-FCB3-F71C-CB4F3BBCE19B}"/>
              </a:ext>
            </a:extLst>
          </p:cNvPr>
          <p:cNvSpPr>
            <a:spLocks noGrp="1"/>
          </p:cNvSpPr>
          <p:nvPr>
            <p:ph type="title"/>
          </p:nvPr>
        </p:nvSpPr>
        <p:spPr/>
        <p:txBody>
          <a:bodyPr/>
          <a:lstStyle/>
          <a:p>
            <a:r>
              <a:rPr lang="en-US" dirty="0"/>
              <a:t>Implementation?</a:t>
            </a:r>
          </a:p>
        </p:txBody>
      </p:sp>
      <p:sp>
        <p:nvSpPr>
          <p:cNvPr id="4" name="Slide Number Placeholder 3">
            <a:extLst>
              <a:ext uri="{FF2B5EF4-FFF2-40B4-BE49-F238E27FC236}">
                <a16:creationId xmlns:a16="http://schemas.microsoft.com/office/drawing/2014/main" id="{F2821597-15B7-EB70-3C5B-653892CF5E95}"/>
              </a:ext>
            </a:extLst>
          </p:cNvPr>
          <p:cNvSpPr>
            <a:spLocks noGrp="1"/>
          </p:cNvSpPr>
          <p:nvPr>
            <p:ph type="sldNum" sz="quarter" idx="12"/>
          </p:nvPr>
        </p:nvSpPr>
        <p:spPr/>
        <p:txBody>
          <a:bodyPr/>
          <a:lstStyle/>
          <a:p>
            <a:fld id="{60553ECD-7F6D-420D-93CA-D8D15EB427AC}" type="slidenum">
              <a:rPr lang="en-US" smtClean="0"/>
              <a:t>27</a:t>
            </a:fld>
            <a:endParaRPr lang="en-US" dirty="0"/>
          </a:p>
        </p:txBody>
      </p:sp>
      <p:sp>
        <p:nvSpPr>
          <p:cNvPr id="5" name="Rounded Rectangle 4">
            <a:extLst>
              <a:ext uri="{FF2B5EF4-FFF2-40B4-BE49-F238E27FC236}">
                <a16:creationId xmlns:a16="http://schemas.microsoft.com/office/drawing/2014/main" id="{37FB5FFC-F515-A3EA-0DBC-117FF7D94476}"/>
              </a:ext>
            </a:extLst>
          </p:cNvPr>
          <p:cNvSpPr/>
          <p:nvPr/>
        </p:nvSpPr>
        <p:spPr>
          <a:xfrm>
            <a:off x="4349840" y="287109"/>
            <a:ext cx="7497647" cy="315773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On what basis are we entitled to override previous understandings of the content, or the requirements for the orientation?  </a:t>
            </a:r>
          </a:p>
          <a:p>
            <a:pPr marL="342900" indent="-342900">
              <a:spcBef>
                <a:spcPts val="600"/>
              </a:spcBef>
              <a:buFont typeface="Arial" panose="020B0604020202020204" pitchFamily="34" charset="0"/>
              <a:buChar char="•"/>
            </a:pPr>
            <a:r>
              <a:rPr lang="en-US" sz="2000" dirty="0">
                <a:solidFill>
                  <a:schemeClr val="tx1"/>
                </a:solidFill>
              </a:rPr>
              <a:t>We rely on a principle of charity – what (forgivable) errors were likely, given the circumstances; what objectives seemed reasonable at the time; how the world might have changed. </a:t>
            </a:r>
          </a:p>
          <a:p>
            <a:pPr marL="342900" indent="-342900">
              <a:spcBef>
                <a:spcPts val="600"/>
              </a:spcBef>
              <a:buFont typeface="Arial" panose="020B0604020202020204" pitchFamily="34" charset="0"/>
              <a:buChar char="•"/>
            </a:pPr>
            <a:r>
              <a:rPr lang="en-US" sz="2000" dirty="0">
                <a:solidFill>
                  <a:schemeClr val="tx1"/>
                </a:solidFill>
              </a:rPr>
              <a:t>This does not avoid all conflict. Sometimes the attempt at change fails.  But other times we win.😄</a:t>
            </a:r>
          </a:p>
        </p:txBody>
      </p:sp>
      <p:pic>
        <p:nvPicPr>
          <p:cNvPr id="8" name="Picture 7">
            <a:extLst>
              <a:ext uri="{FF2B5EF4-FFF2-40B4-BE49-F238E27FC236}">
                <a16:creationId xmlns:a16="http://schemas.microsoft.com/office/drawing/2014/main" id="{4D86FE85-CAE8-0947-2925-7153EBF6F8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8629" y="1087679"/>
            <a:ext cx="3213108" cy="2579315"/>
          </a:xfrm>
          <a:prstGeom prst="rect">
            <a:avLst/>
          </a:prstGeom>
        </p:spPr>
      </p:pic>
      <p:sp>
        <p:nvSpPr>
          <p:cNvPr id="6" name="Rounded Rectangle 5">
            <a:extLst>
              <a:ext uri="{FF2B5EF4-FFF2-40B4-BE49-F238E27FC236}">
                <a16:creationId xmlns:a16="http://schemas.microsoft.com/office/drawing/2014/main" id="{5CC23E36-7CDE-BAD5-E9BE-1F44744468E0}"/>
              </a:ext>
            </a:extLst>
          </p:cNvPr>
          <p:cNvSpPr/>
          <p:nvPr/>
        </p:nvSpPr>
        <p:spPr>
          <a:xfrm>
            <a:off x="348869" y="3324453"/>
            <a:ext cx="10906698" cy="324643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The “implementation problem” (</a:t>
            </a:r>
            <a:r>
              <a:rPr lang="en-US" sz="2200" dirty="0" err="1">
                <a:solidFill>
                  <a:schemeClr val="tx1"/>
                </a:solidFill>
              </a:rPr>
              <a:t>Cappelen</a:t>
            </a:r>
            <a:r>
              <a:rPr lang="en-US" sz="2200" dirty="0">
                <a:solidFill>
                  <a:schemeClr val="tx1"/>
                </a:solidFill>
              </a:rPr>
              <a:t>): Engineers cannot change how people use words, so even if we come up with a great idea in the seminar room, it doesn’t matter. </a:t>
            </a:r>
          </a:p>
          <a:p>
            <a:pPr marL="342900" indent="-342900">
              <a:spcBef>
                <a:spcPts val="600"/>
              </a:spcBef>
              <a:buFont typeface="Arial" panose="020B0604020202020204" pitchFamily="34" charset="0"/>
              <a:buChar char="•"/>
            </a:pPr>
            <a:r>
              <a:rPr lang="en-US" sz="2000" dirty="0">
                <a:solidFill>
                  <a:schemeClr val="tx1"/>
                </a:solidFill>
              </a:rPr>
              <a:t>This criticism misunderstands the project. Engineers of the sort I have in mind are embedded in social movements and are aiming, through a wide range of activities, to change our perspective – perhaps to prompt a paradigm shift. </a:t>
            </a:r>
          </a:p>
          <a:p>
            <a:pPr marL="342900" indent="-342900">
              <a:spcBef>
                <a:spcPts val="600"/>
              </a:spcBef>
              <a:buFont typeface="Arial" panose="020B0604020202020204" pitchFamily="34" charset="0"/>
              <a:buChar char="•"/>
            </a:pPr>
            <a:r>
              <a:rPr lang="en-US" sz="2000" dirty="0">
                <a:solidFill>
                  <a:schemeClr val="tx1"/>
                </a:solidFill>
              </a:rPr>
              <a:t>If we are urging a change of practices and a corresponding shift in our dispositions to respond to partitions of logical space, then highlighting phenomena that might have been obscured, distorted, or considered irrelevant (by ideology) can shift our dispositions to be more inclusive/exclusive.  And this is all we really need.</a:t>
            </a:r>
          </a:p>
        </p:txBody>
      </p:sp>
    </p:spTree>
    <p:extLst>
      <p:ext uri="{BB962C8B-B14F-4D97-AF65-F5344CB8AC3E}">
        <p14:creationId xmlns:p14="http://schemas.microsoft.com/office/powerpoint/2010/main" val="52887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A65D-2B6D-E846-BED1-0E64B19C779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5333B47-3C13-5444-B4F4-4C8BAD7C2DC9}"/>
              </a:ext>
            </a:extLst>
          </p:cNvPr>
          <p:cNvSpPr>
            <a:spLocks noGrp="1"/>
          </p:cNvSpPr>
          <p:nvPr>
            <p:ph idx="1"/>
          </p:nvPr>
        </p:nvSpPr>
        <p:spPr/>
        <p:txBody>
          <a:bodyPr>
            <a:normAutofit/>
          </a:bodyPr>
          <a:lstStyle/>
          <a:p>
            <a:pPr marL="457200" indent="-457200">
              <a:buSzPct val="100000"/>
              <a:buFont typeface="+mj-lt"/>
              <a:buAutoNum type="arabicPeriod"/>
            </a:pPr>
            <a:r>
              <a:rPr lang="en-US" dirty="0">
                <a:solidFill>
                  <a:schemeClr val="bg1">
                    <a:lumMod val="65000"/>
                  </a:schemeClr>
                </a:solidFill>
              </a:rPr>
              <a:t>Introduction: Language, Thought, and Politics</a:t>
            </a:r>
          </a:p>
          <a:p>
            <a:pPr marL="457200" indent="-457200">
              <a:buSzPct val="100000"/>
              <a:buFont typeface="+mj-lt"/>
              <a:buAutoNum type="arabicPeriod"/>
            </a:pPr>
            <a:r>
              <a:rPr lang="en-US" dirty="0">
                <a:solidFill>
                  <a:schemeClr val="bg1">
                    <a:lumMod val="65000"/>
                  </a:schemeClr>
                </a:solidFill>
              </a:rPr>
              <a:t>One Approach to Concepts (Conceptions, Orientations)</a:t>
            </a:r>
          </a:p>
          <a:p>
            <a:pPr marL="457200" indent="-457200">
              <a:buSzPct val="100000"/>
              <a:buFont typeface="+mj-lt"/>
              <a:buAutoNum type="arabicPeriod"/>
            </a:pPr>
            <a:r>
              <a:rPr lang="en-US" dirty="0">
                <a:solidFill>
                  <a:schemeClr val="bg1">
                    <a:lumMod val="65000"/>
                  </a:schemeClr>
                </a:solidFill>
              </a:rPr>
              <a:t>Forms of Conceptual Amelioration</a:t>
            </a:r>
          </a:p>
          <a:p>
            <a:pPr marL="987552" lvl="1" indent="-457200">
              <a:buSzPct val="100000"/>
              <a:buFont typeface="+mj-lt"/>
              <a:buAutoNum type="alphaLcPeriod"/>
            </a:pPr>
            <a:r>
              <a:rPr lang="en-US" dirty="0">
                <a:solidFill>
                  <a:schemeClr val="bg1">
                    <a:lumMod val="65000"/>
                  </a:schemeClr>
                </a:solidFill>
              </a:rPr>
              <a:t>Epistemic</a:t>
            </a:r>
          </a:p>
          <a:p>
            <a:pPr marL="987552" lvl="1" indent="-457200">
              <a:buSzPct val="100000"/>
              <a:buFont typeface="+mj-lt"/>
              <a:buAutoNum type="alphaLcPeriod"/>
            </a:pPr>
            <a:r>
              <a:rPr lang="en-US" dirty="0">
                <a:solidFill>
                  <a:schemeClr val="bg1">
                    <a:lumMod val="65000"/>
                  </a:schemeClr>
                </a:solidFill>
              </a:rPr>
              <a:t>Semantic</a:t>
            </a:r>
          </a:p>
          <a:p>
            <a:pPr marL="457200" indent="-457200">
              <a:buSzPct val="100000"/>
              <a:buFont typeface="+mj-lt"/>
              <a:buAutoNum type="arabicPeriod"/>
            </a:pPr>
            <a:r>
              <a:rPr lang="en-US" dirty="0">
                <a:solidFill>
                  <a:schemeClr val="bg1">
                    <a:lumMod val="65000"/>
                  </a:schemeClr>
                </a:solidFill>
              </a:rPr>
              <a:t>But Isn’t Content Essential?</a:t>
            </a:r>
          </a:p>
          <a:p>
            <a:pPr marL="457200" indent="-457200">
              <a:buSzPct val="100000"/>
              <a:buFont typeface="+mj-lt"/>
              <a:buAutoNum type="arabicPeriod"/>
            </a:pPr>
            <a:r>
              <a:rPr lang="en-US" dirty="0">
                <a:solidFill>
                  <a:schemeClr val="bg1">
                    <a:lumMod val="65000"/>
                  </a:schemeClr>
                </a:solidFill>
              </a:rPr>
              <a:t>How Concepts Function in Social Systems</a:t>
            </a:r>
          </a:p>
          <a:p>
            <a:pPr marL="457200" indent="-457200">
              <a:buSzPct val="100000"/>
              <a:buFont typeface="+mj-lt"/>
              <a:buAutoNum type="arabicPeriod"/>
            </a:pPr>
            <a:r>
              <a:rPr lang="en-US" dirty="0"/>
              <a:t>Conclusion</a:t>
            </a:r>
          </a:p>
        </p:txBody>
      </p:sp>
      <p:pic>
        <p:nvPicPr>
          <p:cNvPr id="7" name="Content Placeholder 4">
            <a:extLst>
              <a:ext uri="{FF2B5EF4-FFF2-40B4-BE49-F238E27FC236}">
                <a16:creationId xmlns:a16="http://schemas.microsoft.com/office/drawing/2014/main" id="{C2DF98D5-E05E-1049-A391-E23668CA9C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8"/>
          <a:stretch/>
        </p:blipFill>
        <p:spPr>
          <a:xfrm>
            <a:off x="6870123" y="3435438"/>
            <a:ext cx="4659890" cy="2501726"/>
          </a:xfrm>
          <a:prstGeom prst="rect">
            <a:avLst/>
          </a:prstGeom>
        </p:spPr>
      </p:pic>
    </p:spTree>
    <p:extLst>
      <p:ext uri="{BB962C8B-B14F-4D97-AF65-F5344CB8AC3E}">
        <p14:creationId xmlns:p14="http://schemas.microsoft.com/office/powerpoint/2010/main" val="319597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CF32-A911-8C4A-B1EA-156FF8650F9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6A3C05B-D925-BD42-B743-B7CE7B857BEE}"/>
              </a:ext>
            </a:extLst>
          </p:cNvPr>
          <p:cNvSpPr>
            <a:spLocks noGrp="1"/>
          </p:cNvSpPr>
          <p:nvPr>
            <p:ph idx="1"/>
          </p:nvPr>
        </p:nvSpPr>
        <p:spPr>
          <a:xfrm>
            <a:off x="4667002" y="1201783"/>
            <a:ext cx="6962667" cy="5380776"/>
          </a:xfrm>
          <a:solidFill>
            <a:schemeClr val="accent4">
              <a:lumMod val="20000"/>
              <a:lumOff val="80000"/>
            </a:schemeClr>
          </a:solidFill>
        </p:spPr>
        <p:txBody>
          <a:bodyPr anchor="ctr">
            <a:normAutofit fontScale="92500"/>
          </a:bodyPr>
          <a:lstStyle/>
          <a:p>
            <a:pPr>
              <a:lnSpc>
                <a:spcPct val="110000"/>
              </a:lnSpc>
            </a:pPr>
            <a:r>
              <a:rPr lang="en-US" sz="2200" dirty="0"/>
              <a:t>We have an interest in carving logical space in order to coordinate with each other, to draw distinctions that serve our purposes as social beings and to realize our values.  How best to do this changes as we develop new technologies and as we come to appreciate new and different values.  </a:t>
            </a:r>
          </a:p>
          <a:p>
            <a:pPr>
              <a:lnSpc>
                <a:spcPct val="110000"/>
              </a:lnSpc>
            </a:pPr>
            <a:r>
              <a:rPr lang="en-US" sz="2200" dirty="0"/>
              <a:t>When social change happens, there is likely to be controversy and disagreement about how to extend the concepts we’ve been using to do the work we now need them to do.  Such changes should be acknowledged as such, and should not be held hostage to what we have thought we were doing all along, and how to continue that.  </a:t>
            </a:r>
          </a:p>
          <a:p>
            <a:pPr>
              <a:lnSpc>
                <a:spcPct val="110000"/>
              </a:lnSpc>
            </a:pPr>
            <a:r>
              <a:rPr lang="en-US" sz="2200" dirty="0"/>
              <a:t>Our conceptual frameworks should be forward-looking and give us the tools to envision and create better lives together.</a:t>
            </a:r>
          </a:p>
        </p:txBody>
      </p:sp>
      <p:pic>
        <p:nvPicPr>
          <p:cNvPr id="5" name="Picture 4" descr="A picture containing text, person, sign, yellow&#10;&#10;Description automatically generated">
            <a:extLst>
              <a:ext uri="{FF2B5EF4-FFF2-40B4-BE49-F238E27FC236}">
                <a16:creationId xmlns:a16="http://schemas.microsoft.com/office/drawing/2014/main" id="{F0CA13BB-9765-0841-8AEF-F6BB485AAF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5589" y="2119481"/>
            <a:ext cx="4118094" cy="2846779"/>
          </a:xfrm>
          <a:prstGeom prst="rect">
            <a:avLst/>
          </a:prstGeom>
        </p:spPr>
      </p:pic>
    </p:spTree>
    <p:extLst>
      <p:ext uri="{BB962C8B-B14F-4D97-AF65-F5344CB8AC3E}">
        <p14:creationId xmlns:p14="http://schemas.microsoft.com/office/powerpoint/2010/main" val="70337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A65D-2B6D-E846-BED1-0E64B19C779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5333B47-3C13-5444-B4F4-4C8BAD7C2DC9}"/>
              </a:ext>
            </a:extLst>
          </p:cNvPr>
          <p:cNvSpPr>
            <a:spLocks noGrp="1"/>
          </p:cNvSpPr>
          <p:nvPr>
            <p:ph idx="1"/>
          </p:nvPr>
        </p:nvSpPr>
        <p:spPr/>
        <p:txBody>
          <a:bodyPr anchor="ctr">
            <a:normAutofit/>
          </a:bodyPr>
          <a:lstStyle/>
          <a:p>
            <a:pPr marL="457200" indent="-457200">
              <a:buSzPct val="100000"/>
              <a:buFont typeface="+mj-lt"/>
              <a:buAutoNum type="arabicPeriod"/>
            </a:pPr>
            <a:r>
              <a:rPr lang="en-US" dirty="0"/>
              <a:t>Recap and Introduction</a:t>
            </a:r>
          </a:p>
          <a:p>
            <a:pPr marL="457200" indent="-457200">
              <a:buSzPct val="100000"/>
              <a:buFont typeface="+mj-lt"/>
              <a:buAutoNum type="arabicPeriod"/>
            </a:pPr>
            <a:r>
              <a:rPr lang="en-US" dirty="0">
                <a:solidFill>
                  <a:schemeClr val="bg2">
                    <a:lumMod val="90000"/>
                  </a:schemeClr>
                </a:solidFill>
              </a:rPr>
              <a:t>One Approach to Concepts (Conceptions, Orientations)</a:t>
            </a:r>
          </a:p>
          <a:p>
            <a:pPr marL="457200" indent="-457200">
              <a:buSzPct val="100000"/>
              <a:buFont typeface="+mj-lt"/>
              <a:buAutoNum type="arabicPeriod"/>
            </a:pPr>
            <a:r>
              <a:rPr lang="en-US" dirty="0">
                <a:solidFill>
                  <a:schemeClr val="bg2">
                    <a:lumMod val="90000"/>
                  </a:schemeClr>
                </a:solidFill>
              </a:rPr>
              <a:t>Forms of Conceptual Amelioration</a:t>
            </a:r>
          </a:p>
          <a:p>
            <a:pPr marL="987552" lvl="1" indent="-457200">
              <a:buSzPct val="100000"/>
              <a:buFont typeface="+mj-lt"/>
              <a:buAutoNum type="alphaLcPeriod"/>
            </a:pPr>
            <a:r>
              <a:rPr lang="en-US" dirty="0">
                <a:solidFill>
                  <a:schemeClr val="bg2">
                    <a:lumMod val="90000"/>
                  </a:schemeClr>
                </a:solidFill>
              </a:rPr>
              <a:t>Epistemic</a:t>
            </a:r>
          </a:p>
          <a:p>
            <a:pPr marL="987552" lvl="1" indent="-457200">
              <a:buSzPct val="100000"/>
              <a:buFont typeface="+mj-lt"/>
              <a:buAutoNum type="alphaLcPeriod"/>
            </a:pPr>
            <a:r>
              <a:rPr lang="en-US" dirty="0">
                <a:solidFill>
                  <a:schemeClr val="bg2">
                    <a:lumMod val="90000"/>
                  </a:schemeClr>
                </a:solidFill>
              </a:rPr>
              <a:t>S</a:t>
            </a:r>
            <a:r>
              <a:rPr lang="en-US" dirty="0">
                <a:solidFill>
                  <a:schemeClr val="bg1">
                    <a:lumMod val="65000"/>
                  </a:schemeClr>
                </a:solidFill>
              </a:rPr>
              <a:t>emantic</a:t>
            </a:r>
          </a:p>
          <a:p>
            <a:pPr marL="457200" indent="-457200">
              <a:buSzPct val="100000"/>
              <a:buFont typeface="+mj-lt"/>
              <a:buAutoNum type="arabicPeriod"/>
            </a:pPr>
            <a:r>
              <a:rPr lang="en-US" dirty="0">
                <a:solidFill>
                  <a:schemeClr val="bg1">
                    <a:lumMod val="65000"/>
                  </a:schemeClr>
                </a:solidFill>
              </a:rPr>
              <a:t>But Isn’t Content Essential?</a:t>
            </a:r>
          </a:p>
          <a:p>
            <a:pPr marL="457200" indent="-457200">
              <a:buSzPct val="100000"/>
              <a:buFont typeface="+mj-lt"/>
              <a:buAutoNum type="arabicPeriod"/>
            </a:pPr>
            <a:r>
              <a:rPr lang="en-US" dirty="0">
                <a:solidFill>
                  <a:schemeClr val="bg1">
                    <a:lumMod val="65000"/>
                  </a:schemeClr>
                </a:solidFill>
              </a:rPr>
              <a:t>How Concepts Function  in Social Systems</a:t>
            </a:r>
          </a:p>
          <a:p>
            <a:pPr marL="457200" indent="-457200">
              <a:buSzPct val="100000"/>
              <a:buFont typeface="+mj-lt"/>
              <a:buAutoNum type="arabicPeriod"/>
            </a:pPr>
            <a:r>
              <a:rPr lang="en-US" dirty="0">
                <a:solidFill>
                  <a:schemeClr val="bg2">
                    <a:lumMod val="90000"/>
                  </a:schemeClr>
                </a:solidFill>
              </a:rPr>
              <a:t>Conclusion</a:t>
            </a:r>
          </a:p>
        </p:txBody>
      </p:sp>
      <p:pic>
        <p:nvPicPr>
          <p:cNvPr id="4" name="Content Placeholder 4">
            <a:extLst>
              <a:ext uri="{FF2B5EF4-FFF2-40B4-BE49-F238E27FC236}">
                <a16:creationId xmlns:a16="http://schemas.microsoft.com/office/drawing/2014/main" id="{DE6424A0-0C10-854C-A8D3-CD717C131B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8"/>
          <a:stretch/>
        </p:blipFill>
        <p:spPr>
          <a:xfrm>
            <a:off x="6870123" y="3435438"/>
            <a:ext cx="4659890" cy="2501726"/>
          </a:xfrm>
          <a:prstGeom prst="rect">
            <a:avLst/>
          </a:prstGeom>
        </p:spPr>
      </p:pic>
    </p:spTree>
    <p:extLst>
      <p:ext uri="{BB962C8B-B14F-4D97-AF65-F5344CB8AC3E}">
        <p14:creationId xmlns:p14="http://schemas.microsoft.com/office/powerpoint/2010/main" val="2727236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A35DE6-2866-1947-B710-32EFCBA5334E}"/>
              </a:ext>
            </a:extLst>
          </p:cNvPr>
          <p:cNvSpPr>
            <a:spLocks noGrp="1"/>
          </p:cNvSpPr>
          <p:nvPr>
            <p:ph idx="1"/>
          </p:nvPr>
        </p:nvSpPr>
        <p:spPr>
          <a:xfrm>
            <a:off x="562329" y="1045029"/>
            <a:ext cx="10996259" cy="5408357"/>
          </a:xfrm>
        </p:spPr>
        <p:txBody>
          <a:bodyPr>
            <a:normAutofit/>
          </a:bodyPr>
          <a:lstStyle/>
          <a:p>
            <a:pPr marL="0" indent="0" algn="ctr">
              <a:buNone/>
            </a:pPr>
            <a:endParaRPr lang="en-US" sz="4000" dirty="0"/>
          </a:p>
          <a:p>
            <a:pPr marL="0" indent="0" algn="ctr">
              <a:buNone/>
            </a:pPr>
            <a:endParaRPr lang="en-US" sz="4000"/>
          </a:p>
          <a:p>
            <a:pPr marL="0" indent="0" algn="ctr">
              <a:buNone/>
            </a:pPr>
            <a:r>
              <a:rPr lang="en-US" sz="4000"/>
              <a:t>Thanks </a:t>
            </a:r>
            <a:r>
              <a:rPr lang="en-US" sz="4000" dirty="0"/>
              <a:t>for your attention!</a:t>
            </a:r>
          </a:p>
        </p:txBody>
      </p:sp>
      <p:sp>
        <p:nvSpPr>
          <p:cNvPr id="2" name="Slide Number Placeholder 1">
            <a:extLst>
              <a:ext uri="{FF2B5EF4-FFF2-40B4-BE49-F238E27FC236}">
                <a16:creationId xmlns:a16="http://schemas.microsoft.com/office/drawing/2014/main" id="{4C7AFEB2-6603-F04F-B81B-0C2F06226057}"/>
              </a:ext>
            </a:extLst>
          </p:cNvPr>
          <p:cNvSpPr>
            <a:spLocks noGrp="1"/>
          </p:cNvSpPr>
          <p:nvPr>
            <p:ph type="sldNum" sz="quarter" idx="12"/>
          </p:nvPr>
        </p:nvSpPr>
        <p:spPr/>
        <p:txBody>
          <a:bodyPr/>
          <a:lstStyle/>
          <a:p>
            <a:fld id="{60553ECD-7F6D-420D-93CA-D8D15EB427AC}" type="slidenum">
              <a:rPr lang="en-US" smtClean="0"/>
              <a:t>30</a:t>
            </a:fld>
            <a:endParaRPr lang="en-US" dirty="0"/>
          </a:p>
        </p:txBody>
      </p:sp>
    </p:spTree>
    <p:extLst>
      <p:ext uri="{BB962C8B-B14F-4D97-AF65-F5344CB8AC3E}">
        <p14:creationId xmlns:p14="http://schemas.microsoft.com/office/powerpoint/2010/main" val="171749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E4A8-1082-4D45-890B-AA3E4FB46A7D}"/>
              </a:ext>
            </a:extLst>
          </p:cNvPr>
          <p:cNvSpPr>
            <a:spLocks noGrp="1"/>
          </p:cNvSpPr>
          <p:nvPr>
            <p:ph type="title"/>
          </p:nvPr>
        </p:nvSpPr>
        <p:spPr>
          <a:xfrm>
            <a:off x="482600" y="457201"/>
            <a:ext cx="11147071" cy="611559"/>
          </a:xfrm>
        </p:spPr>
        <p:txBody>
          <a:bodyPr/>
          <a:lstStyle/>
          <a:p>
            <a:r>
              <a:rPr lang="en-US" dirty="0"/>
              <a:t>Language, Thought, and Politics</a:t>
            </a:r>
          </a:p>
        </p:txBody>
      </p:sp>
      <p:sp>
        <p:nvSpPr>
          <p:cNvPr id="3" name="Content Placeholder 2">
            <a:extLst>
              <a:ext uri="{FF2B5EF4-FFF2-40B4-BE49-F238E27FC236}">
                <a16:creationId xmlns:a16="http://schemas.microsoft.com/office/drawing/2014/main" id="{061A81BD-7A8B-B24C-803F-AA198D0A321B}"/>
              </a:ext>
            </a:extLst>
          </p:cNvPr>
          <p:cNvSpPr>
            <a:spLocks noGrp="1"/>
          </p:cNvSpPr>
          <p:nvPr>
            <p:ph idx="1"/>
          </p:nvPr>
        </p:nvSpPr>
        <p:spPr>
          <a:xfrm>
            <a:off x="482600" y="1244906"/>
            <a:ext cx="11147070" cy="4913668"/>
          </a:xfrm>
        </p:spPr>
        <p:txBody>
          <a:bodyPr>
            <a:normAutofit/>
          </a:bodyPr>
          <a:lstStyle/>
          <a:p>
            <a:pPr>
              <a:lnSpc>
                <a:spcPct val="110000"/>
              </a:lnSpc>
            </a:pPr>
            <a:r>
              <a:rPr lang="en-US" dirty="0"/>
              <a:t>Much social change is triggered by natural disasters, wars, migration, pandemics, economic booms and busts.  </a:t>
            </a:r>
          </a:p>
          <a:p>
            <a:pPr>
              <a:lnSpc>
                <a:spcPct val="110000"/>
              </a:lnSpc>
            </a:pPr>
            <a:r>
              <a:rPr lang="en-US" dirty="0"/>
              <a:t>Technology also produces social change (think of the automobile, the birth control pill). </a:t>
            </a:r>
          </a:p>
          <a:p>
            <a:pPr>
              <a:lnSpc>
                <a:spcPct val="110000"/>
              </a:lnSpc>
            </a:pPr>
            <a:r>
              <a:rPr lang="en-US" dirty="0"/>
              <a:t>But some occurs because the conceptual/symbolic frame for coordination changes. (And material and cultural change go hand in hand.) </a:t>
            </a:r>
          </a:p>
          <a:p>
            <a:pPr>
              <a:lnSpc>
                <a:spcPct val="110000"/>
              </a:lnSpc>
            </a:pPr>
            <a:endParaRPr lang="en-US" dirty="0"/>
          </a:p>
        </p:txBody>
      </p:sp>
      <p:sp>
        <p:nvSpPr>
          <p:cNvPr id="6" name="Content Placeholder 6">
            <a:extLst>
              <a:ext uri="{FF2B5EF4-FFF2-40B4-BE49-F238E27FC236}">
                <a16:creationId xmlns:a16="http://schemas.microsoft.com/office/drawing/2014/main" id="{51F3E370-075A-0DB3-962E-534EEC60DA6A}"/>
              </a:ext>
            </a:extLst>
          </p:cNvPr>
          <p:cNvSpPr txBox="1">
            <a:spLocks/>
          </p:cNvSpPr>
          <p:nvPr/>
        </p:nvSpPr>
        <p:spPr>
          <a:xfrm>
            <a:off x="482601" y="3569464"/>
            <a:ext cx="9124108" cy="2831335"/>
          </a:xfrm>
          <a:prstGeom prst="roundRect">
            <a:avLst/>
          </a:prstGeom>
          <a:solidFill>
            <a:srgbClr val="F5E6EF"/>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l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lt1"/>
                </a:solidFill>
                <a:latin typeface="Calibri" panose="020F0502020204030204" pitchFamily="34" charset="0"/>
                <a:ea typeface="+mn-ea"/>
                <a:cs typeface="Calibri" panose="020F0502020204030204" pitchFamily="34" charset="0"/>
              </a:defRPr>
            </a:lvl2pPr>
            <a:lvl3pPr marL="1257300" indent="-342900" algn="l" defTabSz="914400" rtl="0" eaLnBrk="1" latinLnBrk="0" hangingPunct="1">
              <a:lnSpc>
                <a:spcPct val="100000"/>
              </a:lnSpc>
              <a:spcBef>
                <a:spcPts val="500"/>
              </a:spcBef>
              <a:buSzPct val="70000"/>
              <a:buFont typeface="Courier New" panose="02070309020205020404" pitchFamily="49" charset="0"/>
              <a:buChar char="o"/>
              <a:defRPr sz="2000" kern="1200">
                <a:solidFill>
                  <a:schemeClr val="lt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lt1"/>
                </a:solidFill>
                <a:latin typeface="Calibri" panose="020F0502020204030204" pitchFamily="34" charset="0"/>
                <a:ea typeface="+mn-ea"/>
                <a:cs typeface="Calibri" panose="020F0502020204030204" pitchFamily="34" charset="0"/>
              </a:defRPr>
            </a:lvl4pPr>
            <a:lvl5pPr marL="2114550" indent="-285750" algn="l" defTabSz="914400" rtl="0" eaLnBrk="1" latinLnBrk="0" hangingPunct="1">
              <a:lnSpc>
                <a:spcPct val="100000"/>
              </a:lnSpc>
              <a:spcBef>
                <a:spcPts val="500"/>
              </a:spcBef>
              <a:buFont typeface="Wingdings" pitchFamily="2" charset="2"/>
              <a:buChar char="§"/>
              <a:defRPr sz="1800" kern="1200">
                <a:solidFill>
                  <a:schemeClr val="lt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US" sz="2000" b="1" dirty="0">
                <a:solidFill>
                  <a:sysClr val="windowText" lastClr="000000"/>
                </a:solidFill>
                <a:latin typeface="Avenir Book" panose="02000503020000020003" pitchFamily="2" charset="0"/>
              </a:rPr>
              <a:t>What does the process of </a:t>
            </a:r>
            <a:r>
              <a:rPr lang="en-US" sz="2000" b="1" i="1" dirty="0">
                <a:solidFill>
                  <a:sysClr val="windowText" lastClr="000000"/>
                </a:solidFill>
                <a:latin typeface="Avenir Book" panose="02000503020000020003" pitchFamily="2" charset="0"/>
              </a:rPr>
              <a:t>cultural</a:t>
            </a:r>
            <a:r>
              <a:rPr lang="en-US" sz="2000" b="1" dirty="0">
                <a:solidFill>
                  <a:sysClr val="windowText" lastClr="000000"/>
                </a:solidFill>
                <a:latin typeface="Avenir Book" panose="02000503020000020003" pitchFamily="2" charset="0"/>
              </a:rPr>
              <a:t> change – a change in symbolic and conceptual resources – involve? </a:t>
            </a:r>
            <a:r>
              <a:rPr lang="en-US" sz="2000" dirty="0">
                <a:solidFill>
                  <a:sysClr val="windowText" lastClr="000000"/>
                </a:solidFill>
                <a:latin typeface="Avenir Book" panose="02000503020000020003" pitchFamily="2" charset="0"/>
              </a:rPr>
              <a:t> </a:t>
            </a:r>
          </a:p>
          <a:p>
            <a:pPr marL="285750" indent="-285750">
              <a:lnSpc>
                <a:spcPct val="110000"/>
              </a:lnSpc>
              <a:spcBef>
                <a:spcPts val="600"/>
              </a:spcBef>
              <a:buFont typeface="Arial" panose="020B0604020202020204" pitchFamily="34" charset="0"/>
              <a:buChar char="•"/>
            </a:pPr>
            <a:r>
              <a:rPr lang="en-US" sz="2000" dirty="0">
                <a:solidFill>
                  <a:sysClr val="windowText" lastClr="000000"/>
                </a:solidFill>
                <a:latin typeface="Avenir Book" panose="02000503020000020003" pitchFamily="2" charset="0"/>
              </a:rPr>
              <a:t>What are we doing when we come to understand that race is not a biological kind but a social construct?  Do we change </a:t>
            </a:r>
            <a:r>
              <a:rPr lang="en-US" sz="2000" i="1" dirty="0">
                <a:solidFill>
                  <a:sysClr val="windowText" lastClr="000000"/>
                </a:solidFill>
                <a:latin typeface="Avenir Book" panose="02000503020000020003" pitchFamily="2" charset="0"/>
              </a:rPr>
              <a:t>what it is to be married</a:t>
            </a:r>
            <a:r>
              <a:rPr lang="en-US" sz="2000" dirty="0">
                <a:solidFill>
                  <a:sysClr val="windowText" lastClr="000000"/>
                </a:solidFill>
                <a:latin typeface="Avenir Book" panose="02000503020000020003" pitchFamily="2" charset="0"/>
              </a:rPr>
              <a:t> when we recognize same-sex marriage? </a:t>
            </a:r>
          </a:p>
          <a:p>
            <a:pPr marL="285750" indent="-285750">
              <a:lnSpc>
                <a:spcPct val="110000"/>
              </a:lnSpc>
              <a:spcBef>
                <a:spcPts val="600"/>
              </a:spcBef>
              <a:buFont typeface="Arial" panose="020B0604020202020204" pitchFamily="34" charset="0"/>
              <a:buChar char="•"/>
            </a:pPr>
            <a:r>
              <a:rPr lang="en-US" sz="2000" dirty="0">
                <a:solidFill>
                  <a:sysClr val="windowText" lastClr="000000"/>
                </a:solidFill>
                <a:latin typeface="Avenir Book" panose="02000503020000020003" pitchFamily="2" charset="0"/>
              </a:rPr>
              <a:t>Have we replaced our old concept of marriage (race) with a new one?  </a:t>
            </a:r>
          </a:p>
          <a:p>
            <a:pPr marL="285750" indent="-285750">
              <a:lnSpc>
                <a:spcPct val="110000"/>
              </a:lnSpc>
              <a:spcBef>
                <a:spcPts val="600"/>
              </a:spcBef>
              <a:buFont typeface="Arial" panose="020B0604020202020204" pitchFamily="34" charset="0"/>
              <a:buChar char="•"/>
            </a:pPr>
            <a:r>
              <a:rPr lang="en-US" sz="2000" dirty="0">
                <a:solidFill>
                  <a:sysClr val="windowText" lastClr="000000"/>
                </a:solidFill>
                <a:latin typeface="Avenir Book" panose="02000503020000020003" pitchFamily="2" charset="0"/>
              </a:rPr>
              <a:t>Or has our understanding of marriage (race) simply evolved?  </a:t>
            </a:r>
          </a:p>
        </p:txBody>
      </p:sp>
      <p:pic>
        <p:nvPicPr>
          <p:cNvPr id="7" name="Picture 6" descr="A wedding cake&#10;&#10;Description automatically generated">
            <a:extLst>
              <a:ext uri="{FF2B5EF4-FFF2-40B4-BE49-F238E27FC236}">
                <a16:creationId xmlns:a16="http://schemas.microsoft.com/office/drawing/2014/main" id="{3BE1DEF7-9EC0-0523-08A8-F5051D5F4E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83722" y="3194892"/>
            <a:ext cx="2757032" cy="3459297"/>
          </a:xfrm>
          <a:prstGeom prst="rect">
            <a:avLst/>
          </a:prstGeom>
        </p:spPr>
      </p:pic>
    </p:spTree>
    <p:extLst>
      <p:ext uri="{BB962C8B-B14F-4D97-AF65-F5344CB8AC3E}">
        <p14:creationId xmlns:p14="http://schemas.microsoft.com/office/powerpoint/2010/main" val="104348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5727-59BB-C648-B9E3-48598697AD64}"/>
              </a:ext>
            </a:extLst>
          </p:cNvPr>
          <p:cNvSpPr>
            <a:spLocks noGrp="1"/>
          </p:cNvSpPr>
          <p:nvPr>
            <p:ph type="title"/>
          </p:nvPr>
        </p:nvSpPr>
        <p:spPr/>
        <p:txBody>
          <a:bodyPr/>
          <a:lstStyle/>
          <a:p>
            <a:r>
              <a:rPr lang="en-US" dirty="0"/>
              <a:t>Activism and Backlash</a:t>
            </a:r>
          </a:p>
        </p:txBody>
      </p:sp>
      <p:sp>
        <p:nvSpPr>
          <p:cNvPr id="3" name="Content Placeholder 2">
            <a:extLst>
              <a:ext uri="{FF2B5EF4-FFF2-40B4-BE49-F238E27FC236}">
                <a16:creationId xmlns:a16="http://schemas.microsoft.com/office/drawing/2014/main" id="{F7260ABF-D6DE-914F-B4D0-6E796B40813C}"/>
              </a:ext>
            </a:extLst>
          </p:cNvPr>
          <p:cNvSpPr>
            <a:spLocks noGrp="1"/>
          </p:cNvSpPr>
          <p:nvPr>
            <p:ph idx="1"/>
          </p:nvPr>
        </p:nvSpPr>
        <p:spPr>
          <a:xfrm>
            <a:off x="4536141" y="1394085"/>
            <a:ext cx="7306990" cy="4841823"/>
          </a:xfrm>
          <a:solidFill>
            <a:schemeClr val="accent2">
              <a:lumMod val="40000"/>
              <a:lumOff val="60000"/>
            </a:schemeClr>
          </a:solidFill>
        </p:spPr>
        <p:txBody>
          <a:bodyPr>
            <a:normAutofit/>
          </a:bodyPr>
          <a:lstStyle/>
          <a:p>
            <a:pPr>
              <a:lnSpc>
                <a:spcPct val="100000"/>
              </a:lnSpc>
            </a:pPr>
            <a:r>
              <a:rPr lang="en-US" sz="2200" dirty="0"/>
              <a:t>It can be important for activists to insist that we are not simply undermining old practices and replacing them with new ones.</a:t>
            </a:r>
          </a:p>
          <a:p>
            <a:pPr lvl="1">
              <a:lnSpc>
                <a:spcPct val="100000"/>
              </a:lnSpc>
            </a:pPr>
            <a:r>
              <a:rPr lang="en-US" sz="2200" dirty="0"/>
              <a:t>In the movement for marriage equality, same sex marriages are marriages as legitimate as any ever were. </a:t>
            </a:r>
          </a:p>
          <a:p>
            <a:pPr lvl="1">
              <a:lnSpc>
                <a:spcPct val="100000"/>
              </a:lnSpc>
            </a:pPr>
            <a:r>
              <a:rPr lang="en-US" sz="2200" dirty="0"/>
              <a:t>We should also interpret history as continuous with our current conditions, e.g., race has been constructed over centuries with cultural tools that deflected attention from social reality; this is still happening today.  </a:t>
            </a:r>
          </a:p>
          <a:p>
            <a:pPr>
              <a:lnSpc>
                <a:spcPct val="100000"/>
              </a:lnSpc>
            </a:pPr>
            <a:r>
              <a:rPr lang="en-US" sz="2200" dirty="0"/>
              <a:t>It is sometimes difficult, however, to defend the idea that we are not simply discarding our old ways and imposing something new. And contemporary philosophy can hinder us when </a:t>
            </a:r>
            <a:r>
              <a:rPr lang="en-US" dirty="0"/>
              <a:t>it insists that our assumptions are </a:t>
            </a:r>
            <a:r>
              <a:rPr lang="en-US" i="1" dirty="0"/>
              <a:t>analytic truths</a:t>
            </a:r>
            <a:r>
              <a:rPr lang="en-US" sz="2200" dirty="0"/>
              <a:t>.</a:t>
            </a:r>
          </a:p>
        </p:txBody>
      </p:sp>
      <p:pic>
        <p:nvPicPr>
          <p:cNvPr id="6" name="Picture 5">
            <a:extLst>
              <a:ext uri="{FF2B5EF4-FFF2-40B4-BE49-F238E27FC236}">
                <a16:creationId xmlns:a16="http://schemas.microsoft.com/office/drawing/2014/main" id="{948E3960-D22B-3447-AB31-EECA333D97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870" y="1719770"/>
            <a:ext cx="4016189" cy="3827929"/>
          </a:xfrm>
          <a:prstGeom prst="rect">
            <a:avLst/>
          </a:prstGeom>
        </p:spPr>
      </p:pic>
    </p:spTree>
    <p:extLst>
      <p:ext uri="{BB962C8B-B14F-4D97-AF65-F5344CB8AC3E}">
        <p14:creationId xmlns:p14="http://schemas.microsoft.com/office/powerpoint/2010/main" val="298302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D0FDBC8-C93F-004E-8E3F-431C3706188C}"/>
              </a:ext>
            </a:extLst>
          </p:cNvPr>
          <p:cNvGrpSpPr/>
          <p:nvPr/>
        </p:nvGrpSpPr>
        <p:grpSpPr>
          <a:xfrm>
            <a:off x="6442308" y="3172279"/>
            <a:ext cx="3390504" cy="3015886"/>
            <a:chOff x="8700701" y="525649"/>
            <a:chExt cx="3390504" cy="3015886"/>
          </a:xfrm>
        </p:grpSpPr>
        <p:grpSp>
          <p:nvGrpSpPr>
            <p:cNvPr id="33" name="Group 32">
              <a:extLst>
                <a:ext uri="{FF2B5EF4-FFF2-40B4-BE49-F238E27FC236}">
                  <a16:creationId xmlns:a16="http://schemas.microsoft.com/office/drawing/2014/main" id="{743B9AD2-C09D-B049-84B6-F37F25671C66}"/>
                </a:ext>
              </a:extLst>
            </p:cNvPr>
            <p:cNvGrpSpPr/>
            <p:nvPr/>
          </p:nvGrpSpPr>
          <p:grpSpPr>
            <a:xfrm>
              <a:off x="8700701" y="525649"/>
              <a:ext cx="3390504" cy="3015886"/>
              <a:chOff x="5462764" y="2914842"/>
              <a:chExt cx="3390504" cy="3015886"/>
            </a:xfrm>
          </p:grpSpPr>
          <p:grpSp>
            <p:nvGrpSpPr>
              <p:cNvPr id="22" name="Group 21">
                <a:extLst>
                  <a:ext uri="{FF2B5EF4-FFF2-40B4-BE49-F238E27FC236}">
                    <a16:creationId xmlns:a16="http://schemas.microsoft.com/office/drawing/2014/main" id="{681301B4-BDA7-B442-B5AF-EC6C664564DA}"/>
                  </a:ext>
                </a:extLst>
              </p:cNvPr>
              <p:cNvGrpSpPr/>
              <p:nvPr/>
            </p:nvGrpSpPr>
            <p:grpSpPr>
              <a:xfrm>
                <a:off x="5462764" y="2914842"/>
                <a:ext cx="3390504" cy="3015886"/>
                <a:chOff x="5434841" y="2922231"/>
                <a:chExt cx="3390504" cy="3015886"/>
              </a:xfrm>
            </p:grpSpPr>
            <p:grpSp>
              <p:nvGrpSpPr>
                <p:cNvPr id="11" name="Group 10">
                  <a:extLst>
                    <a:ext uri="{FF2B5EF4-FFF2-40B4-BE49-F238E27FC236}">
                      <a16:creationId xmlns:a16="http://schemas.microsoft.com/office/drawing/2014/main" id="{D52585B0-F31A-E744-9F5F-9F82D05BE9BE}"/>
                    </a:ext>
                  </a:extLst>
                </p:cNvPr>
                <p:cNvGrpSpPr/>
                <p:nvPr/>
              </p:nvGrpSpPr>
              <p:grpSpPr>
                <a:xfrm>
                  <a:off x="5434841" y="2922231"/>
                  <a:ext cx="3390504" cy="3015886"/>
                  <a:chOff x="5434841" y="2922231"/>
                  <a:chExt cx="3390504" cy="3015886"/>
                </a:xfrm>
              </p:grpSpPr>
              <p:sp>
                <p:nvSpPr>
                  <p:cNvPr id="108" name="Rounded Rectangle 107">
                    <a:extLst>
                      <a:ext uri="{FF2B5EF4-FFF2-40B4-BE49-F238E27FC236}">
                        <a16:creationId xmlns:a16="http://schemas.microsoft.com/office/drawing/2014/main" id="{E33E9A71-017F-A349-B46C-F106F3CB223C}"/>
                      </a:ext>
                    </a:extLst>
                  </p:cNvPr>
                  <p:cNvSpPr/>
                  <p:nvPr/>
                </p:nvSpPr>
                <p:spPr>
                  <a:xfrm>
                    <a:off x="5434841" y="5026202"/>
                    <a:ext cx="3390504" cy="911915"/>
                  </a:xfrm>
                  <a:prstGeom prst="roundRect">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ysClr val="windowText" lastClr="000000"/>
                        </a:solidFill>
                      </a:rPr>
                      <a:t>	            Resources</a:t>
                    </a:r>
                  </a:p>
                  <a:p>
                    <a:pPr algn="r"/>
                    <a:r>
                      <a:rPr lang="en-US" dirty="0">
                        <a:solidFill>
                          <a:sysClr val="windowText" lastClr="000000"/>
                        </a:solidFill>
                      </a:rPr>
                      <a:t>	     (things +/- valued)</a:t>
                    </a:r>
                  </a:p>
                </p:txBody>
              </p:sp>
              <p:sp>
                <p:nvSpPr>
                  <p:cNvPr id="107" name="Rounded Rectangle 106">
                    <a:extLst>
                      <a:ext uri="{FF2B5EF4-FFF2-40B4-BE49-F238E27FC236}">
                        <a16:creationId xmlns:a16="http://schemas.microsoft.com/office/drawing/2014/main" id="{235897AF-1443-7140-A1BA-B1529BC2F71F}"/>
                      </a:ext>
                    </a:extLst>
                  </p:cNvPr>
                  <p:cNvSpPr/>
                  <p:nvPr/>
                </p:nvSpPr>
                <p:spPr>
                  <a:xfrm>
                    <a:off x="5445392" y="3481191"/>
                    <a:ext cx="3052689" cy="911915"/>
                  </a:xfrm>
                  <a:prstGeom prst="round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 Social Meanings</a:t>
                    </a:r>
                  </a:p>
                  <a:p>
                    <a:r>
                      <a:rPr lang="en-US" dirty="0">
                        <a:solidFill>
                          <a:sysClr val="windowText" lastClr="000000"/>
                        </a:solidFill>
                      </a:rPr>
                      <a:t>        (Public)</a:t>
                    </a:r>
                  </a:p>
                </p:txBody>
              </p:sp>
              <p:sp>
                <p:nvSpPr>
                  <p:cNvPr id="111" name="TextBox 110">
                    <a:extLst>
                      <a:ext uri="{FF2B5EF4-FFF2-40B4-BE49-F238E27FC236}">
                        <a16:creationId xmlns:a16="http://schemas.microsoft.com/office/drawing/2014/main" id="{E4ACDC1F-678A-6E4D-9D2D-FE0E28A43673}"/>
                      </a:ext>
                    </a:extLst>
                  </p:cNvPr>
                  <p:cNvSpPr txBox="1"/>
                  <p:nvPr/>
                </p:nvSpPr>
                <p:spPr>
                  <a:xfrm>
                    <a:off x="6348451" y="4524988"/>
                    <a:ext cx="1135888" cy="369332"/>
                  </a:xfrm>
                  <a:prstGeom prst="rect">
                    <a:avLst/>
                  </a:prstGeom>
                  <a:noFill/>
                </p:spPr>
                <p:txBody>
                  <a:bodyPr wrap="none" rtlCol="0">
                    <a:spAutoFit/>
                  </a:bodyPr>
                  <a:lstStyle/>
                  <a:p>
                    <a:r>
                      <a:rPr lang="en-US" dirty="0"/>
                      <a:t>PRACTICE</a:t>
                    </a:r>
                  </a:p>
                </p:txBody>
              </p:sp>
              <p:sp>
                <p:nvSpPr>
                  <p:cNvPr id="143" name="Right Brace 142">
                    <a:extLst>
                      <a:ext uri="{FF2B5EF4-FFF2-40B4-BE49-F238E27FC236}">
                        <a16:creationId xmlns:a16="http://schemas.microsoft.com/office/drawing/2014/main" id="{2447F39F-0B0A-184F-BFF8-3CD14F872EE9}"/>
                      </a:ext>
                    </a:extLst>
                  </p:cNvPr>
                  <p:cNvSpPr/>
                  <p:nvPr/>
                </p:nvSpPr>
                <p:spPr>
                  <a:xfrm rot="5400000">
                    <a:off x="6782125" y="2912203"/>
                    <a:ext cx="352844" cy="926645"/>
                  </a:xfrm>
                  <a:prstGeom prst="rightBrace">
                    <a:avLst>
                      <a:gd name="adj1" fmla="val 6415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0419AD59-6C6D-8A4F-A8B5-C6F4234E51D7}"/>
                      </a:ext>
                    </a:extLst>
                  </p:cNvPr>
                  <p:cNvSpPr txBox="1"/>
                  <p:nvPr/>
                </p:nvSpPr>
                <p:spPr>
                  <a:xfrm>
                    <a:off x="7394070" y="3567815"/>
                    <a:ext cx="753372" cy="738664"/>
                  </a:xfrm>
                  <a:prstGeom prst="rect">
                    <a:avLst/>
                  </a:prstGeom>
                  <a:noFill/>
                  <a:ln>
                    <a:noFill/>
                  </a:ln>
                </p:spPr>
                <p:txBody>
                  <a:bodyPr wrap="square" rtlCol="0">
                    <a:spAutoFit/>
                  </a:bodyPr>
                  <a:lstStyle/>
                  <a:p>
                    <a:r>
                      <a:rPr lang="en-US" sz="1400" dirty="0"/>
                      <a:t>Pet?</a:t>
                    </a:r>
                  </a:p>
                  <a:p>
                    <a:r>
                      <a:rPr lang="en-US" sz="1400" dirty="0"/>
                      <a:t>Food?</a:t>
                    </a:r>
                  </a:p>
                  <a:p>
                    <a:r>
                      <a:rPr lang="en-US" sz="1400" dirty="0"/>
                      <a:t>Pelt?</a:t>
                    </a:r>
                  </a:p>
                </p:txBody>
              </p:sp>
              <p:sp>
                <p:nvSpPr>
                  <p:cNvPr id="110" name="TextBox 109">
                    <a:extLst>
                      <a:ext uri="{FF2B5EF4-FFF2-40B4-BE49-F238E27FC236}">
                        <a16:creationId xmlns:a16="http://schemas.microsoft.com/office/drawing/2014/main" id="{6A049CB8-4E62-534D-A6FE-E36C1201108E}"/>
                      </a:ext>
                    </a:extLst>
                  </p:cNvPr>
                  <p:cNvSpPr txBox="1"/>
                  <p:nvPr/>
                </p:nvSpPr>
                <p:spPr>
                  <a:xfrm>
                    <a:off x="5645567" y="2922231"/>
                    <a:ext cx="2604624" cy="369332"/>
                  </a:xfrm>
                  <a:prstGeom prst="rect">
                    <a:avLst/>
                  </a:prstGeom>
                  <a:noFill/>
                </p:spPr>
                <p:txBody>
                  <a:bodyPr wrap="none" rtlCol="0">
                    <a:spAutoFit/>
                  </a:bodyPr>
                  <a:lstStyle/>
                  <a:p>
                    <a:r>
                      <a:rPr lang="en-US" b="1" dirty="0"/>
                      <a:t>Cultural Technē</a:t>
                    </a:r>
                    <a:r>
                      <a:rPr lang="en-US" dirty="0"/>
                      <a:t>/Ideology</a:t>
                    </a:r>
                  </a:p>
                </p:txBody>
              </p:sp>
            </p:grpSp>
            <p:sp>
              <p:nvSpPr>
                <p:cNvPr id="54" name="Down Arrow 53">
                  <a:extLst>
                    <a:ext uri="{FF2B5EF4-FFF2-40B4-BE49-F238E27FC236}">
                      <a16:creationId xmlns:a16="http://schemas.microsoft.com/office/drawing/2014/main" id="{EFA83501-AE0C-A245-9CE5-56528B76DAD6}"/>
                    </a:ext>
                  </a:extLst>
                </p:cNvPr>
                <p:cNvSpPr/>
                <p:nvPr/>
              </p:nvSpPr>
              <p:spPr>
                <a:xfrm>
                  <a:off x="7775201" y="4413607"/>
                  <a:ext cx="484632" cy="633096"/>
                </a:xfrm>
                <a:prstGeom prst="downArrow">
                  <a:avLst>
                    <a:gd name="adj1" fmla="val 31132"/>
                    <a:gd name="adj2" fmla="val 50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6" name="Down Arrow 55">
                  <a:extLst>
                    <a:ext uri="{FF2B5EF4-FFF2-40B4-BE49-F238E27FC236}">
                      <a16:creationId xmlns:a16="http://schemas.microsoft.com/office/drawing/2014/main" id="{CD22C1E3-C19A-0244-9CE1-01AE303E96B0}"/>
                    </a:ext>
                  </a:extLst>
                </p:cNvPr>
                <p:cNvSpPr/>
                <p:nvPr/>
              </p:nvSpPr>
              <p:spPr>
                <a:xfrm rot="10800000">
                  <a:off x="5681493" y="4393106"/>
                  <a:ext cx="484632" cy="633096"/>
                </a:xfrm>
                <a:prstGeom prst="downArrow">
                  <a:avLst>
                    <a:gd name="adj1" fmla="val 31132"/>
                    <a:gd name="adj2" fmla="val 50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pic>
            <p:nvPicPr>
              <p:cNvPr id="32" name="Picture 31" descr="A picture containing mammal, animal, cat, sitting&#10;&#10;Description automatically generated">
                <a:extLst>
                  <a:ext uri="{FF2B5EF4-FFF2-40B4-BE49-F238E27FC236}">
                    <a16:creationId xmlns:a16="http://schemas.microsoft.com/office/drawing/2014/main" id="{7AD08F24-082D-904B-B029-657D835E9D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1090" y="5026202"/>
                <a:ext cx="1174994" cy="902444"/>
              </a:xfrm>
              <a:prstGeom prst="rect">
                <a:avLst/>
              </a:prstGeom>
            </p:spPr>
          </p:pic>
        </p:grpSp>
        <p:sp>
          <p:nvSpPr>
            <p:cNvPr id="86" name="Oval 85">
              <a:extLst>
                <a:ext uri="{FF2B5EF4-FFF2-40B4-BE49-F238E27FC236}">
                  <a16:creationId xmlns:a16="http://schemas.microsoft.com/office/drawing/2014/main" id="{3C3E2C01-FA1B-3643-829C-0D8BEB523C80}"/>
                </a:ext>
              </a:extLst>
            </p:cNvPr>
            <p:cNvSpPr/>
            <p:nvPr/>
          </p:nvSpPr>
          <p:spPr>
            <a:xfrm>
              <a:off x="10590930" y="1135753"/>
              <a:ext cx="689775" cy="394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F8A1E565-F17B-A38A-1193-5CC636DBE450}"/>
              </a:ext>
            </a:extLst>
          </p:cNvPr>
          <p:cNvGrpSpPr/>
          <p:nvPr/>
        </p:nvGrpSpPr>
        <p:grpSpPr>
          <a:xfrm>
            <a:off x="6452859" y="2072776"/>
            <a:ext cx="5405751" cy="4090016"/>
            <a:chOff x="6452859" y="2072776"/>
            <a:chExt cx="5405751" cy="4090016"/>
          </a:xfrm>
        </p:grpSpPr>
        <p:cxnSp>
          <p:nvCxnSpPr>
            <p:cNvPr id="55" name="Curved Connector 54">
              <a:extLst>
                <a:ext uri="{FF2B5EF4-FFF2-40B4-BE49-F238E27FC236}">
                  <a16:creationId xmlns:a16="http://schemas.microsoft.com/office/drawing/2014/main" id="{FA6FA087-3F64-334E-AD71-2790301D70A1}"/>
                </a:ext>
              </a:extLst>
            </p:cNvPr>
            <p:cNvCxnSpPr>
              <a:cxnSpLocks/>
              <a:endCxn id="107" idx="1"/>
            </p:cNvCxnSpPr>
            <p:nvPr/>
          </p:nvCxnSpPr>
          <p:spPr>
            <a:xfrm rot="16200000" flipV="1">
              <a:off x="5676370" y="4963686"/>
              <a:ext cx="1557640" cy="4661"/>
            </a:xfrm>
            <a:prstGeom prst="curvedConnector4">
              <a:avLst>
                <a:gd name="adj1" fmla="val 22644"/>
                <a:gd name="adj2" fmla="val 11870865"/>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8F09456-67E8-81D0-EEDE-8972707233B3}"/>
                </a:ext>
              </a:extLst>
            </p:cNvPr>
            <p:cNvGrpSpPr/>
            <p:nvPr/>
          </p:nvGrpSpPr>
          <p:grpSpPr>
            <a:xfrm>
              <a:off x="8399989" y="2072776"/>
              <a:ext cx="3458621" cy="4090016"/>
              <a:chOff x="8399989" y="2072776"/>
              <a:chExt cx="3458621" cy="4090016"/>
            </a:xfrm>
          </p:grpSpPr>
          <p:grpSp>
            <p:nvGrpSpPr>
              <p:cNvPr id="90" name="Group 89">
                <a:extLst>
                  <a:ext uri="{FF2B5EF4-FFF2-40B4-BE49-F238E27FC236}">
                    <a16:creationId xmlns:a16="http://schemas.microsoft.com/office/drawing/2014/main" id="{842FA5CA-A1CC-8641-BCE4-41B10C86B8D1}"/>
                  </a:ext>
                </a:extLst>
              </p:cNvPr>
              <p:cNvGrpSpPr/>
              <p:nvPr/>
            </p:nvGrpSpPr>
            <p:grpSpPr>
              <a:xfrm>
                <a:off x="8399989" y="2072776"/>
                <a:ext cx="3458621" cy="4090016"/>
                <a:chOff x="7266542" y="1272852"/>
                <a:chExt cx="4495244" cy="4890298"/>
              </a:xfrm>
            </p:grpSpPr>
            <p:grpSp>
              <p:nvGrpSpPr>
                <p:cNvPr id="92" name="Group 91">
                  <a:extLst>
                    <a:ext uri="{FF2B5EF4-FFF2-40B4-BE49-F238E27FC236}">
                      <a16:creationId xmlns:a16="http://schemas.microsoft.com/office/drawing/2014/main" id="{9F0CDC83-3591-B94C-9F52-84A65F7FCEFB}"/>
                    </a:ext>
                  </a:extLst>
                </p:cNvPr>
                <p:cNvGrpSpPr/>
                <p:nvPr/>
              </p:nvGrpSpPr>
              <p:grpSpPr>
                <a:xfrm>
                  <a:off x="7266542" y="1272852"/>
                  <a:ext cx="4495244" cy="4890298"/>
                  <a:chOff x="7266542" y="1272852"/>
                  <a:chExt cx="4495244" cy="4890298"/>
                </a:xfrm>
              </p:grpSpPr>
              <p:pic>
                <p:nvPicPr>
                  <p:cNvPr id="94" name="Picture 93">
                    <a:extLst>
                      <a:ext uri="{FF2B5EF4-FFF2-40B4-BE49-F238E27FC236}">
                        <a16:creationId xmlns:a16="http://schemas.microsoft.com/office/drawing/2014/main" id="{F3F33149-74C4-914A-9BFB-759C6C54BFAA}"/>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96308" l="4348" r="96047">
                                <a14:foregroundMark x1="4348" y1="45846" x2="4348" y2="45846"/>
                                <a14:foregroundMark x1="5534" y1="37846" x2="5534" y2="37846"/>
                                <a14:foregroundMark x1="19368" y1="93846" x2="19368" y2="93846"/>
                                <a14:foregroundMark x1="37549" y1="96615" x2="37549" y2="96615"/>
                                <a14:foregroundMark x1="71542" y1="14462" x2="71542" y2="14462"/>
                                <a14:foregroundMark x1="47826" y1="30462" x2="88933" y2="5538"/>
                                <a14:foregroundMark x1="86166" y1="6769" x2="84190" y2="7692"/>
                                <a14:backgroundMark x1="92095" y1="4308" x2="92095" y2="4308"/>
                                <a14:backgroundMark x1="92095" y1="4308" x2="63636" y2="3385"/>
                              </a14:backgroundRemoval>
                            </a14:imgEffect>
                          </a14:imgLayer>
                        </a14:imgProps>
                      </a:ext>
                      <a:ext uri="{28A0092B-C50C-407E-A947-70E740481C1C}">
                        <a14:useLocalDpi xmlns:a14="http://schemas.microsoft.com/office/drawing/2010/main"/>
                      </a:ext>
                    </a:extLst>
                  </a:blip>
                  <a:srcRect r="4262"/>
                  <a:stretch/>
                </p:blipFill>
                <p:spPr>
                  <a:xfrm>
                    <a:off x="9123427" y="2623062"/>
                    <a:ext cx="2638359" cy="3540088"/>
                  </a:xfrm>
                  <a:prstGeom prst="rect">
                    <a:avLst/>
                  </a:prstGeom>
                </p:spPr>
              </p:pic>
              <p:cxnSp>
                <p:nvCxnSpPr>
                  <p:cNvPr id="95" name="Curved Connector 94">
                    <a:extLst>
                      <a:ext uri="{FF2B5EF4-FFF2-40B4-BE49-F238E27FC236}">
                        <a16:creationId xmlns:a16="http://schemas.microsoft.com/office/drawing/2014/main" id="{9AD121B2-C491-8F4C-B608-3C6EAD185978}"/>
                      </a:ext>
                    </a:extLst>
                  </p:cNvPr>
                  <p:cNvCxnSpPr>
                    <a:cxnSpLocks/>
                  </p:cNvCxnSpPr>
                  <p:nvPr/>
                </p:nvCxnSpPr>
                <p:spPr>
                  <a:xfrm flipV="1">
                    <a:off x="8701065" y="3201841"/>
                    <a:ext cx="1001640" cy="509143"/>
                  </a:xfrm>
                  <a:prstGeom prst="curvedConnector3">
                    <a:avLst>
                      <a:gd name="adj1" fmla="val 50000"/>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BF3D9227-4B47-6A47-8AF7-2B115E354025}"/>
                      </a:ext>
                    </a:extLst>
                  </p:cNvPr>
                  <p:cNvSpPr txBox="1"/>
                  <p:nvPr/>
                </p:nvSpPr>
                <p:spPr>
                  <a:xfrm>
                    <a:off x="7266542" y="1272852"/>
                    <a:ext cx="4273147" cy="1103995"/>
                  </a:xfrm>
                  <a:prstGeom prst="rect">
                    <a:avLst/>
                  </a:prstGeom>
                  <a:noFill/>
                  <a:ln>
                    <a:solidFill>
                      <a:schemeClr val="tx1">
                        <a:lumMod val="65000"/>
                        <a:lumOff val="35000"/>
                      </a:schemeClr>
                    </a:solidFill>
                  </a:ln>
                </p:spPr>
                <p:txBody>
                  <a:bodyPr wrap="square" rtlCol="0">
                    <a:spAutoFit/>
                  </a:bodyPr>
                  <a:lstStyle/>
                  <a:p>
                    <a:pPr algn="ctr"/>
                    <a:r>
                      <a:rPr lang="en-US" dirty="0"/>
                      <a:t>Internalization of schemas produce: filtering and shaping mechanisms</a:t>
                    </a:r>
                  </a:p>
                </p:txBody>
              </p:sp>
              <p:sp>
                <p:nvSpPr>
                  <p:cNvPr id="97" name="Right Brace 96">
                    <a:extLst>
                      <a:ext uri="{FF2B5EF4-FFF2-40B4-BE49-F238E27FC236}">
                        <a16:creationId xmlns:a16="http://schemas.microsoft.com/office/drawing/2014/main" id="{8E005AC2-C8F6-4646-B113-9E3D2EAA6942}"/>
                      </a:ext>
                    </a:extLst>
                  </p:cNvPr>
                  <p:cNvSpPr/>
                  <p:nvPr/>
                </p:nvSpPr>
                <p:spPr>
                  <a:xfrm rot="5400000">
                    <a:off x="9450741" y="2169749"/>
                    <a:ext cx="503927" cy="863383"/>
                  </a:xfrm>
                  <a:prstGeom prst="rightBrace">
                    <a:avLst>
                      <a:gd name="adj1" fmla="val 6415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0" name="Lightning Bolt 99">
                    <a:extLst>
                      <a:ext uri="{FF2B5EF4-FFF2-40B4-BE49-F238E27FC236}">
                        <a16:creationId xmlns:a16="http://schemas.microsoft.com/office/drawing/2014/main" id="{C92EB21B-5728-074E-A697-9EFD44884C3F}"/>
                      </a:ext>
                    </a:extLst>
                  </p:cNvPr>
                  <p:cNvSpPr/>
                  <p:nvPr/>
                </p:nvSpPr>
                <p:spPr>
                  <a:xfrm rot="19030310">
                    <a:off x="10129381" y="3061561"/>
                    <a:ext cx="868535" cy="624451"/>
                  </a:xfrm>
                  <a:prstGeom prst="lightningBol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9E510708-B1A1-674E-AA2F-638C2570A4FB}"/>
                      </a:ext>
                    </a:extLst>
                  </p:cNvPr>
                  <p:cNvSpPr/>
                  <p:nvPr/>
                </p:nvSpPr>
                <p:spPr>
                  <a:xfrm>
                    <a:off x="9524296" y="2957962"/>
                    <a:ext cx="698292" cy="670495"/>
                  </a:xfrm>
                  <a:prstGeom prst="ellipse">
                    <a:avLst/>
                  </a:prstGeom>
                  <a:pattFill prst="smGrid">
                    <a:fgClr>
                      <a:schemeClr val="tx1">
                        <a:lumMod val="50000"/>
                        <a:lumOff val="50000"/>
                      </a:schemeClr>
                    </a:fgClr>
                    <a:bgClr>
                      <a:schemeClr val="bg1"/>
                    </a:bgClr>
                  </a:patt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0E0D6CA9-C955-9548-A8CA-9C00FFFAA650}"/>
                    </a:ext>
                  </a:extLst>
                </p:cNvPr>
                <p:cNvSpPr txBox="1"/>
                <p:nvPr/>
              </p:nvSpPr>
              <p:spPr>
                <a:xfrm>
                  <a:off x="10620935" y="2886827"/>
                  <a:ext cx="1046825" cy="369332"/>
                </a:xfrm>
                <a:prstGeom prst="rect">
                  <a:avLst/>
                </a:prstGeom>
                <a:noFill/>
              </p:spPr>
              <p:txBody>
                <a:bodyPr wrap="none" rtlCol="0">
                  <a:spAutoFit/>
                </a:bodyPr>
                <a:lstStyle/>
                <a:p>
                  <a:r>
                    <a:rPr lang="en-US" dirty="0"/>
                    <a:t>Attitudes</a:t>
                  </a:r>
                </a:p>
              </p:txBody>
            </p:sp>
          </p:grpSp>
          <p:cxnSp>
            <p:nvCxnSpPr>
              <p:cNvPr id="101" name="Curved Connector 100">
                <a:extLst>
                  <a:ext uri="{FF2B5EF4-FFF2-40B4-BE49-F238E27FC236}">
                    <a16:creationId xmlns:a16="http://schemas.microsoft.com/office/drawing/2014/main" id="{BAE5C360-80F1-2F47-8E50-81DE09E402FC}"/>
                  </a:ext>
                </a:extLst>
              </p:cNvPr>
              <p:cNvCxnSpPr>
                <a:cxnSpLocks/>
                <a:endCxn id="108" idx="3"/>
              </p:cNvCxnSpPr>
              <p:nvPr/>
            </p:nvCxnSpPr>
            <p:spPr>
              <a:xfrm rot="10800000" flipV="1">
                <a:off x="9832813" y="4966016"/>
                <a:ext cx="1167095" cy="766192"/>
              </a:xfrm>
              <a:prstGeom prst="curvedConnector3">
                <a:avLst>
                  <a:gd name="adj1" fmla="val 50000"/>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Slide Number Placeholder 1">
            <a:extLst>
              <a:ext uri="{FF2B5EF4-FFF2-40B4-BE49-F238E27FC236}">
                <a16:creationId xmlns:a16="http://schemas.microsoft.com/office/drawing/2014/main" id="{76CFA64C-F162-D648-990A-F454291E09A4}"/>
              </a:ext>
            </a:extLst>
          </p:cNvPr>
          <p:cNvSpPr>
            <a:spLocks noGrp="1"/>
          </p:cNvSpPr>
          <p:nvPr>
            <p:ph type="sldNum" sz="quarter" idx="12"/>
          </p:nvPr>
        </p:nvSpPr>
        <p:spPr/>
        <p:txBody>
          <a:bodyPr/>
          <a:lstStyle/>
          <a:p>
            <a:fld id="{60553ECD-7F6D-420D-93CA-D8D15EB427AC}" type="slidenum">
              <a:rPr lang="en-US" smtClean="0"/>
              <a:t>6</a:t>
            </a:fld>
            <a:endParaRPr lang="en-US" dirty="0"/>
          </a:p>
        </p:txBody>
      </p:sp>
      <p:sp>
        <p:nvSpPr>
          <p:cNvPr id="63" name="TextBox 62">
            <a:extLst>
              <a:ext uri="{FF2B5EF4-FFF2-40B4-BE49-F238E27FC236}">
                <a16:creationId xmlns:a16="http://schemas.microsoft.com/office/drawing/2014/main" id="{304FC396-6A5F-E3D8-21C9-A6B49CBB024C}"/>
              </a:ext>
            </a:extLst>
          </p:cNvPr>
          <p:cNvSpPr txBox="1"/>
          <p:nvPr/>
        </p:nvSpPr>
        <p:spPr>
          <a:xfrm>
            <a:off x="434610" y="2058244"/>
            <a:ext cx="5242285" cy="4524315"/>
          </a:xfrm>
          <a:prstGeom prst="rect">
            <a:avLst/>
          </a:prstGeom>
          <a:noFill/>
        </p:spPr>
        <p:txBody>
          <a:bodyPr wrap="square">
            <a:spAutoFit/>
          </a:bodyPr>
          <a:lstStyle/>
          <a:p>
            <a:pPr marL="514350" indent="-514350">
              <a:buFont typeface="+mj-lt"/>
              <a:buAutoNum type="romanLcPeriod"/>
            </a:pPr>
            <a:r>
              <a:rPr lang="en-US" sz="1800" i="1" dirty="0">
                <a:solidFill>
                  <a:srgbClr val="0070C0"/>
                </a:solidFill>
              </a:rPr>
              <a:t>Simple meanings</a:t>
            </a:r>
            <a:r>
              <a:rPr lang="en-US" sz="1800" dirty="0">
                <a:solidFill>
                  <a:srgbClr val="0070C0"/>
                </a:solidFill>
              </a:rPr>
              <a:t> </a:t>
            </a:r>
            <a:r>
              <a:rPr lang="en-US" sz="1800" dirty="0"/>
              <a:t>(pink means girl, red means stop) and other forms of signaling (greeting rituals, clothing choices, logos);</a:t>
            </a:r>
          </a:p>
          <a:p>
            <a:pPr marL="514350" indent="-514350">
              <a:buFont typeface="+mj-lt"/>
              <a:buAutoNum type="romanLcPeriod"/>
            </a:pPr>
            <a:r>
              <a:rPr lang="en-US" sz="1800" i="1" dirty="0">
                <a:solidFill>
                  <a:srgbClr val="0070C0"/>
                </a:solidFill>
              </a:rPr>
              <a:t>Narrative tropes</a:t>
            </a:r>
            <a:r>
              <a:rPr lang="en-US" sz="1800" dirty="0"/>
              <a:t> (“First comes love, then comes marriage, then comes baby in the baby carriage”) and material signals and prompts for one’s place in them (wedding rings);</a:t>
            </a:r>
          </a:p>
          <a:p>
            <a:pPr marL="514350" indent="-514350">
              <a:buFont typeface="+mj-lt"/>
              <a:buAutoNum type="romanLcPeriod"/>
            </a:pPr>
            <a:r>
              <a:rPr lang="en-US" sz="1800" i="1" dirty="0">
                <a:solidFill>
                  <a:srgbClr val="0070C0"/>
                </a:solidFill>
              </a:rPr>
              <a:t>Default assumptions</a:t>
            </a:r>
            <a:r>
              <a:rPr lang="en-US" sz="1800" b="1" dirty="0">
                <a:solidFill>
                  <a:srgbClr val="0070C0"/>
                </a:solidFill>
              </a:rPr>
              <a:t> </a:t>
            </a:r>
            <a:r>
              <a:rPr lang="en-US" sz="1800" dirty="0"/>
              <a:t>(“Marriage is between one man and one woman”; Concepts (</a:t>
            </a:r>
            <a:r>
              <a:rPr lang="en-US" sz="1800" cap="small" dirty="0"/>
              <a:t>bachelor, marriage, sex, gender, race, water, justice</a:t>
            </a:r>
            <a:r>
              <a:rPr lang="en-US" sz="1800" dirty="0"/>
              <a:t>) and alleged analytic truths about them);</a:t>
            </a:r>
          </a:p>
          <a:p>
            <a:pPr marL="514350" indent="-514350">
              <a:buFont typeface="+mj-lt"/>
              <a:buAutoNum type="romanLcPeriod"/>
            </a:pPr>
            <a:r>
              <a:rPr lang="en-US" sz="1800" i="1" dirty="0">
                <a:solidFill>
                  <a:srgbClr val="0070C0"/>
                </a:solidFill>
              </a:rPr>
              <a:t>Elements of architectural design</a:t>
            </a:r>
            <a:endParaRPr lang="en-US" sz="1800" dirty="0"/>
          </a:p>
          <a:p>
            <a:pPr marL="514350" indent="-514350">
              <a:buFont typeface="+mj-lt"/>
              <a:buAutoNum type="romanLcPeriod"/>
            </a:pPr>
            <a:r>
              <a:rPr lang="en-US" sz="1800" i="1" dirty="0">
                <a:solidFill>
                  <a:srgbClr val="0070C0"/>
                </a:solidFill>
              </a:rPr>
              <a:t>Heuristics</a:t>
            </a:r>
            <a:endParaRPr lang="en-US" sz="1800" dirty="0"/>
          </a:p>
          <a:p>
            <a:pPr marL="514350" indent="-514350">
              <a:buFont typeface="+mj-lt"/>
              <a:buAutoNum type="romanLcPeriod"/>
            </a:pPr>
            <a:r>
              <a:rPr lang="en-US" sz="1800" i="1" dirty="0">
                <a:solidFill>
                  <a:srgbClr val="0070C0"/>
                </a:solidFill>
              </a:rPr>
              <a:t>Familiar patterns of metaphor and metonymy</a:t>
            </a:r>
            <a:endParaRPr lang="en-US" sz="1800" dirty="0"/>
          </a:p>
          <a:p>
            <a:pPr marL="514350" indent="-514350">
              <a:buFont typeface="+mj-lt"/>
              <a:buAutoNum type="romanLcPeriod"/>
            </a:pPr>
            <a:r>
              <a:rPr lang="en-US" sz="1800" i="1" dirty="0">
                <a:solidFill>
                  <a:srgbClr val="0070C0"/>
                </a:solidFill>
              </a:rPr>
              <a:t>Entrenched conceptual homologies</a:t>
            </a:r>
            <a:endParaRPr lang="en-US" sz="1800" dirty="0"/>
          </a:p>
          <a:p>
            <a:pPr marL="514350" indent="-514350">
              <a:buFont typeface="+mj-lt"/>
              <a:buAutoNum type="romanLcPeriod"/>
            </a:pPr>
            <a:r>
              <a:rPr lang="en-US" sz="1800" i="1" dirty="0">
                <a:solidFill>
                  <a:srgbClr val="0070C0"/>
                </a:solidFill>
              </a:rPr>
              <a:t>Explicit public declarations</a:t>
            </a:r>
            <a:endParaRPr lang="en-US" sz="1800" dirty="0"/>
          </a:p>
        </p:txBody>
      </p:sp>
      <p:sp>
        <p:nvSpPr>
          <p:cNvPr id="65" name="Title 1">
            <a:extLst>
              <a:ext uri="{FF2B5EF4-FFF2-40B4-BE49-F238E27FC236}">
                <a16:creationId xmlns:a16="http://schemas.microsoft.com/office/drawing/2014/main" id="{2FB35847-656C-F384-5E08-852C34E1309C}"/>
              </a:ext>
            </a:extLst>
          </p:cNvPr>
          <p:cNvSpPr>
            <a:spLocks noGrp="1"/>
          </p:cNvSpPr>
          <p:nvPr>
            <p:ph type="title"/>
          </p:nvPr>
        </p:nvSpPr>
        <p:spPr>
          <a:xfrm>
            <a:off x="385589" y="275441"/>
            <a:ext cx="11457542" cy="703511"/>
          </a:xfrm>
        </p:spPr>
        <p:txBody>
          <a:bodyPr/>
          <a:lstStyle/>
          <a:p>
            <a:r>
              <a:rPr lang="en-US" dirty="0"/>
              <a:t>What is ”culture”? How do we change it?</a:t>
            </a:r>
          </a:p>
        </p:txBody>
      </p:sp>
      <p:sp>
        <p:nvSpPr>
          <p:cNvPr id="4" name="TextBox 3">
            <a:extLst>
              <a:ext uri="{FF2B5EF4-FFF2-40B4-BE49-F238E27FC236}">
                <a16:creationId xmlns:a16="http://schemas.microsoft.com/office/drawing/2014/main" id="{1101B42A-66C9-583A-E29E-020CB2D9A964}"/>
              </a:ext>
            </a:extLst>
          </p:cNvPr>
          <p:cNvSpPr txBox="1"/>
          <p:nvPr/>
        </p:nvSpPr>
        <p:spPr>
          <a:xfrm>
            <a:off x="385589" y="1115496"/>
            <a:ext cx="8478326" cy="769441"/>
          </a:xfrm>
          <a:prstGeom prst="rect">
            <a:avLst/>
          </a:prstGeom>
          <a:noFill/>
        </p:spPr>
        <p:txBody>
          <a:bodyPr wrap="square" rtlCol="0">
            <a:spAutoFit/>
          </a:bodyPr>
          <a:lstStyle/>
          <a:p>
            <a:r>
              <a:rPr lang="en-US" sz="2200" dirty="0"/>
              <a:t>I’ve argued for an account of culture as a set of tools – social meanings – that we employ as we engage in social practices.  </a:t>
            </a:r>
          </a:p>
        </p:txBody>
      </p:sp>
      <p:pic>
        <p:nvPicPr>
          <p:cNvPr id="145" name="Picture 144">
            <a:extLst>
              <a:ext uri="{FF2B5EF4-FFF2-40B4-BE49-F238E27FC236}">
                <a16:creationId xmlns:a16="http://schemas.microsoft.com/office/drawing/2014/main" id="{524B8003-76E6-4041-B07F-BEA6D86639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0451" y="375999"/>
            <a:ext cx="2647820" cy="1642629"/>
          </a:xfrm>
          <a:prstGeom prst="rect">
            <a:avLst/>
          </a:prstGeom>
        </p:spPr>
      </p:pic>
      <p:grpSp>
        <p:nvGrpSpPr>
          <p:cNvPr id="16" name="Group 15">
            <a:extLst>
              <a:ext uri="{FF2B5EF4-FFF2-40B4-BE49-F238E27FC236}">
                <a16:creationId xmlns:a16="http://schemas.microsoft.com/office/drawing/2014/main" id="{77923616-3AB6-2106-20F8-0591433191D4}"/>
              </a:ext>
            </a:extLst>
          </p:cNvPr>
          <p:cNvGrpSpPr/>
          <p:nvPr/>
        </p:nvGrpSpPr>
        <p:grpSpPr>
          <a:xfrm>
            <a:off x="2686452" y="4293493"/>
            <a:ext cx="3263849" cy="1003258"/>
            <a:chOff x="2686452" y="4293493"/>
            <a:chExt cx="3263849" cy="1003258"/>
          </a:xfrm>
        </p:grpSpPr>
        <p:sp>
          <p:nvSpPr>
            <p:cNvPr id="8" name="Rectangle 7">
              <a:extLst>
                <a:ext uri="{FF2B5EF4-FFF2-40B4-BE49-F238E27FC236}">
                  <a16:creationId xmlns:a16="http://schemas.microsoft.com/office/drawing/2014/main" id="{6FB4A86C-92D4-375C-DE9C-8F4AE21E6CE9}"/>
                </a:ext>
              </a:extLst>
            </p:cNvPr>
            <p:cNvSpPr/>
            <p:nvPr/>
          </p:nvSpPr>
          <p:spPr>
            <a:xfrm>
              <a:off x="2686452" y="4293493"/>
              <a:ext cx="2294171" cy="66620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Leverage Points</a:t>
              </a:r>
            </a:p>
          </p:txBody>
        </p:sp>
        <p:cxnSp>
          <p:nvCxnSpPr>
            <p:cNvPr id="10" name="Straight Arrow Connector 9">
              <a:extLst>
                <a:ext uri="{FF2B5EF4-FFF2-40B4-BE49-F238E27FC236}">
                  <a16:creationId xmlns:a16="http://schemas.microsoft.com/office/drawing/2014/main" id="{D0BEA013-8585-9DE1-5243-0F31B0F7CB11}"/>
                </a:ext>
              </a:extLst>
            </p:cNvPr>
            <p:cNvCxnSpPr>
              <a:cxnSpLocks/>
              <a:stCxn id="8" idx="3"/>
            </p:cNvCxnSpPr>
            <p:nvPr/>
          </p:nvCxnSpPr>
          <p:spPr>
            <a:xfrm flipV="1">
              <a:off x="4980623" y="4320401"/>
              <a:ext cx="969678" cy="306197"/>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014AD3F-C640-FC50-3169-5BF259EF0390}"/>
                </a:ext>
              </a:extLst>
            </p:cNvPr>
            <p:cNvCxnSpPr>
              <a:cxnSpLocks/>
              <a:stCxn id="8" idx="3"/>
            </p:cNvCxnSpPr>
            <p:nvPr/>
          </p:nvCxnSpPr>
          <p:spPr>
            <a:xfrm>
              <a:off x="4980623" y="4626598"/>
              <a:ext cx="812259" cy="670153"/>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62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55A3-D123-9A4D-9F6C-52D670D303A1}"/>
              </a:ext>
            </a:extLst>
          </p:cNvPr>
          <p:cNvSpPr>
            <a:spLocks noGrp="1"/>
          </p:cNvSpPr>
          <p:nvPr>
            <p:ph type="title"/>
          </p:nvPr>
        </p:nvSpPr>
        <p:spPr/>
        <p:txBody>
          <a:bodyPr/>
          <a:lstStyle/>
          <a:p>
            <a:r>
              <a:rPr lang="en-US" dirty="0"/>
              <a:t>Ideology and Amelioration</a:t>
            </a:r>
          </a:p>
        </p:txBody>
      </p:sp>
      <p:sp>
        <p:nvSpPr>
          <p:cNvPr id="3" name="Content Placeholder 2">
            <a:extLst>
              <a:ext uri="{FF2B5EF4-FFF2-40B4-BE49-F238E27FC236}">
                <a16:creationId xmlns:a16="http://schemas.microsoft.com/office/drawing/2014/main" id="{92BD81EC-61B1-F047-8394-555CDEBDDBF6}"/>
              </a:ext>
            </a:extLst>
          </p:cNvPr>
          <p:cNvSpPr>
            <a:spLocks noGrp="1"/>
          </p:cNvSpPr>
          <p:nvPr>
            <p:ph idx="1"/>
          </p:nvPr>
        </p:nvSpPr>
        <p:spPr>
          <a:xfrm>
            <a:off x="385589" y="1317389"/>
            <a:ext cx="6471234" cy="2969798"/>
          </a:xfrm>
        </p:spPr>
        <p:txBody>
          <a:bodyPr>
            <a:normAutofit fontScale="92500" lnSpcReduction="10000"/>
          </a:bodyPr>
          <a:lstStyle/>
          <a:p>
            <a:pPr>
              <a:lnSpc>
                <a:spcPct val="120000"/>
              </a:lnSpc>
            </a:pPr>
            <a:r>
              <a:rPr lang="en-US" sz="2400" dirty="0"/>
              <a:t>In response to oppression or injustice, we must (collectively) change the existing social structures, and </a:t>
            </a:r>
            <a:r>
              <a:rPr lang="en-US" sz="2400" i="1" dirty="0"/>
              <a:t>this requires more than thinking differently. </a:t>
            </a:r>
            <a:r>
              <a:rPr lang="en-US" sz="2400" dirty="0"/>
              <a:t> </a:t>
            </a:r>
          </a:p>
          <a:p>
            <a:pPr>
              <a:lnSpc>
                <a:spcPct val="120000"/>
              </a:lnSpc>
            </a:pPr>
            <a:r>
              <a:rPr lang="en-US" sz="2400" dirty="0"/>
              <a:t>However, today I will focus on the project of challenging a cultural </a:t>
            </a:r>
            <a:r>
              <a:rPr lang="en-US" sz="2400" dirty="0" err="1"/>
              <a:t>technē</a:t>
            </a:r>
            <a:r>
              <a:rPr lang="en-US" sz="2400" dirty="0"/>
              <a:t>, specifically the conceptual and symbolic tools it affords.  One way of doing this is through conceptual engineering. </a:t>
            </a:r>
          </a:p>
          <a:p>
            <a:pPr>
              <a:lnSpc>
                <a:spcPct val="120000"/>
              </a:lnSpc>
            </a:pPr>
            <a:endParaRPr lang="en-US" dirty="0"/>
          </a:p>
        </p:txBody>
      </p:sp>
      <p:pic>
        <p:nvPicPr>
          <p:cNvPr id="5" name="Picture 4">
            <a:extLst>
              <a:ext uri="{FF2B5EF4-FFF2-40B4-BE49-F238E27FC236}">
                <a16:creationId xmlns:a16="http://schemas.microsoft.com/office/drawing/2014/main" id="{96E63C64-91DA-6540-B6ED-114936B114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6823" y="1317389"/>
            <a:ext cx="4852576" cy="2729574"/>
          </a:xfrm>
          <a:prstGeom prst="rect">
            <a:avLst/>
          </a:prstGeom>
        </p:spPr>
      </p:pic>
      <p:sp>
        <p:nvSpPr>
          <p:cNvPr id="7" name="Rounded Rectangle 6">
            <a:extLst>
              <a:ext uri="{FF2B5EF4-FFF2-40B4-BE49-F238E27FC236}">
                <a16:creationId xmlns:a16="http://schemas.microsoft.com/office/drawing/2014/main" id="{4660D499-FC7A-4646-9C79-6E5A9680EBEC}"/>
              </a:ext>
            </a:extLst>
          </p:cNvPr>
          <p:cNvSpPr/>
          <p:nvPr/>
        </p:nvSpPr>
        <p:spPr>
          <a:xfrm>
            <a:off x="385589" y="4385400"/>
            <a:ext cx="11493393" cy="189547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2200" dirty="0">
                <a:solidFill>
                  <a:sysClr val="windowText" lastClr="000000"/>
                </a:solidFill>
                <a:latin typeface="Avenir Book" panose="02000503020000020003" pitchFamily="2" charset="0"/>
              </a:rPr>
              <a:t>I’ve recently  argued that one form of conceptual amelioration is </a:t>
            </a:r>
            <a:r>
              <a:rPr lang="en-US" sz="2200" i="1" dirty="0">
                <a:solidFill>
                  <a:sysClr val="windowText" lastClr="000000"/>
                </a:solidFill>
                <a:latin typeface="Avenir Book" panose="02000503020000020003" pitchFamily="2" charset="0"/>
              </a:rPr>
              <a:t>epistemic</a:t>
            </a:r>
            <a:r>
              <a:rPr lang="en-US" sz="2200" dirty="0">
                <a:solidFill>
                  <a:sysClr val="windowText" lastClr="000000"/>
                </a:solidFill>
                <a:latin typeface="Avenir Book" panose="02000503020000020003" pitchFamily="2" charset="0"/>
              </a:rPr>
              <a:t>, another is </a:t>
            </a:r>
            <a:r>
              <a:rPr lang="en-US" sz="2200" i="1" dirty="0">
                <a:solidFill>
                  <a:sysClr val="windowText" lastClr="000000"/>
                </a:solidFill>
                <a:latin typeface="Avenir Book" panose="02000503020000020003" pitchFamily="2" charset="0"/>
              </a:rPr>
              <a:t>semantic</a:t>
            </a:r>
            <a:r>
              <a:rPr lang="en-US" sz="2200" dirty="0">
                <a:solidFill>
                  <a:sysClr val="windowText" lastClr="000000"/>
                </a:solidFill>
                <a:latin typeface="Avenir Book" panose="02000503020000020003" pitchFamily="2" charset="0"/>
              </a:rPr>
              <a:t>.  </a:t>
            </a:r>
            <a:r>
              <a:rPr lang="en-US" sz="2200" b="1" dirty="0">
                <a:solidFill>
                  <a:sysClr val="windowText" lastClr="000000"/>
                </a:solidFill>
                <a:latin typeface="Avenir Book" panose="02000503020000020003" pitchFamily="2" charset="0"/>
              </a:rPr>
              <a:t>Here, I will review this distinction and argue that at least one form of semantic amelioration – amelioration on functional grounds – is coherent (and can be valuable). </a:t>
            </a:r>
            <a:r>
              <a:rPr lang="en-US" sz="2200" dirty="0">
                <a:solidFill>
                  <a:sysClr val="windowText" lastClr="000000"/>
                </a:solidFill>
                <a:latin typeface="Avenir Book" panose="02000503020000020003" pitchFamily="2" charset="0"/>
              </a:rPr>
              <a:t> </a:t>
            </a:r>
          </a:p>
          <a:p>
            <a:pPr>
              <a:lnSpc>
                <a:spcPct val="120000"/>
              </a:lnSpc>
            </a:pPr>
            <a:r>
              <a:rPr lang="en-US" sz="2200" dirty="0">
                <a:solidFill>
                  <a:sysClr val="windowText" lastClr="000000"/>
                </a:solidFill>
                <a:latin typeface="Avenir Book" panose="02000503020000020003" pitchFamily="2" charset="0"/>
              </a:rPr>
              <a:t>[I won’t discuss how to distinguish an improvement as opposed to merely a change.]</a:t>
            </a:r>
          </a:p>
        </p:txBody>
      </p:sp>
    </p:spTree>
    <p:extLst>
      <p:ext uri="{BB962C8B-B14F-4D97-AF65-F5344CB8AC3E}">
        <p14:creationId xmlns:p14="http://schemas.microsoft.com/office/powerpoint/2010/main" val="127430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A65D-2B6D-E846-BED1-0E64B19C779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5333B47-3C13-5444-B4F4-4C8BAD7C2DC9}"/>
              </a:ext>
            </a:extLst>
          </p:cNvPr>
          <p:cNvSpPr>
            <a:spLocks noGrp="1"/>
          </p:cNvSpPr>
          <p:nvPr>
            <p:ph idx="1"/>
          </p:nvPr>
        </p:nvSpPr>
        <p:spPr/>
        <p:txBody>
          <a:bodyPr anchor="ctr">
            <a:normAutofit/>
          </a:bodyPr>
          <a:lstStyle/>
          <a:p>
            <a:pPr marL="457200" indent="-457200">
              <a:buSzPct val="100000"/>
              <a:buFont typeface="+mj-lt"/>
              <a:buAutoNum type="arabicPeriod"/>
            </a:pPr>
            <a:r>
              <a:rPr lang="en-US" dirty="0">
                <a:solidFill>
                  <a:schemeClr val="bg2">
                    <a:lumMod val="90000"/>
                  </a:schemeClr>
                </a:solidFill>
              </a:rPr>
              <a:t>Introduction: Language, Thought, and Politics</a:t>
            </a:r>
          </a:p>
          <a:p>
            <a:pPr marL="457200" indent="-457200">
              <a:buSzPct val="100000"/>
              <a:buFont typeface="+mj-lt"/>
              <a:buAutoNum type="arabicPeriod"/>
            </a:pPr>
            <a:r>
              <a:rPr lang="en-US" dirty="0"/>
              <a:t>One Approach to Concepts (Conceptions, Orientations)</a:t>
            </a:r>
          </a:p>
          <a:p>
            <a:pPr marL="457200" indent="-457200">
              <a:buSzPct val="100000"/>
              <a:buFont typeface="+mj-lt"/>
              <a:buAutoNum type="arabicPeriod"/>
            </a:pPr>
            <a:r>
              <a:rPr lang="en-US" dirty="0">
                <a:solidFill>
                  <a:schemeClr val="bg2">
                    <a:lumMod val="90000"/>
                  </a:schemeClr>
                </a:solidFill>
              </a:rPr>
              <a:t>Forms of Conceptual Amelioration</a:t>
            </a:r>
          </a:p>
          <a:p>
            <a:pPr marL="987552" lvl="1" indent="-457200">
              <a:buSzPct val="100000"/>
              <a:buFont typeface="+mj-lt"/>
              <a:buAutoNum type="alphaLcPeriod"/>
            </a:pPr>
            <a:r>
              <a:rPr lang="en-US" dirty="0">
                <a:solidFill>
                  <a:schemeClr val="bg2">
                    <a:lumMod val="90000"/>
                  </a:schemeClr>
                </a:solidFill>
              </a:rPr>
              <a:t>Epistemic</a:t>
            </a:r>
          </a:p>
          <a:p>
            <a:pPr marL="987552" lvl="1" indent="-457200">
              <a:buSzPct val="100000"/>
              <a:buFont typeface="+mj-lt"/>
              <a:buAutoNum type="alphaLcPeriod"/>
            </a:pPr>
            <a:r>
              <a:rPr lang="en-US" dirty="0">
                <a:solidFill>
                  <a:schemeClr val="bg2">
                    <a:lumMod val="90000"/>
                  </a:schemeClr>
                </a:solidFill>
              </a:rPr>
              <a:t>Semantic</a:t>
            </a:r>
          </a:p>
          <a:p>
            <a:pPr marL="457200" indent="-457200">
              <a:buSzPct val="100000"/>
              <a:buFont typeface="+mj-lt"/>
              <a:buAutoNum type="arabicPeriod"/>
            </a:pPr>
            <a:r>
              <a:rPr lang="en-US" dirty="0">
                <a:solidFill>
                  <a:schemeClr val="bg2">
                    <a:lumMod val="90000"/>
                  </a:schemeClr>
                </a:solidFill>
              </a:rPr>
              <a:t>But Isn’t Content Essential?</a:t>
            </a:r>
          </a:p>
          <a:p>
            <a:pPr marL="457200" indent="-457200">
              <a:buSzPct val="100000"/>
              <a:buFont typeface="+mj-lt"/>
              <a:buAutoNum type="arabicPeriod"/>
            </a:pPr>
            <a:r>
              <a:rPr lang="en-US" dirty="0">
                <a:solidFill>
                  <a:schemeClr val="bg1">
                    <a:lumMod val="65000"/>
                  </a:schemeClr>
                </a:solidFill>
              </a:rPr>
              <a:t>How Concepts Function  in Social Systems</a:t>
            </a:r>
          </a:p>
          <a:p>
            <a:pPr marL="457200" indent="-457200">
              <a:buSzPct val="100000"/>
              <a:buFont typeface="+mj-lt"/>
              <a:buAutoNum type="arabicPeriod"/>
            </a:pPr>
            <a:r>
              <a:rPr lang="en-US" dirty="0">
                <a:solidFill>
                  <a:schemeClr val="bg2">
                    <a:lumMod val="90000"/>
                  </a:schemeClr>
                </a:solidFill>
              </a:rPr>
              <a:t>Conclusion</a:t>
            </a:r>
          </a:p>
        </p:txBody>
      </p:sp>
      <p:pic>
        <p:nvPicPr>
          <p:cNvPr id="4" name="Content Placeholder 4">
            <a:extLst>
              <a:ext uri="{FF2B5EF4-FFF2-40B4-BE49-F238E27FC236}">
                <a16:creationId xmlns:a16="http://schemas.microsoft.com/office/drawing/2014/main" id="{2CA530B7-1192-A14B-85D0-44589A90D5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8"/>
          <a:stretch/>
        </p:blipFill>
        <p:spPr>
          <a:xfrm>
            <a:off x="6870123" y="3435438"/>
            <a:ext cx="4659890" cy="2501726"/>
          </a:xfrm>
          <a:prstGeom prst="rect">
            <a:avLst/>
          </a:prstGeom>
        </p:spPr>
      </p:pic>
    </p:spTree>
    <p:extLst>
      <p:ext uri="{BB962C8B-B14F-4D97-AF65-F5344CB8AC3E}">
        <p14:creationId xmlns:p14="http://schemas.microsoft.com/office/powerpoint/2010/main" val="189292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60BB-4A29-784B-AB9C-491758EAB36F}"/>
              </a:ext>
            </a:extLst>
          </p:cNvPr>
          <p:cNvSpPr>
            <a:spLocks noGrp="1"/>
          </p:cNvSpPr>
          <p:nvPr>
            <p:ph type="title"/>
          </p:nvPr>
        </p:nvSpPr>
        <p:spPr>
          <a:xfrm>
            <a:off x="472686" y="602245"/>
            <a:ext cx="6761928" cy="714375"/>
          </a:xfrm>
        </p:spPr>
        <p:txBody>
          <a:bodyPr/>
          <a:lstStyle/>
          <a:p>
            <a:r>
              <a:rPr lang="en-US" dirty="0"/>
              <a:t>Concepts and Content</a:t>
            </a:r>
          </a:p>
        </p:txBody>
      </p:sp>
      <p:sp>
        <p:nvSpPr>
          <p:cNvPr id="3" name="Content Placeholder 2">
            <a:extLst>
              <a:ext uri="{FF2B5EF4-FFF2-40B4-BE49-F238E27FC236}">
                <a16:creationId xmlns:a16="http://schemas.microsoft.com/office/drawing/2014/main" id="{F0ECD9BE-F7BE-A341-BF4F-3503AF7FF4D1}"/>
              </a:ext>
            </a:extLst>
          </p:cNvPr>
          <p:cNvSpPr>
            <a:spLocks noGrp="1"/>
          </p:cNvSpPr>
          <p:nvPr>
            <p:ph idx="1"/>
          </p:nvPr>
        </p:nvSpPr>
        <p:spPr>
          <a:xfrm>
            <a:off x="536561" y="1527965"/>
            <a:ext cx="7240882" cy="2851059"/>
          </a:xfrm>
        </p:spPr>
        <p:txBody>
          <a:bodyPr>
            <a:normAutofit/>
          </a:bodyPr>
          <a:lstStyle/>
          <a:p>
            <a:pPr marL="0" indent="0">
              <a:buNone/>
            </a:pPr>
            <a:r>
              <a:rPr lang="en-US" sz="2200" dirty="0"/>
              <a:t>But what are concepts, anyway? And how are they related to social meanings/ideology?</a:t>
            </a:r>
          </a:p>
          <a:p>
            <a:pPr marL="0" indent="0">
              <a:buNone/>
            </a:pPr>
            <a:r>
              <a:rPr lang="en-US" sz="2200" b="1" dirty="0"/>
              <a:t>Externalism:</a:t>
            </a:r>
            <a:r>
              <a:rPr lang="en-US" sz="2200" dirty="0"/>
              <a:t> the informational </a:t>
            </a:r>
            <a:r>
              <a:rPr lang="en-US" sz="2200" b="1" dirty="0"/>
              <a:t>content </a:t>
            </a:r>
            <a:r>
              <a:rPr lang="en-US" sz="2200" dirty="0"/>
              <a:t>of a concept is a partition of possible individuals.  </a:t>
            </a:r>
          </a:p>
          <a:p>
            <a:r>
              <a:rPr lang="en-US" sz="2200" dirty="0"/>
              <a:t>A partition of possible dogs is just all the actual and possible dogs – the furry, slobbery, barky, ones in our lives, plus the ones that have existed, will exist, and ones we only imagine.</a:t>
            </a:r>
          </a:p>
          <a:p>
            <a:pPr marL="0" indent="0">
              <a:buNone/>
            </a:pPr>
            <a:endParaRPr lang="en-US" sz="2200" dirty="0"/>
          </a:p>
          <a:p>
            <a:endParaRPr lang="en-US" sz="2200" dirty="0"/>
          </a:p>
        </p:txBody>
      </p:sp>
      <p:grpSp>
        <p:nvGrpSpPr>
          <p:cNvPr id="14" name="Group 13">
            <a:extLst>
              <a:ext uri="{FF2B5EF4-FFF2-40B4-BE49-F238E27FC236}">
                <a16:creationId xmlns:a16="http://schemas.microsoft.com/office/drawing/2014/main" id="{48E92DAB-2115-6C4B-82AB-3E02D709A4A8}"/>
              </a:ext>
            </a:extLst>
          </p:cNvPr>
          <p:cNvGrpSpPr/>
          <p:nvPr/>
        </p:nvGrpSpPr>
        <p:grpSpPr>
          <a:xfrm>
            <a:off x="7028604" y="676949"/>
            <a:ext cx="4664114" cy="5504101"/>
            <a:chOff x="7016412" y="665230"/>
            <a:chExt cx="4664114" cy="5504101"/>
          </a:xfrm>
        </p:grpSpPr>
        <p:grpSp>
          <p:nvGrpSpPr>
            <p:cNvPr id="4" name="Group 3">
              <a:extLst>
                <a:ext uri="{FF2B5EF4-FFF2-40B4-BE49-F238E27FC236}">
                  <a16:creationId xmlns:a16="http://schemas.microsoft.com/office/drawing/2014/main" id="{F3CB3162-310C-CA44-A750-67463D096AA5}"/>
                </a:ext>
              </a:extLst>
            </p:cNvPr>
            <p:cNvGrpSpPr/>
            <p:nvPr/>
          </p:nvGrpSpPr>
          <p:grpSpPr>
            <a:xfrm>
              <a:off x="8119907" y="665230"/>
              <a:ext cx="3560619" cy="4230891"/>
              <a:chOff x="8564304" y="1160421"/>
              <a:chExt cx="3048000" cy="3799506"/>
            </a:xfrm>
          </p:grpSpPr>
          <p:sp>
            <p:nvSpPr>
              <p:cNvPr id="5" name="Rectangle 4">
                <a:extLst>
                  <a:ext uri="{FF2B5EF4-FFF2-40B4-BE49-F238E27FC236}">
                    <a16:creationId xmlns:a16="http://schemas.microsoft.com/office/drawing/2014/main" id="{71003E10-1A27-F44A-8FED-270C2A078CB3}"/>
                  </a:ext>
                </a:extLst>
              </p:cNvPr>
              <p:cNvSpPr/>
              <p:nvPr/>
            </p:nvSpPr>
            <p:spPr>
              <a:xfrm>
                <a:off x="8564304" y="1787236"/>
                <a:ext cx="3048000" cy="317269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E2FCE09-E1BF-4048-A076-761479C74F6B}"/>
                  </a:ext>
                </a:extLst>
              </p:cNvPr>
              <p:cNvCxnSpPr>
                <a:stCxn id="5" idx="2"/>
                <a:endCxn id="5" idx="0"/>
              </p:cNvCxnSpPr>
              <p:nvPr/>
            </p:nvCxnSpPr>
            <p:spPr>
              <a:xfrm flipV="1">
                <a:off x="10088304" y="1787236"/>
                <a:ext cx="0" cy="31726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5304685-27C5-1847-9F84-38D1D252C22A}"/>
                  </a:ext>
                </a:extLst>
              </p:cNvPr>
              <p:cNvSpPr txBox="1"/>
              <p:nvPr/>
            </p:nvSpPr>
            <p:spPr>
              <a:xfrm>
                <a:off x="10366323" y="1178054"/>
                <a:ext cx="1149927" cy="580431"/>
              </a:xfrm>
              <a:prstGeom prst="rect">
                <a:avLst/>
              </a:prstGeom>
              <a:noFill/>
            </p:spPr>
            <p:txBody>
              <a:bodyPr wrap="square" rtlCol="0">
                <a:spAutoFit/>
              </a:bodyPr>
              <a:lstStyle/>
              <a:p>
                <a:r>
                  <a:rPr lang="en-US" dirty="0"/>
                  <a:t>Possible</a:t>
                </a:r>
              </a:p>
              <a:p>
                <a:r>
                  <a:rPr lang="en-US" dirty="0"/>
                  <a:t>Non-Dogs</a:t>
                </a:r>
              </a:p>
            </p:txBody>
          </p:sp>
          <p:sp>
            <p:nvSpPr>
              <p:cNvPr id="8" name="TextBox 7">
                <a:extLst>
                  <a:ext uri="{FF2B5EF4-FFF2-40B4-BE49-F238E27FC236}">
                    <a16:creationId xmlns:a16="http://schemas.microsoft.com/office/drawing/2014/main" id="{38367F8F-3E97-B946-92D4-22A86AB4DEBA}"/>
                  </a:ext>
                </a:extLst>
              </p:cNvPr>
              <p:cNvSpPr txBox="1"/>
              <p:nvPr/>
            </p:nvSpPr>
            <p:spPr>
              <a:xfrm>
                <a:off x="8819365" y="1160421"/>
                <a:ext cx="1136072" cy="580431"/>
              </a:xfrm>
              <a:prstGeom prst="rect">
                <a:avLst/>
              </a:prstGeom>
              <a:noFill/>
            </p:spPr>
            <p:txBody>
              <a:bodyPr wrap="square" rtlCol="0">
                <a:spAutoFit/>
              </a:bodyPr>
              <a:lstStyle/>
              <a:p>
                <a:r>
                  <a:rPr lang="en-US" dirty="0"/>
                  <a:t>Possible </a:t>
                </a:r>
              </a:p>
              <a:p>
                <a:r>
                  <a:rPr lang="en-US" dirty="0"/>
                  <a:t>Dogs</a:t>
                </a:r>
              </a:p>
            </p:txBody>
          </p:sp>
        </p:grpSp>
        <p:grpSp>
          <p:nvGrpSpPr>
            <p:cNvPr id="12" name="Group 11">
              <a:extLst>
                <a:ext uri="{FF2B5EF4-FFF2-40B4-BE49-F238E27FC236}">
                  <a16:creationId xmlns:a16="http://schemas.microsoft.com/office/drawing/2014/main" id="{61D61E0C-D111-3E45-B8DB-0A5023CC1798}"/>
                </a:ext>
              </a:extLst>
            </p:cNvPr>
            <p:cNvGrpSpPr/>
            <p:nvPr/>
          </p:nvGrpSpPr>
          <p:grpSpPr>
            <a:xfrm>
              <a:off x="7016412" y="1376445"/>
              <a:ext cx="4626835" cy="4792886"/>
              <a:chOff x="8796722" y="976067"/>
              <a:chExt cx="4626835" cy="4792886"/>
            </a:xfrm>
          </p:grpSpPr>
          <p:pic>
            <p:nvPicPr>
              <p:cNvPr id="10" name="Picture 9">
                <a:extLst>
                  <a:ext uri="{FF2B5EF4-FFF2-40B4-BE49-F238E27FC236}">
                    <a16:creationId xmlns:a16="http://schemas.microsoft.com/office/drawing/2014/main" id="{0532D821-EF9D-EB41-A7FE-D7513F725C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00217" y="976067"/>
                <a:ext cx="1771323" cy="3529584"/>
              </a:xfrm>
              <a:prstGeom prst="rect">
                <a:avLst/>
              </a:prstGeom>
            </p:spPr>
          </p:pic>
          <p:pic>
            <p:nvPicPr>
              <p:cNvPr id="11" name="Picture 10">
                <a:extLst>
                  <a:ext uri="{FF2B5EF4-FFF2-40B4-BE49-F238E27FC236}">
                    <a16:creationId xmlns:a16="http://schemas.microsoft.com/office/drawing/2014/main" id="{09D42F1A-E691-754C-BA98-69D13D7081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23075" y="999535"/>
                <a:ext cx="1700482" cy="3482647"/>
              </a:xfrm>
              <a:prstGeom prst="rect">
                <a:avLst/>
              </a:prstGeom>
            </p:spPr>
          </p:pic>
          <p:pic>
            <p:nvPicPr>
              <p:cNvPr id="9" name="Picture 8">
                <a:extLst>
                  <a:ext uri="{FF2B5EF4-FFF2-40B4-BE49-F238E27FC236}">
                    <a16:creationId xmlns:a16="http://schemas.microsoft.com/office/drawing/2014/main" id="{283AC605-2329-8244-A06A-3C035ED933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96722" y="4085078"/>
                <a:ext cx="4130044" cy="1683875"/>
              </a:xfrm>
              <a:prstGeom prst="rect">
                <a:avLst/>
              </a:prstGeom>
            </p:spPr>
          </p:pic>
        </p:grpSp>
      </p:grpSp>
      <p:sp>
        <p:nvSpPr>
          <p:cNvPr id="13" name="Rounded Rectangle 12">
            <a:extLst>
              <a:ext uri="{FF2B5EF4-FFF2-40B4-BE49-F238E27FC236}">
                <a16:creationId xmlns:a16="http://schemas.microsoft.com/office/drawing/2014/main" id="{BDE7E512-E495-4045-AF8E-BE193D6CE55C}"/>
              </a:ext>
            </a:extLst>
          </p:cNvPr>
          <p:cNvSpPr/>
          <p:nvPr/>
        </p:nvSpPr>
        <p:spPr>
          <a:xfrm>
            <a:off x="472687" y="4379024"/>
            <a:ext cx="6201262" cy="18020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More specifically, the content of the concept is a partition of logical space. So the content of a concept </a:t>
            </a:r>
            <a:r>
              <a:rPr lang="en-US" sz="2000" cap="small" dirty="0">
                <a:solidFill>
                  <a:schemeClr val="tx1"/>
                </a:solidFill>
              </a:rPr>
              <a:t>Dog</a:t>
            </a:r>
            <a:r>
              <a:rPr lang="en-US" sz="2000" dirty="0">
                <a:solidFill>
                  <a:schemeClr val="tx1"/>
                </a:solidFill>
              </a:rPr>
              <a:t> will be a function from a world (</a:t>
            </a:r>
            <a:r>
              <a:rPr lang="en-US" sz="2000" i="1" dirty="0">
                <a:solidFill>
                  <a:schemeClr val="tx1"/>
                </a:solidFill>
              </a:rPr>
              <a:t>w</a:t>
            </a:r>
            <a:r>
              <a:rPr lang="en-US" sz="2000" i="1" baseline="-25000" dirty="0">
                <a:solidFill>
                  <a:schemeClr val="tx1"/>
                </a:solidFill>
              </a:rPr>
              <a:t>1</a:t>
            </a:r>
            <a:r>
              <a:rPr lang="en-US" sz="2000" i="1" dirty="0">
                <a:solidFill>
                  <a:schemeClr val="tx1"/>
                </a:solidFill>
              </a:rPr>
              <a:t>, w</a:t>
            </a:r>
            <a:r>
              <a:rPr lang="en-US" sz="2000" i="1" baseline="-25000" dirty="0">
                <a:solidFill>
                  <a:schemeClr val="tx1"/>
                </a:solidFill>
              </a:rPr>
              <a:t>2</a:t>
            </a:r>
            <a:r>
              <a:rPr lang="en-US" sz="2000" i="1" dirty="0">
                <a:solidFill>
                  <a:schemeClr val="tx1"/>
                </a:solidFill>
              </a:rPr>
              <a:t>, w</a:t>
            </a:r>
            <a:r>
              <a:rPr lang="en-US" sz="2000" i="1" baseline="-25000" dirty="0">
                <a:solidFill>
                  <a:schemeClr val="tx1"/>
                </a:solidFill>
              </a:rPr>
              <a:t>3</a:t>
            </a:r>
            <a:r>
              <a:rPr lang="en-US" sz="2000" dirty="0">
                <a:solidFill>
                  <a:schemeClr val="tx1"/>
                </a:solidFill>
              </a:rPr>
              <a:t>) to a set of individuals in that world (dogs</a:t>
            </a:r>
            <a:r>
              <a:rPr lang="en-US" sz="2000" baseline="-25000" dirty="0">
                <a:solidFill>
                  <a:schemeClr val="tx1"/>
                </a:solidFill>
              </a:rPr>
              <a:t>1</a:t>
            </a:r>
            <a:r>
              <a:rPr lang="en-US" sz="2000" dirty="0">
                <a:solidFill>
                  <a:schemeClr val="tx1"/>
                </a:solidFill>
              </a:rPr>
              <a:t>, dogs</a:t>
            </a:r>
            <a:r>
              <a:rPr lang="en-US" sz="2000" baseline="-25000" dirty="0">
                <a:solidFill>
                  <a:schemeClr val="tx1"/>
                </a:solidFill>
              </a:rPr>
              <a:t>2</a:t>
            </a:r>
            <a:r>
              <a:rPr lang="en-US" sz="2000" dirty="0">
                <a:solidFill>
                  <a:schemeClr val="tx1"/>
                </a:solidFill>
              </a:rPr>
              <a:t>, dogs</a:t>
            </a:r>
            <a:r>
              <a:rPr lang="en-US" sz="2000" baseline="-25000" dirty="0">
                <a:solidFill>
                  <a:schemeClr val="tx1"/>
                </a:solidFill>
              </a:rPr>
              <a:t>3</a:t>
            </a:r>
            <a:r>
              <a:rPr lang="en-US" sz="2000" dirty="0">
                <a:solidFill>
                  <a:schemeClr val="tx1"/>
                </a:solidFill>
              </a:rPr>
              <a:t>).  </a:t>
            </a:r>
          </a:p>
        </p:txBody>
      </p:sp>
    </p:spTree>
    <p:extLst>
      <p:ext uri="{BB962C8B-B14F-4D97-AF65-F5344CB8AC3E}">
        <p14:creationId xmlns:p14="http://schemas.microsoft.com/office/powerpoint/2010/main" val="40743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14113</TotalTime>
  <Words>3001</Words>
  <Application>Microsoft Macintosh PowerPoint</Application>
  <PresentationFormat>Widescreen</PresentationFormat>
  <Paragraphs>227</Paragraphs>
  <Slides>30</Slides>
  <Notes>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Avenir Book</vt:lpstr>
      <vt:lpstr>Calibri</vt:lpstr>
      <vt:lpstr>Office Theme</vt:lpstr>
      <vt:lpstr>Engineering Culture?  Tools for Social Change</vt:lpstr>
      <vt:lpstr>Outline</vt:lpstr>
      <vt:lpstr>Outline</vt:lpstr>
      <vt:lpstr>Language, Thought, and Politics</vt:lpstr>
      <vt:lpstr>Activism and Backlash</vt:lpstr>
      <vt:lpstr>What is ”culture”? How do we change it?</vt:lpstr>
      <vt:lpstr>Ideology and Amelioration</vt:lpstr>
      <vt:lpstr>Outline</vt:lpstr>
      <vt:lpstr>Concepts and Content</vt:lpstr>
      <vt:lpstr>“Possessing” a Concept</vt:lpstr>
      <vt:lpstr>Concepts &amp; Conceptions</vt:lpstr>
      <vt:lpstr>Standardization and being conversant</vt:lpstr>
      <vt:lpstr>Orientations</vt:lpstr>
      <vt:lpstr>Conceptual Fluency</vt:lpstr>
      <vt:lpstr>Outline</vt:lpstr>
      <vt:lpstr>Epistemic Amelioration</vt:lpstr>
      <vt:lpstr>Informational/Semantic Amelioration</vt:lpstr>
      <vt:lpstr>Outline</vt:lpstr>
      <vt:lpstr>How is semantic amelioration possible?</vt:lpstr>
      <vt:lpstr>Why Bother with Concepts?</vt:lpstr>
      <vt:lpstr>Content and Subject Matter (Yalcin)</vt:lpstr>
      <vt:lpstr>Looking for a rule?</vt:lpstr>
      <vt:lpstr>Outline</vt:lpstr>
      <vt:lpstr>Systems Approach to Functions</vt:lpstr>
      <vt:lpstr>Families</vt:lpstr>
      <vt:lpstr>Amelioration</vt:lpstr>
      <vt:lpstr>Implementation?</vt:lpstr>
      <vt:lpstr>Outline</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Worlds as  Socio-Regulative  (and Psycho-Somatic) Systems</dc:title>
  <dc:creator>Sally Haslanger</dc:creator>
  <cp:lastModifiedBy>Sally Haslanger</cp:lastModifiedBy>
  <cp:revision>135</cp:revision>
  <cp:lastPrinted>2021-11-16T16:13:53Z</cp:lastPrinted>
  <dcterms:created xsi:type="dcterms:W3CDTF">2021-06-02T15:39:46Z</dcterms:created>
  <dcterms:modified xsi:type="dcterms:W3CDTF">2022-06-07T20:11:37Z</dcterms:modified>
</cp:coreProperties>
</file>