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2.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20" r:id="rId3"/>
    <p:sldId id="312" r:id="rId4"/>
    <p:sldId id="345" r:id="rId5"/>
    <p:sldId id="261" r:id="rId6"/>
    <p:sldId id="299" r:id="rId7"/>
    <p:sldId id="341" r:id="rId8"/>
    <p:sldId id="262" r:id="rId9"/>
    <p:sldId id="264" r:id="rId10"/>
    <p:sldId id="321" r:id="rId11"/>
    <p:sldId id="322" r:id="rId12"/>
    <p:sldId id="340" r:id="rId13"/>
    <p:sldId id="258" r:id="rId14"/>
    <p:sldId id="342" r:id="rId15"/>
    <p:sldId id="346" r:id="rId16"/>
    <p:sldId id="259" r:id="rId17"/>
    <p:sldId id="348" r:id="rId18"/>
    <p:sldId id="260" r:id="rId19"/>
    <p:sldId id="325" r:id="rId20"/>
    <p:sldId id="347" r:id="rId21"/>
    <p:sldId id="326" r:id="rId22"/>
    <p:sldId id="324" r:id="rId23"/>
    <p:sldId id="315" r:id="rId24"/>
    <p:sldId id="349" r:id="rId25"/>
    <p:sldId id="351" r:id="rId26"/>
    <p:sldId id="350" r:id="rId27"/>
    <p:sldId id="337" r:id="rId28"/>
    <p:sldId id="329" r:id="rId29"/>
    <p:sldId id="313" r:id="rId30"/>
    <p:sldId id="314" r:id="rId31"/>
    <p:sldId id="317" r:id="rId32"/>
    <p:sldId id="318" r:id="rId33"/>
    <p:sldId id="319" r:id="rId34"/>
    <p:sldId id="330" r:id="rId35"/>
    <p:sldId id="331" r:id="rId36"/>
    <p:sldId id="332" r:id="rId37"/>
    <p:sldId id="353" r:id="rId38"/>
    <p:sldId id="352" r:id="rId39"/>
    <p:sldId id="354" r:id="rId40"/>
    <p:sldId id="333" r:id="rId41"/>
    <p:sldId id="338" r:id="rId42"/>
    <p:sldId id="355" r:id="rId43"/>
    <p:sldId id="334" r:id="rId44"/>
    <p:sldId id="356" r:id="rId45"/>
    <p:sldId id="357" r:id="rId46"/>
    <p:sldId id="33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1F7"/>
    <a:srgbClr val="FF8AD8"/>
    <a:srgbClr val="F7C6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3"/>
    <p:restoredTop sz="95775"/>
  </p:normalViewPr>
  <p:slideViewPr>
    <p:cSldViewPr snapToGrid="0" snapToObjects="1">
      <p:cViewPr varScale="1">
        <p:scale>
          <a:sx n="105" d="100"/>
          <a:sy n="105" d="100"/>
        </p:scale>
        <p:origin x="20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07.068"/>
    </inkml:context>
    <inkml:brush xml:id="br0">
      <inkml:brushProperty name="width" value="0.1" units="cm"/>
      <inkml:brushProperty name="height" value="0.6" units="cm"/>
      <inkml:brushProperty name="color" value="#849398"/>
      <inkml:brushProperty name="inkEffects" value="pencil"/>
    </inkml:brush>
  </inkml:definitions>
  <inkml:trace contextRef="#ctx0" brushRef="#br0">1111 357 16383,'-19'6'0,"-26"20"0,-10 10 0,0 7 0,-30 1 0,21-2 0,-13-8 0,-3 0 0,-8 9 0,22-14 0,8-4 0,21-11 0,15-6 0,2-1 0,7-7 0,6-6 0,1-1 0,6-5 0,7-8 0,15 4 0,2-11 0,13 4 0,-15-6 0,4 7 0,-3-5 0,13 4 0,-12-6 0,11 5 0,-13-3 0,0 12 0,4-6 0,-11 14 0,5-5 0,-8 10 0,1-9 0,0 9 0,0-4 0,0 6 0,-1-5 0,1 4 0,0-5 0,6 6 0,3-6 0,6 4 0,1-4 0,7 6 0,-5 0 0,13 0 0,-13 0 0,13 0 0,-13 12 0,5 4 0,-14 12 0,5 1 0,-11-1 0,4 1 0,-5 7 0,-7-5 0,-1 13 0,-7-13 0,0-2 0,0-2 0,0-12 0,0 4 0,0-6 0,0 0 0,5-11 0,10-18 0,18-28 0,8 1 0,11-16 0,-2 17 0,17-19 0,-22 24 0,3-2 0,-29 31 0,-12-3 0,-1 4 0,-6-5 0,0-1 0,0 0 0,6 1 0,0 5 0,6 2 0,0 5 0,0 0 0,0 0 0,1 5 0,-7 2 0,0 6 0,-6 0 0,0 0 0,0 0 0,0 0 0,0 6 0,0-4 0,-13 5 0,4-7 0,-17 1 0,11-1 0,-5 1 0,7-7 0,27-1 0,7-6 0,36 0 0,1 0 0,10 0 0,-9 0 0,-3 0 0,-12 0 0,-13 0 0,-6 5 0,-12-3 0,-16 3 0,-15-5 0,-11-12 0,-16 1 0,7-17 0,-1 5 0,-6-1 0,14-3 0,-14 9 0,15-9 0,-7 11 0,8-5 0,1 7 0,6 6 0,-5 1 0,13 7 0,-6 0 0,7 0 0,0 0 0,0 0 0,-15 0 0,4 0 0,-30 15 0,13 3 0,-25 15 0,17-1 0,-17-6 0,25-4 0,-5-7 0,18-1 0,6-6 0,30-7 0,44-20 0,36-9 0,-23 9 0,2-2 0,-18 2 0,1 0 0,13-1 0,0 0 0,-14 1 0,-2 1 0,1-1 0,0 0 0,4 0 0,-3 1 0,12-9 0,6 2 0,-29 10 0,-8 6 0,-16-3 0,-14 11 0,-14-5 0,-15 6 0,-10 0 0,-8 7 0,1 2 0,7 6 0,2 6 0,15-6 0,2 5 0,7-8 0,6 1 0,1 0 0,6-1 0,0 0 0,6 0 0,1 1 0,0 0 0,5 0 0,-5 0 0,0 0 0,-1 0 0,-6-1 0,0 1 0,-17-6 0,-8-2 0,-17-5 0,-15 0 0,-1 0 0,-10 0 0,-11 0 0,18 0 0,-6-7 0,20 6 0,8-13 0,2 13 0,-20-6 0,22 7 0,-40 0 0,34 0 0,-24 0 0,6 0 0,-9 0 0,0 0 0,-11 16 0,8 4 0,2 14 0,13-2 0,9-8 0,15-3 0,-3-6 0,20-2 0,1 0 0,8 0 0,6 0 0,0 0 0,-6-1 0,-1 1 0,-6 0 0,6 6 0,-5-4 0,5 5 0,-13 0 0,5-6 0,-11 6 0,11-7 0,-5 1 0,7-7 0,-7-1 0,-2 0 0,-6-4 0,6 4 0,2-6 0,7 0 0,0 0 0,0 0 0,11 0 0,9 0 0,7-6 0,5-1 0,-7-6 0,1-6 0,0 10 0,-6-8 0,4 10 0,-9-6 0,3 1 0,1 5 0,1-5 0,6 5 0,0-6 0,-1 0 0,1 6 0,0-5 0,0 11 0,0-5 0,0 0 0,-1 5 0,2-18 0,-1 10 0,0-11 0,1 0 0,-1-1 0,2-8 0,-2 7 0,1 2 0,-2 7 0,1 0 0,0 6 0,-6-4 0,-6 10 0,-8-5 0,-6 6 0,1 0 0,9 0 0,11 0 0,5 0 0,6 0 0,-6-6 0,7-2 0,9-6 0,12-17 0,6 5 0,3-23 0,9 4 0,-7 3 0,8-9 0,-12 24 0,-8-10 0,-3 21 0,-16-5 0,-1 14 0,-7 1 0,-6 11 0,-14 2 0,-2 6 0,-18 1 0,-3 0 0,0 0 0,-15 9 0,6-7 0,-8 14 0,8-13 0,3 4 0,14-7 0,2-1 0,0-6 0,6 5 0,5-11 0,10 4 0,18-5 0,3 0 0,14 0 0,33 0 0,-5 0 0,-5 3 0,1 2 0,15 4 0,23 1 0,-39 4 0,-3-12 0,-18 5 0,7 0 0,-15-6 0,7 6 0,-16-7 0,6 0 0,-12 0 0,4 0 0,-6 0 0,7 0 0,10 0 0,0 0 0,15 0 0,-15 0 0,15 0 0,-7 0 0,1 0 0,5 0 0,-13 0 0,5 0 0,-14 0 0,-2 0 0,-7 0 0,-6 5 0,-7 2 0,-32 8 0,-12 0 0,-34 2 0,7 0 0,21-7 0,-1-1 0,-34 9 0,28-4 0,-1 0 0,4-4 0,1 1 0,-1 7 0,1 0 0,0-7 0,2-1 0,-30 16 0,12-9 0,12-1 0,25-7 0,4-2 0,15-7 0,17 0 0,33 0 0,25 0 0,-6 0 0,5 0 0,-7 0 0,2 0 0,23 0 0,1 0 0,-24 0 0,1 0 0,21 0 0,0 0 0,-22 0 0,-2 0 0,7 0 0,-2 0 0,34 0 0,-24 7 0,-21-6 0,-18 12 0,-11-6 0,-6 0 0,-6 5 0,-1-5 0,-6 5 0,-5 1 0,-17-7 0,-10 7 0,-15-5 0,-9 1 0,7 5 0,-17-5 0,7 0 0,1 5 0,-8-4 0,25-2 0,-5 6 0,24-12 0,2 4 0,13 0 0,11 1 0,12 0 0,10 4 0,-5-9 0,6 4 0,-5 0 0,6-4 0,-6 4 0,4-6 0,-11 0 0,5 0 0,-8 0 0,1 0 0,0 0 0,0 0 0,0 0 0,0 0 0,-6-5 0,-2-2 0,-5-6 0,0 1 0,0-1 0,0-7 0,0-1 0,0-8 0,0 1 0,0-1 0,0-8 0,0-1 0,0-9 0,0 8 0,0-6 0,0 15 0,-7-15 0,-1 14 0,-6 1 0,-6 4 0,5 11 0,-12-6 0,5 8 0,-6-2 0,-9 7 0,6 2 0,-13 6 0,5 0 0,-8 0 0,0 0 0,-9 0 0,6 0 0,-6 0 0,9 0 0,9 0 0,1 0 0,8 0 0,8-6 0,1 5 0,7-5 0,0 6 0,6-6 0,6 5 0,8-5 0,6 6 0,-1 0 0,0 0 0,0 0 0,0 0 0,0 0 0,0 6 0,1 1 0,-6 0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07.068"/>
    </inkml:context>
    <inkml:brush xml:id="br0">
      <inkml:brushProperty name="width" value="0.1" units="cm"/>
      <inkml:brushProperty name="height" value="0.6" units="cm"/>
      <inkml:brushProperty name="color" value="#849398"/>
      <inkml:brushProperty name="inkEffects" value="pencil"/>
    </inkml:brush>
  </inkml:definitions>
  <inkml:trace contextRef="#ctx0" brushRef="#br0">1111 357 16383,'-19'6'0,"-26"20"0,-10 10 0,0 7 0,-30 1 0,21-2 0,-13-8 0,-3 0 0,-8 9 0,22-14 0,8-4 0,21-11 0,15-6 0,2-1 0,7-7 0,6-6 0,1-1 0,6-5 0,7-8 0,15 4 0,2-11 0,13 4 0,-15-6 0,4 7 0,-3-5 0,13 4 0,-12-6 0,11 5 0,-13-3 0,0 12 0,4-6 0,-11 14 0,5-5 0,-8 10 0,1-9 0,0 9 0,0-4 0,0 6 0,-1-5 0,1 4 0,0-5 0,6 6 0,3-6 0,6 4 0,1-4 0,7 6 0,-5 0 0,13 0 0,-13 0 0,13 0 0,-13 12 0,5 4 0,-14 12 0,5 1 0,-11-1 0,4 1 0,-5 7 0,-7-5 0,-1 13 0,-7-13 0,0-2 0,0-2 0,0-12 0,0 4 0,0-6 0,0 0 0,5-11 0,10-18 0,18-28 0,8 1 0,11-16 0,-2 17 0,17-19 0,-22 24 0,3-2 0,-29 31 0,-12-3 0,-1 4 0,-6-5 0,0-1 0,0 0 0,6 1 0,0 5 0,6 2 0,0 5 0,0 0 0,0 0 0,1 5 0,-7 2 0,0 6 0,-6 0 0,0 0 0,0 0 0,0 0 0,0 6 0,0-4 0,-13 5 0,4-7 0,-17 1 0,11-1 0,-5 1 0,7-7 0,27-1 0,7-6 0,36 0 0,1 0 0,10 0 0,-9 0 0,-3 0 0,-12 0 0,-13 0 0,-6 5 0,-12-3 0,-16 3 0,-15-5 0,-11-12 0,-16 1 0,7-17 0,-1 5 0,-6-1 0,14-3 0,-14 9 0,15-9 0,-7 11 0,8-5 0,1 7 0,6 6 0,-5 1 0,13 7 0,-6 0 0,7 0 0,0 0 0,0 0 0,-15 0 0,4 0 0,-30 15 0,13 3 0,-25 15 0,17-1 0,-17-6 0,25-4 0,-5-7 0,18-1 0,6-6 0,30-7 0,44-20 0,36-9 0,-23 9 0,2-2 0,-18 2 0,1 0 0,13-1 0,0 0 0,-14 1 0,-2 1 0,1-1 0,0 0 0,4 0 0,-3 1 0,12-9 0,6 2 0,-29 10 0,-8 6 0,-16-3 0,-14 11 0,-14-5 0,-15 6 0,-10 0 0,-8 7 0,1 2 0,7 6 0,2 6 0,15-6 0,2 5 0,7-8 0,6 1 0,1 0 0,6-1 0,0 0 0,6 0 0,1 1 0,0 0 0,5 0 0,-5 0 0,0 0 0,-1 0 0,-6-1 0,0 1 0,-17-6 0,-8-2 0,-17-5 0,-15 0 0,-1 0 0,-10 0 0,-11 0 0,18 0 0,-6-7 0,20 6 0,8-13 0,2 13 0,-20-6 0,22 7 0,-40 0 0,34 0 0,-24 0 0,6 0 0,-9 0 0,0 0 0,-11 16 0,8 4 0,2 14 0,13-2 0,9-8 0,15-3 0,-3-6 0,20-2 0,1 0 0,8 0 0,6 0 0,0 0 0,-6-1 0,-1 1 0,-6 0 0,6 6 0,-5-4 0,5 5 0,-13 0 0,5-6 0,-11 6 0,11-7 0,-5 1 0,7-7 0,-7-1 0,-2 0 0,-6-4 0,6 4 0,2-6 0,7 0 0,0 0 0,0 0 0,11 0 0,9 0 0,7-6 0,5-1 0,-7-6 0,1-6 0,0 10 0,-6-8 0,4 10 0,-9-6 0,3 1 0,1 5 0,1-5 0,6 5 0,0-6 0,-1 0 0,1 6 0,0-5 0,0 11 0,0-5 0,0 0 0,-1 5 0,2-18 0,-1 10 0,0-11 0,1 0 0,-1-1 0,2-8 0,-2 7 0,1 2 0,-2 7 0,1 0 0,0 6 0,-6-4 0,-6 10 0,-8-5 0,-6 6 0,1 0 0,9 0 0,11 0 0,5 0 0,6 0 0,-6-6 0,7-2 0,9-6 0,12-17 0,6 5 0,3-23 0,9 4 0,-7 3 0,8-9 0,-12 24 0,-8-10 0,-3 21 0,-16-5 0,-1 14 0,-7 1 0,-6 11 0,-14 2 0,-2 6 0,-18 1 0,-3 0 0,0 0 0,-15 9 0,6-7 0,-8 14 0,8-13 0,3 4 0,14-7 0,2-1 0,0-6 0,6 5 0,5-11 0,10 4 0,18-5 0,3 0 0,14 0 0,33 0 0,-5 0 0,-5 3 0,1 2 0,15 4 0,23 1 0,-39 4 0,-3-12 0,-18 5 0,7 0 0,-15-6 0,7 6 0,-16-7 0,6 0 0,-12 0 0,4 0 0,-6 0 0,7 0 0,10 0 0,0 0 0,15 0 0,-15 0 0,15 0 0,-7 0 0,1 0 0,5 0 0,-13 0 0,5 0 0,-14 0 0,-2 0 0,-7 0 0,-6 5 0,-7 2 0,-32 8 0,-12 0 0,-34 2 0,7 0 0,21-7 0,-1-1 0,-34 9 0,28-4 0,-1 0 0,4-4 0,1 1 0,-1 7 0,1 0 0,0-7 0,2-1 0,-30 16 0,12-9 0,12-1 0,25-7 0,4-2 0,15-7 0,17 0 0,33 0 0,25 0 0,-6 0 0,5 0 0,-7 0 0,2 0 0,23 0 0,1 0 0,-24 0 0,1 0 0,21 0 0,0 0 0,-22 0 0,-2 0 0,7 0 0,-2 0 0,34 0 0,-24 7 0,-21-6 0,-18 12 0,-11-6 0,-6 0 0,-6 5 0,-1-5 0,-6 5 0,-5 1 0,-17-7 0,-10 7 0,-15-5 0,-9 1 0,7 5 0,-17-5 0,7 0 0,1 5 0,-8-4 0,25-2 0,-5 6 0,24-12 0,2 4 0,13 0 0,11 1 0,12 0 0,10 4 0,-5-9 0,6 4 0,-5 0 0,6-4 0,-6 4 0,4-6 0,-11 0 0,5 0 0,-8 0 0,1 0 0,0 0 0,0 0 0,0 0 0,0 0 0,-6-5 0,-2-2 0,-5-6 0,0 1 0,0-1 0,0-7 0,0-1 0,0-8 0,0 1 0,0-1 0,0-8 0,0-1 0,0-9 0,0 8 0,0-6 0,0 15 0,-7-15 0,-1 14 0,-6 1 0,-6 4 0,5 11 0,-12-6 0,5 8 0,-6-2 0,-9 7 0,6 2 0,-13 6 0,5 0 0,-8 0 0,0 0 0,-9 0 0,6 0 0,-6 0 0,9 0 0,9 0 0,1 0 0,8 0 0,8-6 0,1 5 0,7-5 0,0 6 0,6-6 0,6 5 0,8-5 0,6 6 0,-1 0 0,0 0 0,0 0 0,0 0 0,0 0 0,0 6 0,1 1 0,-6 0 0,-2-1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1.237"/>
    </inkml:context>
    <inkml:brush xml:id="br0">
      <inkml:brushProperty name="width" value="0.1" units="cm"/>
      <inkml:brushProperty name="height" value="0.6" units="cm"/>
      <inkml:brushProperty name="color" value="#849398"/>
      <inkml:brushProperty name="inkEffects" value="pencil"/>
    </inkml:brush>
  </inkml:definitions>
  <inkml:trace contextRef="#ctx0" brushRef="#br0">517 893 16383,'0'-34'0,"0"-2"0,0-20 0,0-3 0,0-32 0,0 35 0,8-41 0,8 31 0,3-6 0,2 18 0,-13 19 0,4 26 0,-6-4 0,7 13 0,-1 0 0,1 6 0,0 1 0,0 6 0,0 0 0,13 13 0,-10-10 0,11 17 0,-14-18 0,-6 11 0,-1-11 0,-6 12 0,0-13 0,0 13 0,0-13 0,-13 7 0,-20-6 0,-8 0 0,-36 2 0,25-1 0,-24 1 0,27-1 0,-7-7 0,24-2 0,4-7 0,15 0 0,5-11 0,3-22 0,48-22 0,-11 13 0,4-2 0,11 8 0,5 1 0,7-5 0,1 0 0,-5 5 0,0 2 0,-1 2 0,0 1 0,-5 0 0,-1 1 0,30-7 0,-20 12 0,-10 15 0,-11 2 0,-16 7 0,-1 0 0,-18 5 0,-10 3 0,-6 4 0,-21 3 0,11-1 0,-13 0 0,-20 8 0,13-5 0,-24 12 0,21-12 0,8 5 0,3-7 0,13 6 0,-4-6 0,12 5 0,1-6 0,2-7 0,11 4 0,-5-4 0,-4 5 0,-23 10 0,-8 9 0,-36 7 0,11 13 0,-13-14 0,5 12 0,15-15 0,14-5 0,17-8 0,15-14 0,6 4 0,6-9 0,15 4 0,25-6 0,11 0 0,40 0 0,6 0 0,-28 0 0,1 0 0,-13 0 0,-2 0 0,4 0 0,-4 0 0,15 0 0,-13 0 0,-25 0 0,-3 0 0,-15 0 0,0 0 0,-6 5 0,-1 2 0,-6 6 0,0 0 0,0 0 0,0 0 0,0 0 0,0-1 0,0 1 0,-21 1 0,3 0 0,-27 1 0,6 0 0,-17 2 0,7-2 0,-17 2 0,7-1 0,1-6 0,2-3 0,17 0 0,2-6 0,15 5 0,2-6 0,7 0 0,6-5 0,1-2 0,6-5 0,0 0 0,-5 5 0,-10 2 0,-6 5 0,-16 0 0,-2 0 0,-8 0 0,0 0 0,1 0 0,-1 0 0,8 0 0,2 0 0,16 0 0,1 0 0,17 0 0,42-15 0,-3 4 0,33-13 0,-10 2 0,-17 5 0,0 2 0,-22 9 0,-7 6 0,0 0 0,-11 0 0,-9 0 0,-7 0 0,1-6 0,2 5 0,9-4 0,-3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4.091"/>
    </inkml:context>
    <inkml:brush xml:id="br0">
      <inkml:brushProperty name="width" value="0.1" units="cm"/>
      <inkml:brushProperty name="height" value="0.6" units="cm"/>
      <inkml:brushProperty name="color" value="#849398"/>
      <inkml:brushProperty name="inkEffects" value="pencil"/>
    </inkml:brush>
  </inkml:definitions>
  <inkml:trace contextRef="#ctx0" brushRef="#br0">578 325 16383,'-20'0'0,"-9"0"0,-10 0 0,-20 0 0,9 0 0,-23 0 0,32 0 0,-9 6 0,22 2 0,6 0 0,2-2 0,7 0 0,6 1 0,1 5 0,6 0 0,-13 1 0,4-1 0,-11-4 0,7 3 0,0-9 0,0 4 0,0-6 0,0 0 0,6-11 0,1-13 0,19-4 0,4-17 0,19 13 0,-4-5 0,5 13 0,-16 4 0,6 6 0,-13 1 0,6 5 0,-7 2 0,-11 6 0,-3-5 0,-1 4 0,9-4 0,7 5 0,4 0 0,-5 0 0,15 0 0,-5 0 0,22 0 0,-6 0 0,-1 0 0,-1 0 0,-16 0 0,-1 0 0,-7 0 0,0 0 0,-1 0 0,1 0 0,-6 5 0,-2 1 0,-5 6 0,0 1 0,0-1 0,0 1 0,0 0 0,-5 0 0,-3-1 0,-5-5 0,-7 6 0,-1-6 0,-8 1 0,-8 6 0,-1-13 0,-9 6 0,8-7 0,2 0 0,9 0 0,-1 0 0,7 0 0,2 0 0,7 0 0,1 0 0,-1 0 0,1 0 0,5-5 0,8 4 0,6-4 0,6-1 0,-1 4 0,1-9 0,6 3 0,2-5 0,14-2 0,4 0 0,17-9 0,-7 7 0,27-17 0,-15 8 0,18-9 0,-21 9 0,-2-5 0,-17 14 0,-9 2 0,-11 8 0,-6 7 0,0 0 0,-6-5 0,-6 4 0,-9-5 0,-4 6 0,-1 0 0,-7 0 0,-2 0 0,1 0 0,-6 0 0,12 0 0,-5 0 0,0 0 0,6 0 0,-6 0 0,8 0 0,-1 0 0,0 6 0,0 1 0,0 0 0,-5 10 0,3-14 0,2 14 0,7-11 0,6 6 0,0 0 0,0 0 0,0 1 0,-5 0 0,-3-1 0,-5 1 0,6 0 0,-4 0 0,-14 17 0,8-13 0,-20 20 0,22-23 0,-5 6 0,7-7 0,0-6 0,6-7 0,1-1 0,6-4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3.9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1127 1 16383,'-69'0'0,"1"0"0,37 0 0,-23 0 0,13 0 0,-25 0 0,17 0 0,-28 0 0,26 0 0,-26 0 0,19 7 0,7 8 0,-13 10 0,23-8 0,-15 12 0,9-12 0,8 7 0,3 4 0,7-13 0,0 6 0,8-7 0,1-1 0,7 0 0,0 0 0,6-1 0,-5 1 0,5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7.11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274 0 16383,'-14'56'0,"4"-10"0,-12-9 0,0-1 0,-10 5 0,6-9 0,-4-3 0,10-9 0,6-5 0,-6 5 0,7-8 0,0 1 0,0 0 0,0-6 0,1-2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31.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564 0 16383,'-59'0'0,"2"7"0,35 0 0,-6 8 0,6-2 0,2 1 0,7-7 0,-7 5 0,-2-4 0,1 5 0,-6 1 0,12-1 0,-4 1 0,6-2 0,0-5 0,-5-2 0,4-5 0,-4 0 0,-1 0 0,-1 0 0,6 6 0,-4-5 0,11 16 0,-6-4 0,1 6 0,-1 5 0,6-10 0,-5 5 0,10-7 0,-3 1 0,5 5 0,0-4 0,0 4 0,0 0 0,0-4 0,0 11 0,0-3 0,0 6 0,0 0 0,0 1 0,0-8 0,0 6 0,0-13 0,0 6 0,0-7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52.90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 16383,'0'0'0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0:45.932"/>
    </inkml:context>
    <inkml:brush xml:id="br0">
      <inkml:brushProperty name="width" value="0.05" units="cm"/>
      <inkml:brushProperty name="height" value="0.05" units="cm"/>
    </inkml:brush>
  </inkml:definitions>
  <inkml:trace contextRef="#ctx0" brushRef="#br0">1 49 24575,'6'-13'0,"1"-3"0,5 9 0,1 0 0,-1 1 0,0 6 0,0 0 0,0 0 0,0 0 0,0 0 0,0 0 0,0 0 0,1 0 0,-1 0 0,1 0 0,0 0 0,0 0 0,-1 0 0,1 6 0,-1-5 0,1 11 0,-1-11 0,1 4 0,0-5 0,-1 0 0,1 6 0,0-5 0,0 5 0,-1-6 0,1 5 0,-7 2 0,5 0 0,-4 3 0,6-3 0,-1 5 0,0 0 0,-6 0 0,5-6 0,-9 5 0,3-4 0,-5 5 0,0 0 0,0 0 0,0 0 0,0 0 0,0 1 0,0-1 0,0 1 0,0-1 0,0 0 0,0 0 0,0 0 0,0 0 0,0 0 0,-5 0 0,-3 1 0,-5 0 0,6 0 0,-5-6 0,5 4 0,-6-4 0,6 6 0,-5-6 0,11 3 0,-10-8 0,4 8 0,-5-9 0,-1 5 0,0-1 0,0-3 0,0 3 0,0 1 0,0-4 0,0 3 0,0-5 0,6 5 0,-4-3 0,4 3 0,-12 1 0,10 1 0,-8 0 0,10 4 0,-6-9 0,0 9 0,0-10 0,1 10 0,5-5 0,1 6 0,6-1 0,0 1 0,0 0 0,0 0 0,-5 1 0,4-1 0,-5 0 0,6 0 0,0 0 0,0 0 0,0 1 0,0 0 0,6-1 0,-5 1 0,11-6 0,-6-1 0,1-1 0,4-4 0,-5 5 0,6-6 0,-6 5 0,5-3 0,-4 4 0,5-6 0,0 0 0,0 0 0,-1 0 0,1 0 0,0 0 0,0 0 0,-11 0 0,3 0 0,-9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2:12.152"/>
    </inkml:context>
    <inkml:brush xml:id="br0">
      <inkml:brushProperty name="width" value="0.05" units="cm"/>
      <inkml:brushProperty name="height" value="0.05" units="cm"/>
    </inkml:brush>
  </inkml:definitions>
  <inkml:trace contextRef="#ctx0" brushRef="#br0">37 96 24575,'-18'0'0,"11"0"0,8 0 0,11 0 0,-6-5 0,5 3 0,-10-9 0,5 5 0,-6-6 0,0 0 0,0 0 0,0 0 0,0 0 0,-6 6 0,0 0 0,-6 6 0,0 0 0,5 5 0,2 2 0,5 4 0,5-4 0,2-2 0,4-5 0,1 0 0,-11 0 0,-7 0 0,-7 0 0,1 5 0,7 2 0,5 5 0,0-5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07.068"/>
    </inkml:context>
    <inkml:brush xml:id="br0">
      <inkml:brushProperty name="width" value="0.1" units="cm"/>
      <inkml:brushProperty name="height" value="0.6" units="cm"/>
      <inkml:brushProperty name="color" value="#849398"/>
      <inkml:brushProperty name="inkEffects" value="pencil"/>
    </inkml:brush>
  </inkml:definitions>
  <inkml:trace contextRef="#ctx0" brushRef="#br0">1111 357 16383,'-19'6'0,"-26"20"0,-10 10 0,0 7 0,-30 1 0,21-2 0,-13-8 0,-3 0 0,-8 9 0,22-14 0,8-4 0,21-11 0,15-6 0,2-1 0,7-7 0,6-6 0,1-1 0,6-5 0,7-8 0,15 4 0,2-11 0,13 4 0,-15-6 0,4 7 0,-3-5 0,13 4 0,-12-6 0,11 5 0,-13-3 0,0 12 0,4-6 0,-11 14 0,5-5 0,-8 10 0,1-9 0,0 9 0,0-4 0,0 6 0,-1-5 0,1 4 0,0-5 0,6 6 0,3-6 0,6 4 0,1-4 0,7 6 0,-5 0 0,13 0 0,-13 0 0,13 0 0,-13 12 0,5 4 0,-14 12 0,5 1 0,-11-1 0,4 1 0,-5 7 0,-7-5 0,-1 13 0,-7-13 0,0-2 0,0-2 0,0-12 0,0 4 0,0-6 0,0 0 0,5-11 0,10-18 0,18-28 0,8 1 0,11-16 0,-2 17 0,17-19 0,-22 24 0,3-2 0,-29 31 0,-12-3 0,-1 4 0,-6-5 0,0-1 0,0 0 0,6 1 0,0 5 0,6 2 0,0 5 0,0 0 0,0 0 0,1 5 0,-7 2 0,0 6 0,-6 0 0,0 0 0,0 0 0,0 0 0,0 6 0,0-4 0,-13 5 0,4-7 0,-17 1 0,11-1 0,-5 1 0,7-7 0,27-1 0,7-6 0,36 0 0,1 0 0,10 0 0,-9 0 0,-3 0 0,-12 0 0,-13 0 0,-6 5 0,-12-3 0,-16 3 0,-15-5 0,-11-12 0,-16 1 0,7-17 0,-1 5 0,-6-1 0,14-3 0,-14 9 0,15-9 0,-7 11 0,8-5 0,1 7 0,6 6 0,-5 1 0,13 7 0,-6 0 0,7 0 0,0 0 0,0 0 0,-15 0 0,4 0 0,-30 15 0,13 3 0,-25 15 0,17-1 0,-17-6 0,25-4 0,-5-7 0,18-1 0,6-6 0,30-7 0,44-20 0,36-9 0,-23 9 0,2-2 0,-18 2 0,1 0 0,13-1 0,0 0 0,-14 1 0,-2 1 0,1-1 0,0 0 0,4 0 0,-3 1 0,12-9 0,6 2 0,-29 10 0,-8 6 0,-16-3 0,-14 11 0,-14-5 0,-15 6 0,-10 0 0,-8 7 0,1 2 0,7 6 0,2 6 0,15-6 0,2 5 0,7-8 0,6 1 0,1 0 0,6-1 0,0 0 0,6 0 0,1 1 0,0 0 0,5 0 0,-5 0 0,0 0 0,-1 0 0,-6-1 0,0 1 0,-17-6 0,-8-2 0,-17-5 0,-15 0 0,-1 0 0,-10 0 0,-11 0 0,18 0 0,-6-7 0,20 6 0,8-13 0,2 13 0,-20-6 0,22 7 0,-40 0 0,34 0 0,-24 0 0,6 0 0,-9 0 0,0 0 0,-11 16 0,8 4 0,2 14 0,13-2 0,9-8 0,15-3 0,-3-6 0,20-2 0,1 0 0,8 0 0,6 0 0,0 0 0,-6-1 0,-1 1 0,-6 0 0,6 6 0,-5-4 0,5 5 0,-13 0 0,5-6 0,-11 6 0,11-7 0,-5 1 0,7-7 0,-7-1 0,-2 0 0,-6-4 0,6 4 0,2-6 0,7 0 0,0 0 0,0 0 0,11 0 0,9 0 0,7-6 0,5-1 0,-7-6 0,1-6 0,0 10 0,-6-8 0,4 10 0,-9-6 0,3 1 0,1 5 0,1-5 0,6 5 0,0-6 0,-1 0 0,1 6 0,0-5 0,0 11 0,0-5 0,0 0 0,-1 5 0,2-18 0,-1 10 0,0-11 0,1 0 0,-1-1 0,2-8 0,-2 7 0,1 2 0,-2 7 0,1 0 0,0 6 0,-6-4 0,-6 10 0,-8-5 0,-6 6 0,1 0 0,9 0 0,11 0 0,5 0 0,6 0 0,-6-6 0,7-2 0,9-6 0,12-17 0,6 5 0,3-23 0,9 4 0,-7 3 0,8-9 0,-12 24 0,-8-10 0,-3 21 0,-16-5 0,-1 14 0,-7 1 0,-6 11 0,-14 2 0,-2 6 0,-18 1 0,-3 0 0,0 0 0,-15 9 0,6-7 0,-8 14 0,8-13 0,3 4 0,14-7 0,2-1 0,0-6 0,6 5 0,5-11 0,10 4 0,18-5 0,3 0 0,14 0 0,33 0 0,-5 0 0,-5 3 0,1 2 0,15 4 0,23 1 0,-39 4 0,-3-12 0,-18 5 0,7 0 0,-15-6 0,7 6 0,-16-7 0,6 0 0,-12 0 0,4 0 0,-6 0 0,7 0 0,10 0 0,0 0 0,15 0 0,-15 0 0,15 0 0,-7 0 0,1 0 0,5 0 0,-13 0 0,5 0 0,-14 0 0,-2 0 0,-7 0 0,-6 5 0,-7 2 0,-32 8 0,-12 0 0,-34 2 0,7 0 0,21-7 0,-1-1 0,-34 9 0,28-4 0,-1 0 0,4-4 0,1 1 0,-1 7 0,1 0 0,0-7 0,2-1 0,-30 16 0,12-9 0,12-1 0,25-7 0,4-2 0,15-7 0,17 0 0,33 0 0,25 0 0,-6 0 0,5 0 0,-7 0 0,2 0 0,23 0 0,1 0 0,-24 0 0,1 0 0,21 0 0,0 0 0,-22 0 0,-2 0 0,7 0 0,-2 0 0,34 0 0,-24 7 0,-21-6 0,-18 12 0,-11-6 0,-6 0 0,-6 5 0,-1-5 0,-6 5 0,-5 1 0,-17-7 0,-10 7 0,-15-5 0,-9 1 0,7 5 0,-17-5 0,7 0 0,1 5 0,-8-4 0,25-2 0,-5 6 0,24-12 0,2 4 0,13 0 0,11 1 0,12 0 0,10 4 0,-5-9 0,6 4 0,-5 0 0,6-4 0,-6 4 0,4-6 0,-11 0 0,5 0 0,-8 0 0,1 0 0,0 0 0,0 0 0,0 0 0,0 0 0,-6-5 0,-2-2 0,-5-6 0,0 1 0,0-1 0,0-7 0,0-1 0,0-8 0,0 1 0,0-1 0,0-8 0,0-1 0,0-9 0,0 8 0,0-6 0,0 15 0,-7-15 0,-1 14 0,-6 1 0,-6 4 0,5 11 0,-12-6 0,5 8 0,-6-2 0,-9 7 0,6 2 0,-13 6 0,5 0 0,-8 0 0,0 0 0,-9 0 0,6 0 0,-6 0 0,9 0 0,9 0 0,1 0 0,8 0 0,8-6 0,1 5 0,7-5 0,0 6 0,6-6 0,6 5 0,8-5 0,6 6 0,-1 0 0,0 0 0,0 0 0,0 0 0,0 0 0,0 6 0,1 1 0,-6 0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1.237"/>
    </inkml:context>
    <inkml:brush xml:id="br0">
      <inkml:brushProperty name="width" value="0.1" units="cm"/>
      <inkml:brushProperty name="height" value="0.6" units="cm"/>
      <inkml:brushProperty name="color" value="#849398"/>
      <inkml:brushProperty name="inkEffects" value="pencil"/>
    </inkml:brush>
  </inkml:definitions>
  <inkml:trace contextRef="#ctx0" brushRef="#br0">517 893 16383,'0'-34'0,"0"-2"0,0-20 0,0-3 0,0-32 0,0 35 0,8-41 0,8 31 0,3-6 0,2 18 0,-13 19 0,4 26 0,-6-4 0,7 13 0,-1 0 0,1 6 0,0 1 0,0 6 0,0 0 0,13 13 0,-10-10 0,11 17 0,-14-18 0,-6 11 0,-1-11 0,-6 12 0,0-13 0,0 13 0,0-13 0,-13 7 0,-20-6 0,-8 0 0,-36 2 0,25-1 0,-24 1 0,27-1 0,-7-7 0,24-2 0,4-7 0,15 0 0,5-11 0,3-22 0,48-22 0,-11 13 0,4-2 0,11 8 0,5 1 0,7-5 0,1 0 0,-5 5 0,0 2 0,-1 2 0,0 1 0,-5 0 0,-1 1 0,30-7 0,-20 12 0,-10 15 0,-11 2 0,-16 7 0,-1 0 0,-18 5 0,-10 3 0,-6 4 0,-21 3 0,11-1 0,-13 0 0,-20 8 0,13-5 0,-24 12 0,21-12 0,8 5 0,3-7 0,13 6 0,-4-6 0,12 5 0,1-6 0,2-7 0,11 4 0,-5-4 0,-4 5 0,-23 10 0,-8 9 0,-36 7 0,11 13 0,-13-14 0,5 12 0,15-15 0,14-5 0,17-8 0,15-14 0,6 4 0,6-9 0,15 4 0,25-6 0,11 0 0,40 0 0,6 0 0,-28 0 0,1 0 0,-13 0 0,-2 0 0,4 0 0,-4 0 0,15 0 0,-13 0 0,-25 0 0,-3 0 0,-15 0 0,0 0 0,-6 5 0,-1 2 0,-6 6 0,0 0 0,0 0 0,0 0 0,0 0 0,0-1 0,0 1 0,-21 1 0,3 0 0,-27 1 0,6 0 0,-17 2 0,7-2 0,-17 2 0,7-1 0,1-6 0,2-3 0,17 0 0,2-6 0,15 5 0,2-6 0,7 0 0,6-5 0,1-2 0,6-5 0,0 0 0,-5 5 0,-10 2 0,-6 5 0,-16 0 0,-2 0 0,-8 0 0,0 0 0,1 0 0,-1 0 0,8 0 0,2 0 0,16 0 0,1 0 0,17 0 0,42-15 0,-3 4 0,33-13 0,-10 2 0,-17 5 0,0 2 0,-22 9 0,-7 6 0,0 0 0,-11 0 0,-9 0 0,-7 0 0,1-6 0,2 5 0,9-4 0,-3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1.237"/>
    </inkml:context>
    <inkml:brush xml:id="br0">
      <inkml:brushProperty name="width" value="0.1" units="cm"/>
      <inkml:brushProperty name="height" value="0.6" units="cm"/>
      <inkml:brushProperty name="color" value="#849398"/>
      <inkml:brushProperty name="inkEffects" value="pencil"/>
    </inkml:brush>
  </inkml:definitions>
  <inkml:trace contextRef="#ctx0" brushRef="#br0">517 893 16383,'0'-34'0,"0"-2"0,0-20 0,0-3 0,0-32 0,0 35 0,8-41 0,8 31 0,3-6 0,2 18 0,-13 19 0,4 26 0,-6-4 0,7 13 0,-1 0 0,1 6 0,0 1 0,0 6 0,0 0 0,13 13 0,-10-10 0,11 17 0,-14-18 0,-6 11 0,-1-11 0,-6 12 0,0-13 0,0 13 0,0-13 0,-13 7 0,-20-6 0,-8 0 0,-36 2 0,25-1 0,-24 1 0,27-1 0,-7-7 0,24-2 0,4-7 0,15 0 0,5-11 0,3-22 0,48-22 0,-11 13 0,4-2 0,11 8 0,5 1 0,7-5 0,1 0 0,-5 5 0,0 2 0,-1 2 0,0 1 0,-5 0 0,-1 1 0,30-7 0,-20 12 0,-10 15 0,-11 2 0,-16 7 0,-1 0 0,-18 5 0,-10 3 0,-6 4 0,-21 3 0,11-1 0,-13 0 0,-20 8 0,13-5 0,-24 12 0,21-12 0,8 5 0,3-7 0,13 6 0,-4-6 0,12 5 0,1-6 0,2-7 0,11 4 0,-5-4 0,-4 5 0,-23 10 0,-8 9 0,-36 7 0,11 13 0,-13-14 0,5 12 0,15-15 0,14-5 0,17-8 0,15-14 0,6 4 0,6-9 0,15 4 0,25-6 0,11 0 0,40 0 0,6 0 0,-28 0 0,1 0 0,-13 0 0,-2 0 0,4 0 0,-4 0 0,15 0 0,-13 0 0,-25 0 0,-3 0 0,-15 0 0,0 0 0,-6 5 0,-1 2 0,-6 6 0,0 0 0,0 0 0,0 0 0,0 0 0,0-1 0,0 1 0,-21 1 0,3 0 0,-27 1 0,6 0 0,-17 2 0,7-2 0,-17 2 0,7-1 0,1-6 0,2-3 0,17 0 0,2-6 0,15 5 0,2-6 0,7 0 0,6-5 0,1-2 0,6-5 0,0 0 0,-5 5 0,-10 2 0,-6 5 0,-16 0 0,-2 0 0,-8 0 0,0 0 0,1 0 0,-1 0 0,8 0 0,2 0 0,16 0 0,1 0 0,17 0 0,42-15 0,-3 4 0,33-13 0,-10 2 0,-17 5 0,0 2 0,-22 9 0,-7 6 0,0 0 0,-11 0 0,-9 0 0,-7 0 0,1-6 0,2 5 0,9-4 0,-3 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4.091"/>
    </inkml:context>
    <inkml:brush xml:id="br0">
      <inkml:brushProperty name="width" value="0.1" units="cm"/>
      <inkml:brushProperty name="height" value="0.6" units="cm"/>
      <inkml:brushProperty name="color" value="#849398"/>
      <inkml:brushProperty name="inkEffects" value="pencil"/>
    </inkml:brush>
  </inkml:definitions>
  <inkml:trace contextRef="#ctx0" brushRef="#br0">578 325 16383,'-20'0'0,"-9"0"0,-10 0 0,-20 0 0,9 0 0,-23 0 0,32 0 0,-9 6 0,22 2 0,6 0 0,2-2 0,7 0 0,6 1 0,1 5 0,6 0 0,-13 1 0,4-1 0,-11-4 0,7 3 0,0-9 0,0 4 0,0-6 0,0 0 0,6-11 0,1-13 0,19-4 0,4-17 0,19 13 0,-4-5 0,5 13 0,-16 4 0,6 6 0,-13 1 0,6 5 0,-7 2 0,-11 6 0,-3-5 0,-1 4 0,9-4 0,7 5 0,4 0 0,-5 0 0,15 0 0,-5 0 0,22 0 0,-6 0 0,-1 0 0,-1 0 0,-16 0 0,-1 0 0,-7 0 0,0 0 0,-1 0 0,1 0 0,-6 5 0,-2 1 0,-5 6 0,0 1 0,0-1 0,0 1 0,0 0 0,-5 0 0,-3-1 0,-5-5 0,-7 6 0,-1-6 0,-8 1 0,-8 6 0,-1-13 0,-9 6 0,8-7 0,2 0 0,9 0 0,-1 0 0,7 0 0,2 0 0,7 0 0,1 0 0,-1 0 0,1 0 0,5-5 0,8 4 0,6-4 0,6-1 0,-1 4 0,1-9 0,6 3 0,2-5 0,14-2 0,4 0 0,17-9 0,-7 7 0,27-17 0,-15 8 0,18-9 0,-21 9 0,-2-5 0,-17 14 0,-9 2 0,-11 8 0,-6 7 0,0 0 0,-6-5 0,-6 4 0,-9-5 0,-4 6 0,-1 0 0,-7 0 0,-2 0 0,1 0 0,-6 0 0,12 0 0,-5 0 0,0 0 0,6 0 0,-6 0 0,8 0 0,-1 0 0,0 6 0,0 1 0,0 0 0,-5 10 0,3-14 0,2 14 0,7-11 0,6 6 0,0 0 0,0 0 0,0 1 0,-5 0 0,-3-1 0,-5 1 0,6 0 0,-4 0 0,-14 17 0,8-13 0,-20 20 0,22-23 0,-5 6 0,7-7 0,0-6 0,6-7 0,1-1 0,6-4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3.9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1127 1 16383,'-69'0'0,"1"0"0,37 0 0,-23 0 0,13 0 0,-25 0 0,17 0 0,-28 0 0,26 0 0,-26 0 0,19 7 0,7 8 0,-13 10 0,23-8 0,-15 12 0,9-12 0,8 7 0,3 4 0,7-13 0,0 6 0,8-7 0,1-1 0,7 0 0,0 0 0,6-1 0,-5 1 0,5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7.11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274 0 16383,'-14'56'0,"4"-10"0,-12-9 0,0-1 0,-10 5 0,6-9 0,-4-3 0,10-9 0,6-5 0,-6 5 0,7-8 0,0 1 0,0 0 0,0-6 0,1-2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31.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564 0 16383,'-59'0'0,"2"7"0,35 0 0,-6 8 0,6-2 0,2 1 0,7-7 0,-7 5 0,-2-4 0,1 5 0,-6 1 0,12-1 0,-4 1 0,6-2 0,0-5 0,-5-2 0,4-5 0,-4 0 0,-1 0 0,-1 0 0,6 6 0,-4-5 0,11 16 0,-6-4 0,1 6 0,-1 5 0,6-10 0,-5 5 0,10-7 0,-3 1 0,5 5 0,0-4 0,0 4 0,0 0 0,0-4 0,0 11 0,0-3 0,0 6 0,0 0 0,0 1 0,0-8 0,0 6 0,0-13 0,0 6 0,0-7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52.90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 16383,'0'0'0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0:45.932"/>
    </inkml:context>
    <inkml:brush xml:id="br0">
      <inkml:brushProperty name="width" value="0.05" units="cm"/>
      <inkml:brushProperty name="height" value="0.05" units="cm"/>
    </inkml:brush>
  </inkml:definitions>
  <inkml:trace contextRef="#ctx0" brushRef="#br0">1 49 24575,'6'-13'0,"1"-3"0,5 9 0,1 0 0,-1 1 0,0 6 0,0 0 0,0 0 0,0 0 0,0 0 0,0 0 0,0 0 0,1 0 0,-1 0 0,1 0 0,0 0 0,0 0 0,-1 0 0,1 6 0,-1-5 0,1 11 0,-1-11 0,1 4 0,0-5 0,-1 0 0,1 6 0,0-5 0,0 5 0,-1-6 0,1 5 0,-7 2 0,5 0 0,-4 3 0,6-3 0,-1 5 0,0 0 0,-6 0 0,5-6 0,-9 5 0,3-4 0,-5 5 0,0 0 0,0 0 0,0 0 0,0 0 0,0 1 0,0-1 0,0 1 0,0-1 0,0 0 0,0 0 0,0 0 0,0 0 0,0 0 0,-5 0 0,-3 1 0,-5 0 0,6 0 0,-5-6 0,5 4 0,-6-4 0,6 6 0,-5-6 0,11 3 0,-10-8 0,4 8 0,-5-9 0,-1 5 0,0-1 0,0-3 0,0 3 0,0 1 0,0-4 0,0 3 0,0-5 0,6 5 0,-4-3 0,4 3 0,-12 1 0,10 1 0,-8 0 0,10 4 0,-6-9 0,0 9 0,0-10 0,1 10 0,5-5 0,1 6 0,6-1 0,0 1 0,0 0 0,0 0 0,-5 1 0,4-1 0,-5 0 0,6 0 0,0 0 0,0 0 0,0 1 0,0 0 0,6-1 0,-5 1 0,11-6 0,-6-1 0,1-1 0,4-4 0,-5 5 0,6-6 0,-6 5 0,5-3 0,-4 4 0,5-6 0,0 0 0,0 0 0,-1 0 0,1 0 0,0 0 0,0 0 0,-11 0 0,3 0 0,-9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2:12.152"/>
    </inkml:context>
    <inkml:brush xml:id="br0">
      <inkml:brushProperty name="width" value="0.05" units="cm"/>
      <inkml:brushProperty name="height" value="0.05" units="cm"/>
    </inkml:brush>
  </inkml:definitions>
  <inkml:trace contextRef="#ctx0" brushRef="#br0">37 96 24575,'-18'0'0,"11"0"0,8 0 0,11 0 0,-6-5 0,5 3 0,-10-9 0,5 5 0,-6-6 0,0 0 0,0 0 0,0 0 0,0 0 0,-6 6 0,0 0 0,-6 6 0,0 0 0,5 5 0,2 2 0,5 4 0,5-4 0,2-2 0,4-5 0,1 0 0,-11 0 0,-7 0 0,-7 0 0,1 5 0,7 2 0,5 5 0,0-5 0,0-2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07.068"/>
    </inkml:context>
    <inkml:brush xml:id="br0">
      <inkml:brushProperty name="width" value="0.1" units="cm"/>
      <inkml:brushProperty name="height" value="0.6" units="cm"/>
      <inkml:brushProperty name="color" value="#849398"/>
      <inkml:brushProperty name="inkEffects" value="pencil"/>
    </inkml:brush>
  </inkml:definitions>
  <inkml:trace contextRef="#ctx0" brushRef="#br0">1111 357 16383,'-19'6'0,"-26"20"0,-10 10 0,0 7 0,-30 1 0,21-2 0,-13-8 0,-3 0 0,-8 9 0,22-14 0,8-4 0,21-11 0,15-6 0,2-1 0,7-7 0,6-6 0,1-1 0,6-5 0,7-8 0,15 4 0,2-11 0,13 4 0,-15-6 0,4 7 0,-3-5 0,13 4 0,-12-6 0,11 5 0,-13-3 0,0 12 0,4-6 0,-11 14 0,5-5 0,-8 10 0,1-9 0,0 9 0,0-4 0,0 6 0,-1-5 0,1 4 0,0-5 0,6 6 0,3-6 0,6 4 0,1-4 0,7 6 0,-5 0 0,13 0 0,-13 0 0,13 0 0,-13 12 0,5 4 0,-14 12 0,5 1 0,-11-1 0,4 1 0,-5 7 0,-7-5 0,-1 13 0,-7-13 0,0-2 0,0-2 0,0-12 0,0 4 0,0-6 0,0 0 0,5-11 0,10-18 0,18-28 0,8 1 0,11-16 0,-2 17 0,17-19 0,-22 24 0,3-2 0,-29 31 0,-12-3 0,-1 4 0,-6-5 0,0-1 0,0 0 0,6 1 0,0 5 0,6 2 0,0 5 0,0 0 0,0 0 0,1 5 0,-7 2 0,0 6 0,-6 0 0,0 0 0,0 0 0,0 0 0,0 6 0,0-4 0,-13 5 0,4-7 0,-17 1 0,11-1 0,-5 1 0,7-7 0,27-1 0,7-6 0,36 0 0,1 0 0,10 0 0,-9 0 0,-3 0 0,-12 0 0,-13 0 0,-6 5 0,-12-3 0,-16 3 0,-15-5 0,-11-12 0,-16 1 0,7-17 0,-1 5 0,-6-1 0,14-3 0,-14 9 0,15-9 0,-7 11 0,8-5 0,1 7 0,6 6 0,-5 1 0,13 7 0,-6 0 0,7 0 0,0 0 0,0 0 0,-15 0 0,4 0 0,-30 15 0,13 3 0,-25 15 0,17-1 0,-17-6 0,25-4 0,-5-7 0,18-1 0,6-6 0,30-7 0,44-20 0,36-9 0,-23 9 0,2-2 0,-18 2 0,1 0 0,13-1 0,0 0 0,-14 1 0,-2 1 0,1-1 0,0 0 0,4 0 0,-3 1 0,12-9 0,6 2 0,-29 10 0,-8 6 0,-16-3 0,-14 11 0,-14-5 0,-15 6 0,-10 0 0,-8 7 0,1 2 0,7 6 0,2 6 0,15-6 0,2 5 0,7-8 0,6 1 0,1 0 0,6-1 0,0 0 0,6 0 0,1 1 0,0 0 0,5 0 0,-5 0 0,0 0 0,-1 0 0,-6-1 0,0 1 0,-17-6 0,-8-2 0,-17-5 0,-15 0 0,-1 0 0,-10 0 0,-11 0 0,18 0 0,-6-7 0,20 6 0,8-13 0,2 13 0,-20-6 0,22 7 0,-40 0 0,34 0 0,-24 0 0,6 0 0,-9 0 0,0 0 0,-11 16 0,8 4 0,2 14 0,13-2 0,9-8 0,15-3 0,-3-6 0,20-2 0,1 0 0,8 0 0,6 0 0,0 0 0,-6-1 0,-1 1 0,-6 0 0,6 6 0,-5-4 0,5 5 0,-13 0 0,5-6 0,-11 6 0,11-7 0,-5 1 0,7-7 0,-7-1 0,-2 0 0,-6-4 0,6 4 0,2-6 0,7 0 0,0 0 0,0 0 0,11 0 0,9 0 0,7-6 0,5-1 0,-7-6 0,1-6 0,0 10 0,-6-8 0,4 10 0,-9-6 0,3 1 0,1 5 0,1-5 0,6 5 0,0-6 0,-1 0 0,1 6 0,0-5 0,0 11 0,0-5 0,0 0 0,-1 5 0,2-18 0,-1 10 0,0-11 0,1 0 0,-1-1 0,2-8 0,-2 7 0,1 2 0,-2 7 0,1 0 0,0 6 0,-6-4 0,-6 10 0,-8-5 0,-6 6 0,1 0 0,9 0 0,11 0 0,5 0 0,6 0 0,-6-6 0,7-2 0,9-6 0,12-17 0,6 5 0,3-23 0,9 4 0,-7 3 0,8-9 0,-12 24 0,-8-10 0,-3 21 0,-16-5 0,-1 14 0,-7 1 0,-6 11 0,-14 2 0,-2 6 0,-18 1 0,-3 0 0,0 0 0,-15 9 0,6-7 0,-8 14 0,8-13 0,3 4 0,14-7 0,2-1 0,0-6 0,6 5 0,5-11 0,10 4 0,18-5 0,3 0 0,14 0 0,33 0 0,-5 0 0,-5 3 0,1 2 0,15 4 0,23 1 0,-39 4 0,-3-12 0,-18 5 0,7 0 0,-15-6 0,7 6 0,-16-7 0,6 0 0,-12 0 0,4 0 0,-6 0 0,7 0 0,10 0 0,0 0 0,15 0 0,-15 0 0,15 0 0,-7 0 0,1 0 0,5 0 0,-13 0 0,5 0 0,-14 0 0,-2 0 0,-7 0 0,-6 5 0,-7 2 0,-32 8 0,-12 0 0,-34 2 0,7 0 0,21-7 0,-1-1 0,-34 9 0,28-4 0,-1 0 0,4-4 0,1 1 0,-1 7 0,1 0 0,0-7 0,2-1 0,-30 16 0,12-9 0,12-1 0,25-7 0,4-2 0,15-7 0,17 0 0,33 0 0,25 0 0,-6 0 0,5 0 0,-7 0 0,2 0 0,23 0 0,1 0 0,-24 0 0,1 0 0,21 0 0,0 0 0,-22 0 0,-2 0 0,7 0 0,-2 0 0,34 0 0,-24 7 0,-21-6 0,-18 12 0,-11-6 0,-6 0 0,-6 5 0,-1-5 0,-6 5 0,-5 1 0,-17-7 0,-10 7 0,-15-5 0,-9 1 0,7 5 0,-17-5 0,7 0 0,1 5 0,-8-4 0,25-2 0,-5 6 0,24-12 0,2 4 0,13 0 0,11 1 0,12 0 0,10 4 0,-5-9 0,6 4 0,-5 0 0,6-4 0,-6 4 0,4-6 0,-11 0 0,5 0 0,-8 0 0,1 0 0,0 0 0,0 0 0,0 0 0,0 0 0,-6-5 0,-2-2 0,-5-6 0,0 1 0,0-1 0,0-7 0,0-1 0,0-8 0,0 1 0,0-1 0,0-8 0,0-1 0,0-9 0,0 8 0,0-6 0,0 15 0,-7-15 0,-1 14 0,-6 1 0,-6 4 0,5 11 0,-12-6 0,5 8 0,-6-2 0,-9 7 0,6 2 0,-13 6 0,5 0 0,-8 0 0,0 0 0,-9 0 0,6 0 0,-6 0 0,9 0 0,9 0 0,1 0 0,8 0 0,8-6 0,1 5 0,7-5 0,0 6 0,6-6 0,6 5 0,8-5 0,6 6 0,-1 0 0,0 0 0,0 0 0,0 0 0,0 0 0,0 6 0,1 1 0,-6 0 0,-2-1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1.237"/>
    </inkml:context>
    <inkml:brush xml:id="br0">
      <inkml:brushProperty name="width" value="0.1" units="cm"/>
      <inkml:brushProperty name="height" value="0.6" units="cm"/>
      <inkml:brushProperty name="color" value="#849398"/>
      <inkml:brushProperty name="inkEffects" value="pencil"/>
    </inkml:brush>
  </inkml:definitions>
  <inkml:trace contextRef="#ctx0" brushRef="#br0">517 893 16383,'0'-34'0,"0"-2"0,0-20 0,0-3 0,0-32 0,0 35 0,8-41 0,8 31 0,3-6 0,2 18 0,-13 19 0,4 26 0,-6-4 0,7 13 0,-1 0 0,1 6 0,0 1 0,0 6 0,0 0 0,13 13 0,-10-10 0,11 17 0,-14-18 0,-6 11 0,-1-11 0,-6 12 0,0-13 0,0 13 0,0-13 0,-13 7 0,-20-6 0,-8 0 0,-36 2 0,25-1 0,-24 1 0,27-1 0,-7-7 0,24-2 0,4-7 0,15 0 0,5-11 0,3-22 0,48-22 0,-11 13 0,4-2 0,11 8 0,5 1 0,7-5 0,1 0 0,-5 5 0,0 2 0,-1 2 0,0 1 0,-5 0 0,-1 1 0,30-7 0,-20 12 0,-10 15 0,-11 2 0,-16 7 0,-1 0 0,-18 5 0,-10 3 0,-6 4 0,-21 3 0,11-1 0,-13 0 0,-20 8 0,13-5 0,-24 12 0,21-12 0,8 5 0,3-7 0,13 6 0,-4-6 0,12 5 0,1-6 0,2-7 0,11 4 0,-5-4 0,-4 5 0,-23 10 0,-8 9 0,-36 7 0,11 13 0,-13-14 0,5 12 0,15-15 0,14-5 0,17-8 0,15-14 0,6 4 0,6-9 0,15 4 0,25-6 0,11 0 0,40 0 0,6 0 0,-28 0 0,1 0 0,-13 0 0,-2 0 0,4 0 0,-4 0 0,15 0 0,-13 0 0,-25 0 0,-3 0 0,-15 0 0,0 0 0,-6 5 0,-1 2 0,-6 6 0,0 0 0,0 0 0,0 0 0,0 0 0,0-1 0,0 1 0,-21 1 0,3 0 0,-27 1 0,6 0 0,-17 2 0,7-2 0,-17 2 0,7-1 0,1-6 0,2-3 0,17 0 0,2-6 0,15 5 0,2-6 0,7 0 0,6-5 0,1-2 0,6-5 0,0 0 0,-5 5 0,-10 2 0,-6 5 0,-16 0 0,-2 0 0,-8 0 0,0 0 0,1 0 0,-1 0 0,8 0 0,2 0 0,16 0 0,1 0 0,17 0 0,42-15 0,-3 4 0,33-13 0,-10 2 0,-17 5 0,0 2 0,-22 9 0,-7 6 0,0 0 0,-11 0 0,-9 0 0,-7 0 0,1-6 0,2 5 0,9-4 0,-3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4.091"/>
    </inkml:context>
    <inkml:brush xml:id="br0">
      <inkml:brushProperty name="width" value="0.1" units="cm"/>
      <inkml:brushProperty name="height" value="0.6" units="cm"/>
      <inkml:brushProperty name="color" value="#849398"/>
      <inkml:brushProperty name="inkEffects" value="pencil"/>
    </inkml:brush>
  </inkml:definitions>
  <inkml:trace contextRef="#ctx0" brushRef="#br0">578 325 16383,'-20'0'0,"-9"0"0,-10 0 0,-20 0 0,9 0 0,-23 0 0,32 0 0,-9 6 0,22 2 0,6 0 0,2-2 0,7 0 0,6 1 0,1 5 0,6 0 0,-13 1 0,4-1 0,-11-4 0,7 3 0,0-9 0,0 4 0,0-6 0,0 0 0,6-11 0,1-13 0,19-4 0,4-17 0,19 13 0,-4-5 0,5 13 0,-16 4 0,6 6 0,-13 1 0,6 5 0,-7 2 0,-11 6 0,-3-5 0,-1 4 0,9-4 0,7 5 0,4 0 0,-5 0 0,15 0 0,-5 0 0,22 0 0,-6 0 0,-1 0 0,-1 0 0,-16 0 0,-1 0 0,-7 0 0,0 0 0,-1 0 0,1 0 0,-6 5 0,-2 1 0,-5 6 0,0 1 0,0-1 0,0 1 0,0 0 0,-5 0 0,-3-1 0,-5-5 0,-7 6 0,-1-6 0,-8 1 0,-8 6 0,-1-13 0,-9 6 0,8-7 0,2 0 0,9 0 0,-1 0 0,7 0 0,2 0 0,7 0 0,1 0 0,-1 0 0,1 0 0,5-5 0,8 4 0,6-4 0,6-1 0,-1 4 0,1-9 0,6 3 0,2-5 0,14-2 0,4 0 0,17-9 0,-7 7 0,27-17 0,-15 8 0,18-9 0,-21 9 0,-2-5 0,-17 14 0,-9 2 0,-11 8 0,-6 7 0,0 0 0,-6-5 0,-6 4 0,-9-5 0,-4 6 0,-1 0 0,-7 0 0,-2 0 0,1 0 0,-6 0 0,12 0 0,-5 0 0,0 0 0,6 0 0,-6 0 0,8 0 0,-1 0 0,0 6 0,0 1 0,0 0 0,-5 10 0,3-14 0,2 14 0,7-11 0,6 6 0,0 0 0,0 0 0,0 1 0,-5 0 0,-3-1 0,-5 1 0,6 0 0,-4 0 0,-14 17 0,8-13 0,-20 20 0,22-23 0,-5 6 0,7-7 0,0-6 0,6-7 0,1-1 0,6-4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4.091"/>
    </inkml:context>
    <inkml:brush xml:id="br0">
      <inkml:brushProperty name="width" value="0.1" units="cm"/>
      <inkml:brushProperty name="height" value="0.6" units="cm"/>
      <inkml:brushProperty name="color" value="#849398"/>
      <inkml:brushProperty name="inkEffects" value="pencil"/>
    </inkml:brush>
  </inkml:definitions>
  <inkml:trace contextRef="#ctx0" brushRef="#br0">578 325 16383,'-20'0'0,"-9"0"0,-10 0 0,-20 0 0,9 0 0,-23 0 0,32 0 0,-9 6 0,22 2 0,6 0 0,2-2 0,7 0 0,6 1 0,1 5 0,6 0 0,-13 1 0,4-1 0,-11-4 0,7 3 0,0-9 0,0 4 0,0-6 0,0 0 0,6-11 0,1-13 0,19-4 0,4-17 0,19 13 0,-4-5 0,5 13 0,-16 4 0,6 6 0,-13 1 0,6 5 0,-7 2 0,-11 6 0,-3-5 0,-1 4 0,9-4 0,7 5 0,4 0 0,-5 0 0,15 0 0,-5 0 0,22 0 0,-6 0 0,-1 0 0,-1 0 0,-16 0 0,-1 0 0,-7 0 0,0 0 0,-1 0 0,1 0 0,-6 5 0,-2 1 0,-5 6 0,0 1 0,0-1 0,0 1 0,0 0 0,-5 0 0,-3-1 0,-5-5 0,-7 6 0,-1-6 0,-8 1 0,-8 6 0,-1-13 0,-9 6 0,8-7 0,2 0 0,9 0 0,-1 0 0,7 0 0,2 0 0,7 0 0,1 0 0,-1 0 0,1 0 0,5-5 0,8 4 0,6-4 0,6-1 0,-1 4 0,1-9 0,6 3 0,2-5 0,14-2 0,4 0 0,17-9 0,-7 7 0,27-17 0,-15 8 0,18-9 0,-21 9 0,-2-5 0,-17 14 0,-9 2 0,-11 8 0,-6 7 0,0 0 0,-6-5 0,-6 4 0,-9-5 0,-4 6 0,-1 0 0,-7 0 0,-2 0 0,1 0 0,-6 0 0,12 0 0,-5 0 0,0 0 0,6 0 0,-6 0 0,8 0 0,-1 0 0,0 6 0,0 1 0,0 0 0,-5 10 0,3-14 0,2 14 0,7-11 0,6 6 0,0 0 0,0 0 0,0 1 0,-5 0 0,-3-1 0,-5 1 0,6 0 0,-4 0 0,-14 17 0,8-13 0,-20 20 0,22-23 0,-5 6 0,7-7 0,0-6 0,6-7 0,1-1 0,6-4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3.9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1127 1 16383,'-69'0'0,"1"0"0,37 0 0,-23 0 0,13 0 0,-25 0 0,17 0 0,-28 0 0,26 0 0,-26 0 0,19 7 0,7 8 0,-13 10 0,23-8 0,-15 12 0,9-12 0,8 7 0,3 4 0,7-13 0,0 6 0,8-7 0,1-1 0,7 0 0,0 0 0,6-1 0,-5 1 0,5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7.11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274 0 16383,'-14'56'0,"4"-10"0,-12-9 0,0-1 0,-10 5 0,6-9 0,-4-3 0,10-9 0,6-5 0,-6 5 0,7-8 0,0 1 0,0 0 0,0-6 0,1-2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31.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564 0 16383,'-59'0'0,"2"7"0,35 0 0,-6 8 0,6-2 0,2 1 0,7-7 0,-7 5 0,-2-4 0,1 5 0,-6 1 0,12-1 0,-4 1 0,6-2 0,0-5 0,-5-2 0,4-5 0,-4 0 0,-1 0 0,-1 0 0,6 6 0,-4-5 0,11 16 0,-6-4 0,1 6 0,-1 5 0,6-10 0,-5 5 0,10-7 0,-3 1 0,5 5 0,0-4 0,0 4 0,0 0 0,0-4 0,0 11 0,0-3 0,0 6 0,0 0 0,0 1 0,0-8 0,0 6 0,0-13 0,0 6 0,0-7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52.90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 16383,'0'0'0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0:45.932"/>
    </inkml:context>
    <inkml:brush xml:id="br0">
      <inkml:brushProperty name="width" value="0.05" units="cm"/>
      <inkml:brushProperty name="height" value="0.05" units="cm"/>
    </inkml:brush>
  </inkml:definitions>
  <inkml:trace contextRef="#ctx0" brushRef="#br0">1 49 24575,'6'-13'0,"1"-3"0,5 9 0,1 0 0,-1 1 0,0 6 0,0 0 0,0 0 0,0 0 0,0 0 0,0 0 0,0 0 0,1 0 0,-1 0 0,1 0 0,0 0 0,0 0 0,-1 0 0,1 6 0,-1-5 0,1 11 0,-1-11 0,1 4 0,0-5 0,-1 0 0,1 6 0,0-5 0,0 5 0,-1-6 0,1 5 0,-7 2 0,5 0 0,-4 3 0,6-3 0,-1 5 0,0 0 0,-6 0 0,5-6 0,-9 5 0,3-4 0,-5 5 0,0 0 0,0 0 0,0 0 0,0 0 0,0 1 0,0-1 0,0 1 0,0-1 0,0 0 0,0 0 0,0 0 0,0 0 0,0 0 0,-5 0 0,-3 1 0,-5 0 0,6 0 0,-5-6 0,5 4 0,-6-4 0,6 6 0,-5-6 0,11 3 0,-10-8 0,4 8 0,-5-9 0,-1 5 0,0-1 0,0-3 0,0 3 0,0 1 0,0-4 0,0 3 0,0-5 0,6 5 0,-4-3 0,4 3 0,-12 1 0,10 1 0,-8 0 0,10 4 0,-6-9 0,0 9 0,0-10 0,1 10 0,5-5 0,1 6 0,6-1 0,0 1 0,0 0 0,0 0 0,-5 1 0,4-1 0,-5 0 0,6 0 0,0 0 0,0 0 0,0 1 0,0 0 0,6-1 0,-5 1 0,11-6 0,-6-1 0,1-1 0,4-4 0,-5 5 0,6-6 0,-6 5 0,5-3 0,-4 4 0,5-6 0,0 0 0,0 0 0,-1 0 0,1 0 0,0 0 0,0 0 0,-11 0 0,3 0 0,-9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2:12.152"/>
    </inkml:context>
    <inkml:brush xml:id="br0">
      <inkml:brushProperty name="width" value="0.05" units="cm"/>
      <inkml:brushProperty name="height" value="0.05" units="cm"/>
    </inkml:brush>
  </inkml:definitions>
  <inkml:trace contextRef="#ctx0" brushRef="#br0">37 96 24575,'-18'0'0,"11"0"0,8 0 0,11 0 0,-6-5 0,5 3 0,-10-9 0,5 5 0,-6-6 0,0 0 0,0 0 0,0 0 0,0 0 0,-6 6 0,0 0 0,-6 6 0,0 0 0,5 5 0,2 2 0,5 4 0,5-4 0,2-2 0,4-5 0,1 0 0,-11 0 0,-7 0 0,-7 0 0,1 5 0,7 2 0,5 5 0,0-5 0,0-2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07.068"/>
    </inkml:context>
    <inkml:brush xml:id="br0">
      <inkml:brushProperty name="width" value="0.1" units="cm"/>
      <inkml:brushProperty name="height" value="0.6" units="cm"/>
      <inkml:brushProperty name="color" value="#849398"/>
      <inkml:brushProperty name="inkEffects" value="pencil"/>
    </inkml:brush>
  </inkml:definitions>
  <inkml:trace contextRef="#ctx0" brushRef="#br0">1111 357 16383,'-19'6'0,"-26"20"0,-10 10 0,0 7 0,-30 1 0,21-2 0,-13-8 0,-3 0 0,-8 9 0,22-14 0,8-4 0,21-11 0,15-6 0,2-1 0,7-7 0,6-6 0,1-1 0,6-5 0,7-8 0,15 4 0,2-11 0,13 4 0,-15-6 0,4 7 0,-3-5 0,13 4 0,-12-6 0,11 5 0,-13-3 0,0 12 0,4-6 0,-11 14 0,5-5 0,-8 10 0,1-9 0,0 9 0,0-4 0,0 6 0,-1-5 0,1 4 0,0-5 0,6 6 0,3-6 0,6 4 0,1-4 0,7 6 0,-5 0 0,13 0 0,-13 0 0,13 0 0,-13 12 0,5 4 0,-14 12 0,5 1 0,-11-1 0,4 1 0,-5 7 0,-7-5 0,-1 13 0,-7-13 0,0-2 0,0-2 0,0-12 0,0 4 0,0-6 0,0 0 0,5-11 0,10-18 0,18-28 0,8 1 0,11-16 0,-2 17 0,17-19 0,-22 24 0,3-2 0,-29 31 0,-12-3 0,-1 4 0,-6-5 0,0-1 0,0 0 0,6 1 0,0 5 0,6 2 0,0 5 0,0 0 0,0 0 0,1 5 0,-7 2 0,0 6 0,-6 0 0,0 0 0,0 0 0,0 0 0,0 6 0,0-4 0,-13 5 0,4-7 0,-17 1 0,11-1 0,-5 1 0,7-7 0,27-1 0,7-6 0,36 0 0,1 0 0,10 0 0,-9 0 0,-3 0 0,-12 0 0,-13 0 0,-6 5 0,-12-3 0,-16 3 0,-15-5 0,-11-12 0,-16 1 0,7-17 0,-1 5 0,-6-1 0,14-3 0,-14 9 0,15-9 0,-7 11 0,8-5 0,1 7 0,6 6 0,-5 1 0,13 7 0,-6 0 0,7 0 0,0 0 0,0 0 0,-15 0 0,4 0 0,-30 15 0,13 3 0,-25 15 0,17-1 0,-17-6 0,25-4 0,-5-7 0,18-1 0,6-6 0,30-7 0,44-20 0,36-9 0,-23 9 0,2-2 0,-18 2 0,1 0 0,13-1 0,0 0 0,-14 1 0,-2 1 0,1-1 0,0 0 0,4 0 0,-3 1 0,12-9 0,6 2 0,-29 10 0,-8 6 0,-16-3 0,-14 11 0,-14-5 0,-15 6 0,-10 0 0,-8 7 0,1 2 0,7 6 0,2 6 0,15-6 0,2 5 0,7-8 0,6 1 0,1 0 0,6-1 0,0 0 0,6 0 0,1 1 0,0 0 0,5 0 0,-5 0 0,0 0 0,-1 0 0,-6-1 0,0 1 0,-17-6 0,-8-2 0,-17-5 0,-15 0 0,-1 0 0,-10 0 0,-11 0 0,18 0 0,-6-7 0,20 6 0,8-13 0,2 13 0,-20-6 0,22 7 0,-40 0 0,34 0 0,-24 0 0,6 0 0,-9 0 0,0 0 0,-11 16 0,8 4 0,2 14 0,13-2 0,9-8 0,15-3 0,-3-6 0,20-2 0,1 0 0,8 0 0,6 0 0,0 0 0,-6-1 0,-1 1 0,-6 0 0,6 6 0,-5-4 0,5 5 0,-13 0 0,5-6 0,-11 6 0,11-7 0,-5 1 0,7-7 0,-7-1 0,-2 0 0,-6-4 0,6 4 0,2-6 0,7 0 0,0 0 0,0 0 0,11 0 0,9 0 0,7-6 0,5-1 0,-7-6 0,1-6 0,0 10 0,-6-8 0,4 10 0,-9-6 0,3 1 0,1 5 0,1-5 0,6 5 0,0-6 0,-1 0 0,1 6 0,0-5 0,0 11 0,0-5 0,0 0 0,-1 5 0,2-18 0,-1 10 0,0-11 0,1 0 0,-1-1 0,2-8 0,-2 7 0,1 2 0,-2 7 0,1 0 0,0 6 0,-6-4 0,-6 10 0,-8-5 0,-6 6 0,1 0 0,9 0 0,11 0 0,5 0 0,6 0 0,-6-6 0,7-2 0,9-6 0,12-17 0,6 5 0,3-23 0,9 4 0,-7 3 0,8-9 0,-12 24 0,-8-10 0,-3 21 0,-16-5 0,-1 14 0,-7 1 0,-6 11 0,-14 2 0,-2 6 0,-18 1 0,-3 0 0,0 0 0,-15 9 0,6-7 0,-8 14 0,8-13 0,3 4 0,14-7 0,2-1 0,0-6 0,6 5 0,5-11 0,10 4 0,18-5 0,3 0 0,14 0 0,33 0 0,-5 0 0,-5 3 0,1 2 0,15 4 0,23 1 0,-39 4 0,-3-12 0,-18 5 0,7 0 0,-15-6 0,7 6 0,-16-7 0,6 0 0,-12 0 0,4 0 0,-6 0 0,7 0 0,10 0 0,0 0 0,15 0 0,-15 0 0,15 0 0,-7 0 0,1 0 0,5 0 0,-13 0 0,5 0 0,-14 0 0,-2 0 0,-7 0 0,-6 5 0,-7 2 0,-32 8 0,-12 0 0,-34 2 0,7 0 0,21-7 0,-1-1 0,-34 9 0,28-4 0,-1 0 0,4-4 0,1 1 0,-1 7 0,1 0 0,0-7 0,2-1 0,-30 16 0,12-9 0,12-1 0,25-7 0,4-2 0,15-7 0,17 0 0,33 0 0,25 0 0,-6 0 0,5 0 0,-7 0 0,2 0 0,23 0 0,1 0 0,-24 0 0,1 0 0,21 0 0,0 0 0,-22 0 0,-2 0 0,7 0 0,-2 0 0,34 0 0,-24 7 0,-21-6 0,-18 12 0,-11-6 0,-6 0 0,-6 5 0,-1-5 0,-6 5 0,-5 1 0,-17-7 0,-10 7 0,-15-5 0,-9 1 0,7 5 0,-17-5 0,7 0 0,1 5 0,-8-4 0,25-2 0,-5 6 0,24-12 0,2 4 0,13 0 0,11 1 0,12 0 0,10 4 0,-5-9 0,6 4 0,-5 0 0,6-4 0,-6 4 0,4-6 0,-11 0 0,5 0 0,-8 0 0,1 0 0,0 0 0,0 0 0,0 0 0,0 0 0,-6-5 0,-2-2 0,-5-6 0,0 1 0,0-1 0,0-7 0,0-1 0,0-8 0,0 1 0,0-1 0,0-8 0,0-1 0,0-9 0,0 8 0,0-6 0,0 15 0,-7-15 0,-1 14 0,-6 1 0,-6 4 0,5 11 0,-12-6 0,5 8 0,-6-2 0,-9 7 0,6 2 0,-13 6 0,5 0 0,-8 0 0,0 0 0,-9 0 0,6 0 0,-6 0 0,9 0 0,9 0 0,1 0 0,8 0 0,8-6 0,1 5 0,7-5 0,0 6 0,6-6 0,6 5 0,8-5 0,6 6 0,-1 0 0,0 0 0,0 0 0,0 0 0,0 0 0,0 6 0,1 1 0,-6 0 0,-2-1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1.237"/>
    </inkml:context>
    <inkml:brush xml:id="br0">
      <inkml:brushProperty name="width" value="0.1" units="cm"/>
      <inkml:brushProperty name="height" value="0.6" units="cm"/>
      <inkml:brushProperty name="color" value="#849398"/>
      <inkml:brushProperty name="inkEffects" value="pencil"/>
    </inkml:brush>
  </inkml:definitions>
  <inkml:trace contextRef="#ctx0" brushRef="#br0">517 893 16383,'0'-34'0,"0"-2"0,0-20 0,0-3 0,0-32 0,0 35 0,8-41 0,8 31 0,3-6 0,2 18 0,-13 19 0,4 26 0,-6-4 0,7 13 0,-1 0 0,1 6 0,0 1 0,0 6 0,0 0 0,13 13 0,-10-10 0,11 17 0,-14-18 0,-6 11 0,-1-11 0,-6 12 0,0-13 0,0 13 0,0-13 0,-13 7 0,-20-6 0,-8 0 0,-36 2 0,25-1 0,-24 1 0,27-1 0,-7-7 0,24-2 0,4-7 0,15 0 0,5-11 0,3-22 0,48-22 0,-11 13 0,4-2 0,11 8 0,5 1 0,7-5 0,1 0 0,-5 5 0,0 2 0,-1 2 0,0 1 0,-5 0 0,-1 1 0,30-7 0,-20 12 0,-10 15 0,-11 2 0,-16 7 0,-1 0 0,-18 5 0,-10 3 0,-6 4 0,-21 3 0,11-1 0,-13 0 0,-20 8 0,13-5 0,-24 12 0,21-12 0,8 5 0,3-7 0,13 6 0,-4-6 0,12 5 0,1-6 0,2-7 0,11 4 0,-5-4 0,-4 5 0,-23 10 0,-8 9 0,-36 7 0,11 13 0,-13-14 0,5 12 0,15-15 0,14-5 0,17-8 0,15-14 0,6 4 0,6-9 0,15 4 0,25-6 0,11 0 0,40 0 0,6 0 0,-28 0 0,1 0 0,-13 0 0,-2 0 0,4 0 0,-4 0 0,15 0 0,-13 0 0,-25 0 0,-3 0 0,-15 0 0,0 0 0,-6 5 0,-1 2 0,-6 6 0,0 0 0,0 0 0,0 0 0,0 0 0,0-1 0,0 1 0,-21 1 0,3 0 0,-27 1 0,6 0 0,-17 2 0,7-2 0,-17 2 0,7-1 0,1-6 0,2-3 0,17 0 0,2-6 0,15 5 0,2-6 0,7 0 0,6-5 0,1-2 0,6-5 0,0 0 0,-5 5 0,-10 2 0,-6 5 0,-16 0 0,-2 0 0,-8 0 0,0 0 0,1 0 0,-1 0 0,8 0 0,2 0 0,16 0 0,1 0 0,17 0 0,42-15 0,-3 4 0,33-13 0,-10 2 0,-17 5 0,0 2 0,-22 9 0,-7 6 0,0 0 0,-11 0 0,-9 0 0,-7 0 0,1-6 0,2 5 0,9-4 0,-3 5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4.091"/>
    </inkml:context>
    <inkml:brush xml:id="br0">
      <inkml:brushProperty name="width" value="0.1" units="cm"/>
      <inkml:brushProperty name="height" value="0.6" units="cm"/>
      <inkml:brushProperty name="color" value="#849398"/>
      <inkml:brushProperty name="inkEffects" value="pencil"/>
    </inkml:brush>
  </inkml:definitions>
  <inkml:trace contextRef="#ctx0" brushRef="#br0">578 325 16383,'-20'0'0,"-9"0"0,-10 0 0,-20 0 0,9 0 0,-23 0 0,32 0 0,-9 6 0,22 2 0,6 0 0,2-2 0,7 0 0,6 1 0,1 5 0,6 0 0,-13 1 0,4-1 0,-11-4 0,7 3 0,0-9 0,0 4 0,0-6 0,0 0 0,6-11 0,1-13 0,19-4 0,4-17 0,19 13 0,-4-5 0,5 13 0,-16 4 0,6 6 0,-13 1 0,6 5 0,-7 2 0,-11 6 0,-3-5 0,-1 4 0,9-4 0,7 5 0,4 0 0,-5 0 0,15 0 0,-5 0 0,22 0 0,-6 0 0,-1 0 0,-1 0 0,-16 0 0,-1 0 0,-7 0 0,0 0 0,-1 0 0,1 0 0,-6 5 0,-2 1 0,-5 6 0,0 1 0,0-1 0,0 1 0,0 0 0,-5 0 0,-3-1 0,-5-5 0,-7 6 0,-1-6 0,-8 1 0,-8 6 0,-1-13 0,-9 6 0,8-7 0,2 0 0,9 0 0,-1 0 0,7 0 0,2 0 0,7 0 0,1 0 0,-1 0 0,1 0 0,5-5 0,8 4 0,6-4 0,6-1 0,-1 4 0,1-9 0,6 3 0,2-5 0,14-2 0,4 0 0,17-9 0,-7 7 0,27-17 0,-15 8 0,18-9 0,-21 9 0,-2-5 0,-17 14 0,-9 2 0,-11 8 0,-6 7 0,0 0 0,-6-5 0,-6 4 0,-9-5 0,-4 6 0,-1 0 0,-7 0 0,-2 0 0,1 0 0,-6 0 0,12 0 0,-5 0 0,0 0 0,6 0 0,-6 0 0,8 0 0,-1 0 0,0 6 0,0 1 0,0 0 0,-5 10 0,3-14 0,2 14 0,7-11 0,6 6 0,0 0 0,0 0 0,0 1 0,-5 0 0,-3-1 0,-5 1 0,6 0 0,-4 0 0,-14 17 0,8-13 0,-20 20 0,22-23 0,-5 6 0,7-7 0,0-6 0,6-7 0,1-1 0,6-4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3.9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1127 1 16383,'-69'0'0,"1"0"0,37 0 0,-23 0 0,13 0 0,-25 0 0,17 0 0,-28 0 0,26 0 0,-26 0 0,19 7 0,7 8 0,-13 10 0,23-8 0,-15 12 0,9-12 0,8 7 0,3 4 0,7-13 0,0 6 0,8-7 0,1-1 0,7 0 0,0 0 0,6-1 0,-5 1 0,5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3.9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1127 1 16383,'-69'0'0,"1"0"0,37 0 0,-23 0 0,13 0 0,-25 0 0,17 0 0,-28 0 0,26 0 0,-26 0 0,19 7 0,7 8 0,-13 10 0,23-8 0,-15 12 0,9-12 0,8 7 0,3 4 0,7-13 0,0 6 0,8-7 0,1-1 0,7 0 0,0 0 0,6-1 0,-5 1 0,5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7.11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274 0 16383,'-14'56'0,"4"-10"0,-12-9 0,0-1 0,-10 5 0,6-9 0,-4-3 0,10-9 0,6-5 0,-6 5 0,7-8 0,0 1 0,0 0 0,0-6 0,1-2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31.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564 0 16383,'-59'0'0,"2"7"0,35 0 0,-6 8 0,6-2 0,2 1 0,7-7 0,-7 5 0,-2-4 0,1 5 0,-6 1 0,12-1 0,-4 1 0,6-2 0,0-5 0,-5-2 0,4-5 0,-4 0 0,-1 0 0,-1 0 0,6 6 0,-4-5 0,11 16 0,-6-4 0,1 6 0,-1 5 0,6-10 0,-5 5 0,10-7 0,-3 1 0,5 5 0,0-4 0,0 4 0,0 0 0,0-4 0,0 11 0,0-3 0,0 6 0,0 0 0,0 1 0,0-8 0,0 6 0,0-13 0,0 6 0,0-7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52.90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 16383,'0'0'0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0:45.932"/>
    </inkml:context>
    <inkml:brush xml:id="br0">
      <inkml:brushProperty name="width" value="0.05" units="cm"/>
      <inkml:brushProperty name="height" value="0.05" units="cm"/>
    </inkml:brush>
  </inkml:definitions>
  <inkml:trace contextRef="#ctx0" brushRef="#br0">1 49 24575,'6'-13'0,"1"-3"0,5 9 0,1 0 0,-1 1 0,0 6 0,0 0 0,0 0 0,0 0 0,0 0 0,0 0 0,0 0 0,1 0 0,-1 0 0,1 0 0,0 0 0,0 0 0,-1 0 0,1 6 0,-1-5 0,1 11 0,-1-11 0,1 4 0,0-5 0,-1 0 0,1 6 0,0-5 0,0 5 0,-1-6 0,1 5 0,-7 2 0,5 0 0,-4 3 0,6-3 0,-1 5 0,0 0 0,-6 0 0,5-6 0,-9 5 0,3-4 0,-5 5 0,0 0 0,0 0 0,0 0 0,0 0 0,0 1 0,0-1 0,0 1 0,0-1 0,0 0 0,0 0 0,0 0 0,0 0 0,0 0 0,-5 0 0,-3 1 0,-5 0 0,6 0 0,-5-6 0,5 4 0,-6-4 0,6 6 0,-5-6 0,11 3 0,-10-8 0,4 8 0,-5-9 0,-1 5 0,0-1 0,0-3 0,0 3 0,0 1 0,0-4 0,0 3 0,0-5 0,6 5 0,-4-3 0,4 3 0,-12 1 0,10 1 0,-8 0 0,10 4 0,-6-9 0,0 9 0,0-10 0,1 10 0,5-5 0,1 6 0,6-1 0,0 1 0,0 0 0,0 0 0,-5 1 0,4-1 0,-5 0 0,6 0 0,0 0 0,0 0 0,0 1 0,0 0 0,6-1 0,-5 1 0,11-6 0,-6-1 0,1-1 0,4-4 0,-5 5 0,6-6 0,-6 5 0,5-3 0,-4 4 0,5-6 0,0 0 0,0 0 0,-1 0 0,1 0 0,0 0 0,0 0 0,-11 0 0,3 0 0,-9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2:12.152"/>
    </inkml:context>
    <inkml:brush xml:id="br0">
      <inkml:brushProperty name="width" value="0.05" units="cm"/>
      <inkml:brushProperty name="height" value="0.05" units="cm"/>
    </inkml:brush>
  </inkml:definitions>
  <inkml:trace contextRef="#ctx0" brushRef="#br0">37 96 24575,'-18'0'0,"11"0"0,8 0 0,11 0 0,-6-5 0,5 3 0,-10-9 0,5 5 0,-6-6 0,0 0 0,0 0 0,0 0 0,0 0 0,-6 6 0,0 0 0,-6 6 0,0 0 0,5 5 0,2 2 0,5 4 0,5-4 0,2-2 0,4-5 0,1 0 0,-11 0 0,-7 0 0,-7 0 0,1 5 0,7 2 0,5 5 0,0-5 0,0-2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07.068"/>
    </inkml:context>
    <inkml:brush xml:id="br0">
      <inkml:brushProperty name="width" value="0.1" units="cm"/>
      <inkml:brushProperty name="height" value="0.6" units="cm"/>
      <inkml:brushProperty name="color" value="#849398"/>
      <inkml:brushProperty name="inkEffects" value="pencil"/>
    </inkml:brush>
  </inkml:definitions>
  <inkml:trace contextRef="#ctx0" brushRef="#br0">1111 357 16383,'-19'6'0,"-26"20"0,-10 10 0,0 7 0,-30 1 0,21-2 0,-13-8 0,-3 0 0,-8 9 0,22-14 0,8-4 0,21-11 0,15-6 0,2-1 0,7-7 0,6-6 0,1-1 0,6-5 0,7-8 0,15 4 0,2-11 0,13 4 0,-15-6 0,4 7 0,-3-5 0,13 4 0,-12-6 0,11 5 0,-13-3 0,0 12 0,4-6 0,-11 14 0,5-5 0,-8 10 0,1-9 0,0 9 0,0-4 0,0 6 0,-1-5 0,1 4 0,0-5 0,6 6 0,3-6 0,6 4 0,1-4 0,7 6 0,-5 0 0,13 0 0,-13 0 0,13 0 0,-13 12 0,5 4 0,-14 12 0,5 1 0,-11-1 0,4 1 0,-5 7 0,-7-5 0,-1 13 0,-7-13 0,0-2 0,0-2 0,0-12 0,0 4 0,0-6 0,0 0 0,5-11 0,10-18 0,18-28 0,8 1 0,11-16 0,-2 17 0,17-19 0,-22 24 0,3-2 0,-29 31 0,-12-3 0,-1 4 0,-6-5 0,0-1 0,0 0 0,6 1 0,0 5 0,6 2 0,0 5 0,0 0 0,0 0 0,1 5 0,-7 2 0,0 6 0,-6 0 0,0 0 0,0 0 0,0 0 0,0 6 0,0-4 0,-13 5 0,4-7 0,-17 1 0,11-1 0,-5 1 0,7-7 0,27-1 0,7-6 0,36 0 0,1 0 0,10 0 0,-9 0 0,-3 0 0,-12 0 0,-13 0 0,-6 5 0,-12-3 0,-16 3 0,-15-5 0,-11-12 0,-16 1 0,7-17 0,-1 5 0,-6-1 0,14-3 0,-14 9 0,15-9 0,-7 11 0,8-5 0,1 7 0,6 6 0,-5 1 0,13 7 0,-6 0 0,7 0 0,0 0 0,0 0 0,-15 0 0,4 0 0,-30 15 0,13 3 0,-25 15 0,17-1 0,-17-6 0,25-4 0,-5-7 0,18-1 0,6-6 0,30-7 0,44-20 0,36-9 0,-23 9 0,2-2 0,-18 2 0,1 0 0,13-1 0,0 0 0,-14 1 0,-2 1 0,1-1 0,0 0 0,4 0 0,-3 1 0,12-9 0,6 2 0,-29 10 0,-8 6 0,-16-3 0,-14 11 0,-14-5 0,-15 6 0,-10 0 0,-8 7 0,1 2 0,7 6 0,2 6 0,15-6 0,2 5 0,7-8 0,6 1 0,1 0 0,6-1 0,0 0 0,6 0 0,1 1 0,0 0 0,5 0 0,-5 0 0,0 0 0,-1 0 0,-6-1 0,0 1 0,-17-6 0,-8-2 0,-17-5 0,-15 0 0,-1 0 0,-10 0 0,-11 0 0,18 0 0,-6-7 0,20 6 0,8-13 0,2 13 0,-20-6 0,22 7 0,-40 0 0,34 0 0,-24 0 0,6 0 0,-9 0 0,0 0 0,-11 16 0,8 4 0,2 14 0,13-2 0,9-8 0,15-3 0,-3-6 0,20-2 0,1 0 0,8 0 0,6 0 0,0 0 0,-6-1 0,-1 1 0,-6 0 0,6 6 0,-5-4 0,5 5 0,-13 0 0,5-6 0,-11 6 0,11-7 0,-5 1 0,7-7 0,-7-1 0,-2 0 0,-6-4 0,6 4 0,2-6 0,7 0 0,0 0 0,0 0 0,11 0 0,9 0 0,7-6 0,5-1 0,-7-6 0,1-6 0,0 10 0,-6-8 0,4 10 0,-9-6 0,3 1 0,1 5 0,1-5 0,6 5 0,0-6 0,-1 0 0,1 6 0,0-5 0,0 11 0,0-5 0,0 0 0,-1 5 0,2-18 0,-1 10 0,0-11 0,1 0 0,-1-1 0,2-8 0,-2 7 0,1 2 0,-2 7 0,1 0 0,0 6 0,-6-4 0,-6 10 0,-8-5 0,-6 6 0,1 0 0,9 0 0,11 0 0,5 0 0,6 0 0,-6-6 0,7-2 0,9-6 0,12-17 0,6 5 0,3-23 0,9 4 0,-7 3 0,8-9 0,-12 24 0,-8-10 0,-3 21 0,-16-5 0,-1 14 0,-7 1 0,-6 11 0,-14 2 0,-2 6 0,-18 1 0,-3 0 0,0 0 0,-15 9 0,6-7 0,-8 14 0,8-13 0,3 4 0,14-7 0,2-1 0,0-6 0,6 5 0,5-11 0,10 4 0,18-5 0,3 0 0,14 0 0,33 0 0,-5 0 0,-5 3 0,1 2 0,15 4 0,23 1 0,-39 4 0,-3-12 0,-18 5 0,7 0 0,-15-6 0,7 6 0,-16-7 0,6 0 0,-12 0 0,4 0 0,-6 0 0,7 0 0,10 0 0,0 0 0,15 0 0,-15 0 0,15 0 0,-7 0 0,1 0 0,5 0 0,-13 0 0,5 0 0,-14 0 0,-2 0 0,-7 0 0,-6 5 0,-7 2 0,-32 8 0,-12 0 0,-34 2 0,7 0 0,21-7 0,-1-1 0,-34 9 0,28-4 0,-1 0 0,4-4 0,1 1 0,-1 7 0,1 0 0,0-7 0,2-1 0,-30 16 0,12-9 0,12-1 0,25-7 0,4-2 0,15-7 0,17 0 0,33 0 0,25 0 0,-6 0 0,5 0 0,-7 0 0,2 0 0,23 0 0,1 0 0,-24 0 0,1 0 0,21 0 0,0 0 0,-22 0 0,-2 0 0,7 0 0,-2 0 0,34 0 0,-24 7 0,-21-6 0,-18 12 0,-11-6 0,-6 0 0,-6 5 0,-1-5 0,-6 5 0,-5 1 0,-17-7 0,-10 7 0,-15-5 0,-9 1 0,7 5 0,-17-5 0,7 0 0,1 5 0,-8-4 0,25-2 0,-5 6 0,24-12 0,2 4 0,13 0 0,11 1 0,12 0 0,10 4 0,-5-9 0,6 4 0,-5 0 0,6-4 0,-6 4 0,4-6 0,-11 0 0,5 0 0,-8 0 0,1 0 0,0 0 0,0 0 0,0 0 0,0 0 0,-6-5 0,-2-2 0,-5-6 0,0 1 0,0-1 0,0-7 0,0-1 0,0-8 0,0 1 0,0-1 0,0-8 0,0-1 0,0-9 0,0 8 0,0-6 0,0 15 0,-7-15 0,-1 14 0,-6 1 0,-6 4 0,5 11 0,-12-6 0,5 8 0,-6-2 0,-9 7 0,6 2 0,-13 6 0,5 0 0,-8 0 0,0 0 0,-9 0 0,6 0 0,-6 0 0,9 0 0,9 0 0,1 0 0,8 0 0,8-6 0,1 5 0,7-5 0,0 6 0,6-6 0,6 5 0,8-5 0,6 6 0,-1 0 0,0 0 0,0 0 0,0 0 0,0 0 0,0 6 0,1 1 0,-6 0 0,-2-1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1.237"/>
    </inkml:context>
    <inkml:brush xml:id="br0">
      <inkml:brushProperty name="width" value="0.1" units="cm"/>
      <inkml:brushProperty name="height" value="0.6" units="cm"/>
      <inkml:brushProperty name="color" value="#849398"/>
      <inkml:brushProperty name="inkEffects" value="pencil"/>
    </inkml:brush>
  </inkml:definitions>
  <inkml:trace contextRef="#ctx0" brushRef="#br0">517 893 16383,'0'-34'0,"0"-2"0,0-20 0,0-3 0,0-32 0,0 35 0,8-41 0,8 31 0,3-6 0,2 18 0,-13 19 0,4 26 0,-6-4 0,7 13 0,-1 0 0,1 6 0,0 1 0,0 6 0,0 0 0,13 13 0,-10-10 0,11 17 0,-14-18 0,-6 11 0,-1-11 0,-6 12 0,0-13 0,0 13 0,0-13 0,-13 7 0,-20-6 0,-8 0 0,-36 2 0,25-1 0,-24 1 0,27-1 0,-7-7 0,24-2 0,4-7 0,15 0 0,5-11 0,3-22 0,48-22 0,-11 13 0,4-2 0,11 8 0,5 1 0,7-5 0,1 0 0,-5 5 0,0 2 0,-1 2 0,0 1 0,-5 0 0,-1 1 0,30-7 0,-20 12 0,-10 15 0,-11 2 0,-16 7 0,-1 0 0,-18 5 0,-10 3 0,-6 4 0,-21 3 0,11-1 0,-13 0 0,-20 8 0,13-5 0,-24 12 0,21-12 0,8 5 0,3-7 0,13 6 0,-4-6 0,12 5 0,1-6 0,2-7 0,11 4 0,-5-4 0,-4 5 0,-23 10 0,-8 9 0,-36 7 0,11 13 0,-13-14 0,5 12 0,15-15 0,14-5 0,17-8 0,15-14 0,6 4 0,6-9 0,15 4 0,25-6 0,11 0 0,40 0 0,6 0 0,-28 0 0,1 0 0,-13 0 0,-2 0 0,4 0 0,-4 0 0,15 0 0,-13 0 0,-25 0 0,-3 0 0,-15 0 0,0 0 0,-6 5 0,-1 2 0,-6 6 0,0 0 0,0 0 0,0 0 0,0 0 0,0-1 0,0 1 0,-21 1 0,3 0 0,-27 1 0,6 0 0,-17 2 0,7-2 0,-17 2 0,7-1 0,1-6 0,2-3 0,17 0 0,2-6 0,15 5 0,2-6 0,7 0 0,6-5 0,1-2 0,6-5 0,0 0 0,-5 5 0,-10 2 0,-6 5 0,-16 0 0,-2 0 0,-8 0 0,0 0 0,1 0 0,-1 0 0,8 0 0,2 0 0,16 0 0,1 0 0,17 0 0,42-15 0,-3 4 0,33-13 0,-10 2 0,-17 5 0,0 2 0,-22 9 0,-7 6 0,0 0 0,-11 0 0,-9 0 0,-7 0 0,1-6 0,2 5 0,9-4 0,-3 5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14.091"/>
    </inkml:context>
    <inkml:brush xml:id="br0">
      <inkml:brushProperty name="width" value="0.1" units="cm"/>
      <inkml:brushProperty name="height" value="0.6" units="cm"/>
      <inkml:brushProperty name="color" value="#849398"/>
      <inkml:brushProperty name="inkEffects" value="pencil"/>
    </inkml:brush>
  </inkml:definitions>
  <inkml:trace contextRef="#ctx0" brushRef="#br0">578 325 16383,'-20'0'0,"-9"0"0,-10 0 0,-20 0 0,9 0 0,-23 0 0,32 0 0,-9 6 0,22 2 0,6 0 0,2-2 0,7 0 0,6 1 0,1 5 0,6 0 0,-13 1 0,4-1 0,-11-4 0,7 3 0,0-9 0,0 4 0,0-6 0,0 0 0,6-11 0,1-13 0,19-4 0,4-17 0,19 13 0,-4-5 0,5 13 0,-16 4 0,6 6 0,-13 1 0,6 5 0,-7 2 0,-11 6 0,-3-5 0,-1 4 0,9-4 0,7 5 0,4 0 0,-5 0 0,15 0 0,-5 0 0,22 0 0,-6 0 0,-1 0 0,-1 0 0,-16 0 0,-1 0 0,-7 0 0,0 0 0,-1 0 0,1 0 0,-6 5 0,-2 1 0,-5 6 0,0 1 0,0-1 0,0 1 0,0 0 0,-5 0 0,-3-1 0,-5-5 0,-7 6 0,-1-6 0,-8 1 0,-8 6 0,-1-13 0,-9 6 0,8-7 0,2 0 0,9 0 0,-1 0 0,7 0 0,2 0 0,7 0 0,1 0 0,-1 0 0,1 0 0,5-5 0,8 4 0,6-4 0,6-1 0,-1 4 0,1-9 0,6 3 0,2-5 0,14-2 0,4 0 0,17-9 0,-7 7 0,27-17 0,-15 8 0,18-9 0,-21 9 0,-2-5 0,-17 14 0,-9 2 0,-11 8 0,-6 7 0,0 0 0,-6-5 0,-6 4 0,-9-5 0,-4 6 0,-1 0 0,-7 0 0,-2 0 0,1 0 0,-6 0 0,12 0 0,-5 0 0,0 0 0,6 0 0,-6 0 0,8 0 0,-1 0 0,0 6 0,0 1 0,0 0 0,-5 10 0,3-14 0,2 14 0,7-11 0,6 6 0,0 0 0,0 0 0,0 1 0,-5 0 0,-3-1 0,-5 1 0,6 0 0,-4 0 0,-14 17 0,8-13 0,-20 20 0,22-23 0,-5 6 0,7-7 0,0-6 0,6-7 0,1-1 0,6-4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3.97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1127 1 16383,'-69'0'0,"1"0"0,37 0 0,-23 0 0,13 0 0,-25 0 0,17 0 0,-28 0 0,26 0 0,-26 0 0,19 7 0,7 8 0,-13 10 0,23-8 0,-15 12 0,9-12 0,8 7 0,3 4 0,7-13 0,0 6 0,8-7 0,1-1 0,7 0 0,0 0 0,6-1 0,-5 1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7.11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274 0 16383,'-14'56'0,"4"-10"0,-12-9 0,0-1 0,-10 5 0,6-9 0,-4-3 0,10-9 0,6-5 0,-6 5 0,7-8 0,0 1 0,0 0 0,0-6 0,1-2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27.11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274 0 16383,'-14'56'0,"4"-10"0,-12-9 0,0-1 0,-10 5 0,6-9 0,-4-3 0,10-9 0,6-5 0,-6 5 0,7-8 0,0 1 0,0 0 0,0-6 0,1-2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31.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564 0 16383,'-59'0'0,"2"7"0,35 0 0,-6 8 0,6-2 0,2 1 0,7-7 0,-7 5 0,-2-4 0,1 5 0,-6 1 0,12-1 0,-4 1 0,6-2 0,0-5 0,-5-2 0,4-5 0,-4 0 0,-1 0 0,-1 0 0,6 6 0,-4-5 0,11 16 0,-6-4 0,1 6 0,-1 5 0,6-10 0,-5 5 0,10-7 0,-3 1 0,5 5 0,0-4 0,0 4 0,0 0 0,0-4 0,0 11 0,0-3 0,0 6 0,0 0 0,0 1 0,0-8 0,0 6 0,0-13 0,0 6 0,0-7 0,0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52.90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 16383,'0'0'0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0:45.932"/>
    </inkml:context>
    <inkml:brush xml:id="br0">
      <inkml:brushProperty name="width" value="0.05" units="cm"/>
      <inkml:brushProperty name="height" value="0.05" units="cm"/>
    </inkml:brush>
  </inkml:definitions>
  <inkml:trace contextRef="#ctx0" brushRef="#br0">1 49 24575,'6'-13'0,"1"-3"0,5 9 0,1 0 0,-1 1 0,0 6 0,0 0 0,0 0 0,0 0 0,0 0 0,0 0 0,0 0 0,1 0 0,-1 0 0,1 0 0,0 0 0,0 0 0,-1 0 0,1 6 0,-1-5 0,1 11 0,-1-11 0,1 4 0,0-5 0,-1 0 0,1 6 0,0-5 0,0 5 0,-1-6 0,1 5 0,-7 2 0,5 0 0,-4 3 0,6-3 0,-1 5 0,0 0 0,-6 0 0,5-6 0,-9 5 0,3-4 0,-5 5 0,0 0 0,0 0 0,0 0 0,0 0 0,0 1 0,0-1 0,0 1 0,0-1 0,0 0 0,0 0 0,0 0 0,0 0 0,0 0 0,-5 0 0,-3 1 0,-5 0 0,6 0 0,-5-6 0,5 4 0,-6-4 0,6 6 0,-5-6 0,11 3 0,-10-8 0,4 8 0,-5-9 0,-1 5 0,0-1 0,0-3 0,0 3 0,0 1 0,0-4 0,0 3 0,0-5 0,6 5 0,-4-3 0,4 3 0,-12 1 0,10 1 0,-8 0 0,10 4 0,-6-9 0,0 9 0,0-10 0,1 10 0,5-5 0,1 6 0,6-1 0,0 1 0,0 0 0,0 0 0,-5 1 0,4-1 0,-5 0 0,6 0 0,0 0 0,0 0 0,0 1 0,0 0 0,6-1 0,-5 1 0,11-6 0,-6-1 0,1-1 0,4-4 0,-5 5 0,6-6 0,-6 5 0,5-3 0,-4 4 0,5-6 0,0 0 0,0 0 0,-1 0 0,1 0 0,0 0 0,0 0 0,-11 0 0,3 0 0,-9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2:12.152"/>
    </inkml:context>
    <inkml:brush xml:id="br0">
      <inkml:brushProperty name="width" value="0.05" units="cm"/>
      <inkml:brushProperty name="height" value="0.05" units="cm"/>
    </inkml:brush>
  </inkml:definitions>
  <inkml:trace contextRef="#ctx0" brushRef="#br0">37 96 24575,'-18'0'0,"11"0"0,8 0 0,11 0 0,-6-5 0,5 3 0,-10-9 0,5 5 0,-6-6 0,0 0 0,0 0 0,0 0 0,0 0 0,-6 6 0,0 0 0,-6 6 0,0 0 0,5 5 0,2 2 0,5 4 0,5-4 0,2-2 0,4-5 0,1 0 0,-11 0 0,-7 0 0,-7 0 0,1 5 0,7 2 0,5 5 0,0-5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31.78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564 0 16383,'-59'0'0,"2"7"0,35 0 0,-6 8 0,6-2 0,2 1 0,7-7 0,-7 5 0,-2-4 0,1 5 0,-6 1 0,12-1 0,-4 1 0,6-2 0,0-5 0,-5-2 0,4-5 0,-4 0 0,-1 0 0,-1 0 0,6 6 0,-4-5 0,11 16 0,-6-4 0,1 6 0,-1 5 0,6-10 0,-5 5 0,10-7 0,-3 1 0,5 5 0,0-4 0,0 4 0,0 0 0,0-4 0,0 11 0,0-3 0,0 6 0,0 0 0,0 1 0,0-8 0,0 6 0,0-13 0,0 6 0,0-7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19:52.909"/>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0:45.932"/>
    </inkml:context>
    <inkml:brush xml:id="br0">
      <inkml:brushProperty name="width" value="0.05" units="cm"/>
      <inkml:brushProperty name="height" value="0.05" units="cm"/>
    </inkml:brush>
  </inkml:definitions>
  <inkml:trace contextRef="#ctx0" brushRef="#br0">1 49 24575,'6'-13'0,"1"-3"0,5 9 0,1 0 0,-1 1 0,0 6 0,0 0 0,0 0 0,0 0 0,0 0 0,0 0 0,0 0 0,1 0 0,-1 0 0,1 0 0,0 0 0,0 0 0,-1 0 0,1 6 0,-1-5 0,1 11 0,-1-11 0,1 4 0,0-5 0,-1 0 0,1 6 0,0-5 0,0 5 0,-1-6 0,1 5 0,-7 2 0,5 0 0,-4 3 0,6-3 0,-1 5 0,0 0 0,-6 0 0,5-6 0,-9 5 0,3-4 0,-5 5 0,0 0 0,0 0 0,0 0 0,0 0 0,0 1 0,0-1 0,0 1 0,0-1 0,0 0 0,0 0 0,0 0 0,0 0 0,0 0 0,-5 0 0,-3 1 0,-5 0 0,6 0 0,-5-6 0,5 4 0,-6-4 0,6 6 0,-5-6 0,11 3 0,-10-8 0,4 8 0,-5-9 0,-1 5 0,0-1 0,0-3 0,0 3 0,0 1 0,0-4 0,0 3 0,0-5 0,6 5 0,-4-3 0,4 3 0,-12 1 0,10 1 0,-8 0 0,10 4 0,-6-9 0,0 9 0,0-10 0,1 10 0,5-5 0,1 6 0,6-1 0,0 1 0,0 0 0,0 0 0,-5 1 0,4-1 0,-5 0 0,6 0 0,0 0 0,0 0 0,0 1 0,0 0 0,6-1 0,-5 1 0,11-6 0,-6-1 0,1-1 0,4-4 0,-5 5 0,6-6 0,-6 5 0,5-3 0,-4 4 0,5-6 0,0 0 0,0 0 0,-1 0 0,1 0 0,0 0 0,0 0 0,-11 0 0,3 0 0,-9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4:22:12.152"/>
    </inkml:context>
    <inkml:brush xml:id="br0">
      <inkml:brushProperty name="width" value="0.05" units="cm"/>
      <inkml:brushProperty name="height" value="0.05" units="cm"/>
    </inkml:brush>
  </inkml:definitions>
  <inkml:trace contextRef="#ctx0" brushRef="#br0">37 96 24575,'-18'0'0,"11"0"0,8 0 0,11 0 0,-6-5 0,5 3 0,-10-9 0,5 5 0,-6-6 0,0 0 0,0 0 0,0 0 0,0 0 0,-6 6 0,0 0 0,-6 6 0,0 0 0,5 5 0,2 2 0,5 4 0,5-4 0,2-2 0,4-5 0,1 0 0,-11 0 0,-7 0 0,-7 0 0,1 5 0,7 2 0,5 5 0,0-5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6C70E-21D7-E048-87B0-CF83BBD92BE7}" type="datetimeFigureOut">
              <a:rPr lang="en-US" smtClean="0"/>
              <a:t>6/6/22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F75CB-31FB-464C-A53B-0C2C94F44DAA}" type="slidenum">
              <a:rPr lang="en-US" smtClean="0"/>
              <a:t>‹#›</a:t>
            </a:fld>
            <a:endParaRPr lang="en-US"/>
          </a:p>
        </p:txBody>
      </p:sp>
    </p:spTree>
    <p:extLst>
      <p:ext uri="{BB962C8B-B14F-4D97-AF65-F5344CB8AC3E}">
        <p14:creationId xmlns:p14="http://schemas.microsoft.com/office/powerpoint/2010/main" val="363097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89893-2BFC-114E-A009-D76D17DAD519}" type="slidenum">
              <a:rPr lang="en-US" smtClean="0"/>
              <a:t>6</a:t>
            </a:fld>
            <a:endParaRPr lang="en-US" dirty="0"/>
          </a:p>
        </p:txBody>
      </p:sp>
      <p:sp>
        <p:nvSpPr>
          <p:cNvPr id="5" name="Footer Placeholder 4">
            <a:extLst>
              <a:ext uri="{FF2B5EF4-FFF2-40B4-BE49-F238E27FC236}">
                <a16:creationId xmlns:a16="http://schemas.microsoft.com/office/drawing/2014/main" id="{3EF061A4-4BBC-E74C-93C1-B9BFFAE4383B}"/>
              </a:ext>
            </a:extLst>
          </p:cNvPr>
          <p:cNvSpPr>
            <a:spLocks noGrp="1"/>
          </p:cNvSpPr>
          <p:nvPr>
            <p:ph type="ftr" sz="quarter" idx="4"/>
          </p:nvPr>
        </p:nvSpPr>
        <p:spPr/>
        <p:txBody>
          <a:bodyPr/>
          <a:lstStyle/>
          <a:p>
            <a:r>
              <a:rPr lang="en-US" dirty="0"/>
              <a:t>Haslanger, 21 April 2021</a:t>
            </a:r>
          </a:p>
        </p:txBody>
      </p:sp>
    </p:spTree>
    <p:extLst>
      <p:ext uri="{BB962C8B-B14F-4D97-AF65-F5344CB8AC3E}">
        <p14:creationId xmlns:p14="http://schemas.microsoft.com/office/powerpoint/2010/main" val="129514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uterus was believed to wander around the body like an animal, hungry for semen. If it</a:t>
            </a:r>
          </a:p>
          <a:p>
            <a:r>
              <a:rPr lang="en-US" sz="1200" kern="1200" dirty="0">
                <a:solidFill>
                  <a:schemeClr val="tx1"/>
                </a:solidFill>
                <a:effectLst/>
                <a:latin typeface="+mn-lt"/>
                <a:ea typeface="+mn-ea"/>
                <a:cs typeface="+mn-cs"/>
              </a:rPr>
              <a:t>wandered the wrong direction and made its way to the throat there would be choking, coughing</a:t>
            </a:r>
          </a:p>
          <a:p>
            <a:r>
              <a:rPr lang="en-US" sz="1200" kern="1200" dirty="0">
                <a:solidFill>
                  <a:schemeClr val="tx1"/>
                </a:solidFill>
                <a:effectLst/>
                <a:latin typeface="+mn-lt"/>
                <a:ea typeface="+mn-ea"/>
                <a:cs typeface="+mn-cs"/>
              </a:rPr>
              <a:t>or loss of voice, if it got stuck in the rib cage, there would be chest pain or shortness of breath, and</a:t>
            </a:r>
          </a:p>
          <a:p>
            <a:r>
              <a:rPr lang="en-US" sz="1200" kern="1200" dirty="0">
                <a:solidFill>
                  <a:schemeClr val="tx1"/>
                </a:solidFill>
                <a:effectLst/>
                <a:latin typeface="+mn-lt"/>
                <a:ea typeface="+mn-ea"/>
                <a:cs typeface="+mn-cs"/>
              </a:rPr>
              <a:t>so on. Most any symptom that belonged to a female body could be attributed to that wandering</a:t>
            </a:r>
          </a:p>
          <a:p>
            <a:r>
              <a:rPr lang="en-US" sz="1200" kern="1200" dirty="0">
                <a:solidFill>
                  <a:schemeClr val="tx1"/>
                </a:solidFill>
                <a:effectLst/>
                <a:latin typeface="+mn-lt"/>
                <a:ea typeface="+mn-ea"/>
                <a:cs typeface="+mn-cs"/>
              </a:rPr>
              <a:t>uterus. (</a:t>
            </a:r>
            <a:r>
              <a:rPr lang="en-US" sz="1200" kern="1200" dirty="0" err="1">
                <a:solidFill>
                  <a:schemeClr val="tx1"/>
                </a:solidFill>
                <a:effectLst/>
                <a:latin typeface="+mn-lt"/>
                <a:ea typeface="+mn-ea"/>
                <a:cs typeface="+mn-cs"/>
              </a:rPr>
              <a:t>Kapsalis</a:t>
            </a:r>
            <a:r>
              <a:rPr lang="en-US" sz="1200" kern="1200" dirty="0">
                <a:solidFill>
                  <a:schemeClr val="tx1"/>
                </a:solidFill>
                <a:effectLst/>
                <a:latin typeface="+mn-lt"/>
                <a:ea typeface="+mn-ea"/>
                <a:cs typeface="+mn-cs"/>
              </a:rPr>
              <a:t> 2017)</a:t>
            </a:r>
          </a:p>
          <a:p>
            <a:r>
              <a:rPr lang="en-US" sz="1200" kern="1200" dirty="0">
                <a:solidFill>
                  <a:schemeClr val="tx1"/>
                </a:solidFill>
                <a:effectLst/>
                <a:latin typeface="+mn-lt"/>
                <a:ea typeface="+mn-ea"/>
                <a:cs typeface="+mn-cs"/>
              </a:rPr>
              <a:t>The belief that hysteria was caused by a wandering uterus was eventually rejected, but the idea that</a:t>
            </a:r>
          </a:p>
          <a:p>
            <a:r>
              <a:rPr lang="en-US" sz="1200" kern="1200" dirty="0">
                <a:solidFill>
                  <a:schemeClr val="tx1"/>
                </a:solidFill>
                <a:effectLst/>
                <a:latin typeface="+mn-lt"/>
                <a:ea typeface="+mn-ea"/>
                <a:cs typeface="+mn-cs"/>
              </a:rPr>
              <a:t>hysteria was a feminine malady was not. By the 19th century,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]t was believed that hysteria, also known as neurasthenia, could be set off by a plethora of bad</a:t>
            </a:r>
          </a:p>
          <a:p>
            <a:r>
              <a:rPr lang="en-US" sz="1200" kern="1200" dirty="0">
                <a:solidFill>
                  <a:schemeClr val="tx1"/>
                </a:solidFill>
                <a:effectLst/>
                <a:latin typeface="+mn-lt"/>
                <a:ea typeface="+mn-ea"/>
                <a:cs typeface="+mn-cs"/>
              </a:rPr>
              <a:t>habits including reading novels (which caused erotic fantasies), masturbation, and homosexual or</a:t>
            </a:r>
          </a:p>
          <a:p>
            <a:r>
              <a:rPr lang="en-US" sz="1200" kern="1200" dirty="0">
                <a:solidFill>
                  <a:schemeClr val="tx1"/>
                </a:solidFill>
                <a:effectLst/>
                <a:latin typeface="+mn-lt"/>
                <a:ea typeface="+mn-ea"/>
                <a:cs typeface="+mn-cs"/>
              </a:rPr>
              <a:t>bisexual tendencies resulting in any number of symptoms such as seductive behaviors,</a:t>
            </a:r>
          </a:p>
          <a:p>
            <a:r>
              <a:rPr lang="en-US" sz="1200" kern="1200" dirty="0">
                <a:solidFill>
                  <a:schemeClr val="tx1"/>
                </a:solidFill>
                <a:effectLst/>
                <a:latin typeface="+mn-lt"/>
                <a:ea typeface="+mn-ea"/>
                <a:cs typeface="+mn-cs"/>
              </a:rPr>
              <a:t>contractures, functional paralysis, irrationality, and general troublemaking of various</a:t>
            </a:r>
          </a:p>
          <a:p>
            <a:r>
              <a:rPr lang="en-US" sz="1200" kern="1200" dirty="0">
                <a:solidFill>
                  <a:schemeClr val="tx1"/>
                </a:solidFill>
                <a:effectLst/>
                <a:latin typeface="+mn-lt"/>
                <a:ea typeface="+mn-ea"/>
                <a:cs typeface="+mn-cs"/>
              </a:rPr>
              <a:t>kinds. (</a:t>
            </a:r>
            <a:r>
              <a:rPr lang="en-US" sz="1200" kern="1200" dirty="0" err="1">
                <a:solidFill>
                  <a:schemeClr val="tx1"/>
                </a:solidFill>
                <a:effectLst/>
                <a:latin typeface="+mn-lt"/>
                <a:ea typeface="+mn-ea"/>
                <a:cs typeface="+mn-cs"/>
              </a:rPr>
              <a:t>Kapsalis</a:t>
            </a:r>
            <a:r>
              <a:rPr lang="en-US" sz="1200" kern="1200" dirty="0">
                <a:solidFill>
                  <a:schemeClr val="tx1"/>
                </a:solidFill>
                <a:effectLst/>
                <a:latin typeface="+mn-lt"/>
                <a:ea typeface="+mn-ea"/>
                <a:cs typeface="+mn-cs"/>
              </a:rPr>
              <a:t> 2017)</a:t>
            </a:r>
          </a:p>
          <a:p>
            <a:r>
              <a:rPr lang="en-US" sz="1200" kern="1200" dirty="0">
                <a:solidFill>
                  <a:schemeClr val="tx1"/>
                </a:solidFill>
                <a:effectLst/>
                <a:latin typeface="+mn-lt"/>
                <a:ea typeface="+mn-ea"/>
                <a:cs typeface="+mn-cs"/>
              </a:rPr>
              <a:t>Even in the 20th century,</a:t>
            </a:r>
          </a:p>
          <a:p>
            <a:r>
              <a:rPr lang="en-US" sz="1200" kern="1200" dirty="0">
                <a:solidFill>
                  <a:schemeClr val="tx1"/>
                </a:solidFill>
                <a:effectLst/>
                <a:latin typeface="+mn-lt"/>
                <a:ea typeface="+mn-ea"/>
                <a:cs typeface="+mn-cs"/>
              </a:rPr>
              <a:t>[s]cores of white women artists and writers were diagnosed as hysterics in a period when</a:t>
            </a:r>
          </a:p>
          <a:p>
            <a:r>
              <a:rPr lang="en-US" sz="1200" kern="1200" dirty="0">
                <a:solidFill>
                  <a:schemeClr val="tx1"/>
                </a:solidFill>
                <a:effectLst/>
                <a:latin typeface="+mn-lt"/>
                <a:ea typeface="+mn-ea"/>
                <a:cs typeface="+mn-cs"/>
              </a:rPr>
              <a:t>rebelliousness, shamelessness, ambition, and “over education” were considered to be likely causes.</a:t>
            </a:r>
          </a:p>
          <a:p>
            <a:r>
              <a:rPr lang="en-US" sz="1200" kern="1200" dirty="0">
                <a:solidFill>
                  <a:schemeClr val="tx1"/>
                </a:solidFill>
                <a:effectLst/>
                <a:latin typeface="+mn-lt"/>
                <a:ea typeface="+mn-ea"/>
                <a:cs typeface="+mn-cs"/>
              </a:rPr>
              <a:t>Too much energy going up to the brain instead of staying in the reproductive organs and helping</a:t>
            </a:r>
          </a:p>
          <a:p>
            <a:r>
              <a:rPr lang="en-US" sz="1200" kern="1200" dirty="0">
                <a:solidFill>
                  <a:schemeClr val="tx1"/>
                </a:solidFill>
                <a:effectLst/>
                <a:latin typeface="+mn-lt"/>
                <a:ea typeface="+mn-ea"/>
                <a:cs typeface="+mn-cs"/>
              </a:rPr>
              <a:t>the female body do what it was supposed to do. (</a:t>
            </a:r>
            <a:r>
              <a:rPr lang="en-US" sz="1200" kern="1200" dirty="0" err="1">
                <a:solidFill>
                  <a:schemeClr val="tx1"/>
                </a:solidFill>
                <a:effectLst/>
                <a:latin typeface="+mn-lt"/>
                <a:ea typeface="+mn-ea"/>
                <a:cs typeface="+mn-cs"/>
              </a:rPr>
              <a:t>Kapsalis</a:t>
            </a:r>
            <a:r>
              <a:rPr lang="en-US" sz="1200" kern="1200" dirty="0">
                <a:solidFill>
                  <a:schemeClr val="tx1"/>
                </a:solidFill>
                <a:effectLst/>
                <a:latin typeface="+mn-lt"/>
                <a:ea typeface="+mn-ea"/>
                <a:cs typeface="+mn-cs"/>
              </a:rPr>
              <a:t> 2017)</a:t>
            </a:r>
          </a:p>
          <a:p>
            <a:endParaRPr lang="en-US" dirty="0"/>
          </a:p>
        </p:txBody>
      </p:sp>
      <p:sp>
        <p:nvSpPr>
          <p:cNvPr id="4" name="Slide Number Placeholder 3"/>
          <p:cNvSpPr>
            <a:spLocks noGrp="1"/>
          </p:cNvSpPr>
          <p:nvPr>
            <p:ph type="sldNum" sz="quarter" idx="5"/>
          </p:nvPr>
        </p:nvSpPr>
        <p:spPr/>
        <p:txBody>
          <a:bodyPr/>
          <a:lstStyle/>
          <a:p>
            <a:fld id="{87AF75CB-31FB-464C-A53B-0C2C94F44DAA}" type="slidenum">
              <a:rPr lang="en-US" smtClean="0"/>
              <a:t>21</a:t>
            </a:fld>
            <a:endParaRPr lang="en-US"/>
          </a:p>
        </p:txBody>
      </p:sp>
    </p:spTree>
    <p:extLst>
      <p:ext uri="{BB962C8B-B14F-4D97-AF65-F5344CB8AC3E}">
        <p14:creationId xmlns:p14="http://schemas.microsoft.com/office/powerpoint/2010/main" val="4087358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12CD-1E15-E7CB-098D-0BFC6E5C1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ABE8F4-616E-C05F-7A65-304D185FD1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CC6BF0-12C8-9B74-CA26-888A95639FB3}"/>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5" name="Footer Placeholder 4">
            <a:extLst>
              <a:ext uri="{FF2B5EF4-FFF2-40B4-BE49-F238E27FC236}">
                <a16:creationId xmlns:a16="http://schemas.microsoft.com/office/drawing/2014/main" id="{8FBA5083-A60E-879D-0264-81CA8CB35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FFD2D-4444-7D31-5D74-2FB32A37A1D6}"/>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121611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C36C-3A7A-1AD7-BAA7-4C127E036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6FFC1F-D439-25B0-892E-AED783A55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24745-2004-6CCF-F737-5F14D5F1A048}"/>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5" name="Footer Placeholder 4">
            <a:extLst>
              <a:ext uri="{FF2B5EF4-FFF2-40B4-BE49-F238E27FC236}">
                <a16:creationId xmlns:a16="http://schemas.microsoft.com/office/drawing/2014/main" id="{033B78CA-E4FF-4B28-7031-D4A10C23D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3E657-91B1-C4CA-F0B0-F5D43017F2CA}"/>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21429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1A635-83C7-F01B-7A7C-6D617A265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B0DDAA-60D0-3C27-2857-D29476D82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64252-57BF-4D77-A6B1-793337460328}"/>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5" name="Footer Placeholder 4">
            <a:extLst>
              <a:ext uri="{FF2B5EF4-FFF2-40B4-BE49-F238E27FC236}">
                <a16:creationId xmlns:a16="http://schemas.microsoft.com/office/drawing/2014/main" id="{9BF105F7-C93D-0C52-EE97-A61B9CFBA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496A7-FBF6-18EB-9F64-FFE43ABCAD43}"/>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149382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2ED4-1364-4C5C-2D08-B62E93FFFE71}"/>
              </a:ext>
            </a:extLst>
          </p:cNvPr>
          <p:cNvSpPr>
            <a:spLocks noGrp="1"/>
          </p:cNvSpPr>
          <p:nvPr>
            <p:ph type="title"/>
          </p:nvPr>
        </p:nvSpPr>
        <p:spPr>
          <a:xfrm>
            <a:off x="471488" y="365126"/>
            <a:ext cx="10882312" cy="977900"/>
          </a:xfrm>
        </p:spPr>
        <p:txBody>
          <a:bodyPr/>
          <a:lstStyle>
            <a:lvl1pPr>
              <a:defRPr>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103387ED-4695-ABD6-E7FD-C56986D95DE6}"/>
              </a:ext>
            </a:extLst>
          </p:cNvPr>
          <p:cNvSpPr>
            <a:spLocks noGrp="1"/>
          </p:cNvSpPr>
          <p:nvPr>
            <p:ph idx="1"/>
          </p:nvPr>
        </p:nvSpPr>
        <p:spPr/>
        <p:txBody>
          <a:bodyPr/>
          <a:lstStyle>
            <a:lvl1pPr>
              <a:lnSpc>
                <a:spcPct val="100000"/>
              </a:lnSpc>
              <a:spcBef>
                <a:spcPts val="400"/>
              </a:spcBef>
              <a:defRPr sz="2200"/>
            </a:lvl1pPr>
            <a:lvl2pPr>
              <a:lnSpc>
                <a:spcPct val="100000"/>
              </a:lnSpc>
              <a:defRPr sz="2000"/>
            </a:lvl2pPr>
            <a:lvl3pPr>
              <a:lnSpc>
                <a:spcPct val="100000"/>
              </a:lnSpc>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CE3D62-9C02-7C82-1913-DBF73872BAEA}"/>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5" name="Footer Placeholder 4">
            <a:extLst>
              <a:ext uri="{FF2B5EF4-FFF2-40B4-BE49-F238E27FC236}">
                <a16:creationId xmlns:a16="http://schemas.microsoft.com/office/drawing/2014/main" id="{97871985-23A7-7CBE-2915-6F1A56E84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9FC57-3E54-E965-359C-6A8C94768534}"/>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40440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EFB6-9FD7-69EA-4787-7F22100711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85569B-A889-1B34-0010-015C93E74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E6B0B-77A2-4030-F092-7681EE7AB632}"/>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5" name="Footer Placeholder 4">
            <a:extLst>
              <a:ext uri="{FF2B5EF4-FFF2-40B4-BE49-F238E27FC236}">
                <a16:creationId xmlns:a16="http://schemas.microsoft.com/office/drawing/2014/main" id="{D9ECC7FA-41FD-4A2C-1A4B-C80A7E641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72FA5-F71E-3C53-C789-0780F70AC2CF}"/>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246515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B0AB-9DB1-C0A5-49B6-37A11F0EC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8EC59-1E65-4C84-A208-3B48F4D15B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E1B19-CF1B-A579-A17C-B4577D70DF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BB3790-6D42-19D0-11B9-DFE3C125BF15}"/>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6" name="Footer Placeholder 5">
            <a:extLst>
              <a:ext uri="{FF2B5EF4-FFF2-40B4-BE49-F238E27FC236}">
                <a16:creationId xmlns:a16="http://schemas.microsoft.com/office/drawing/2014/main" id="{4F15460F-A23F-B68C-3215-96F874211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638C1-9B99-7A6B-5399-EC987A193F9F}"/>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396106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25BF-F88C-E94C-5D25-55C854B5F0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9BA458-81E9-62C0-F879-B7B3C0CB7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3F7E90-E849-55D0-C155-69B8AA43F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87826-4B54-5CFF-D927-8E5DCB5CE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9A7C0-08E1-D515-0EA1-D916BF0F7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71154-B5F7-86BE-AF61-7E95AC28C86A}"/>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8" name="Footer Placeholder 7">
            <a:extLst>
              <a:ext uri="{FF2B5EF4-FFF2-40B4-BE49-F238E27FC236}">
                <a16:creationId xmlns:a16="http://schemas.microsoft.com/office/drawing/2014/main" id="{719046B9-138C-7101-7C51-F4BC1DC848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41DE04-2BE7-BEC8-1883-832222B1D2BE}"/>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249376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C668-11F0-43F1-9675-AD7134651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16AF22-BCD6-6FD8-09A2-0B082BF9DBFE}"/>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4" name="Footer Placeholder 3">
            <a:extLst>
              <a:ext uri="{FF2B5EF4-FFF2-40B4-BE49-F238E27FC236}">
                <a16:creationId xmlns:a16="http://schemas.microsoft.com/office/drawing/2014/main" id="{0A7C0B58-47DE-31D9-3784-E7DBC68B7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C3CD3D-EECA-CE52-F332-6B09AF756BA9}"/>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1131404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817402-8C99-22D8-B3DB-AB9D14B79239}"/>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3" name="Footer Placeholder 2">
            <a:extLst>
              <a:ext uri="{FF2B5EF4-FFF2-40B4-BE49-F238E27FC236}">
                <a16:creationId xmlns:a16="http://schemas.microsoft.com/office/drawing/2014/main" id="{55DD1B14-6FEC-D698-F1D4-1BA328AD1C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A600F9-FC9D-766A-49AB-3B20FD08FB1A}"/>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17822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E082-D234-9207-0809-7B500D847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D35FBA-9A8A-6B63-325F-95748DED7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40456F-F51F-DD12-6C8F-5A93A2CDA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C305B-8BE0-45C1-4E6B-3C69A0E909B3}"/>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6" name="Footer Placeholder 5">
            <a:extLst>
              <a:ext uri="{FF2B5EF4-FFF2-40B4-BE49-F238E27FC236}">
                <a16:creationId xmlns:a16="http://schemas.microsoft.com/office/drawing/2014/main" id="{68E690E4-842B-B9EA-3CB8-D95C215EF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BAFD3C-9F7B-F7A3-E2F3-492ADBF5F0E6}"/>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293744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4E80-B25A-6751-4CE4-FC7F8BEAEC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99623F-D142-E849-1AAB-B42CA50FB4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FF1D5-6F33-60B5-EA74-E892CE40C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565C5-CE7A-AF32-4C21-D60FAE4029AC}"/>
              </a:ext>
            </a:extLst>
          </p:cNvPr>
          <p:cNvSpPr>
            <a:spLocks noGrp="1"/>
          </p:cNvSpPr>
          <p:nvPr>
            <p:ph type="dt" sz="half" idx="10"/>
          </p:nvPr>
        </p:nvSpPr>
        <p:spPr/>
        <p:txBody>
          <a:bodyPr/>
          <a:lstStyle/>
          <a:p>
            <a:fld id="{D0DB6B49-6427-5540-A07F-69098F1B4B4C}" type="datetimeFigureOut">
              <a:rPr lang="en-US" smtClean="0"/>
              <a:t>6/6/22</a:t>
            </a:fld>
            <a:endParaRPr lang="en-US"/>
          </a:p>
        </p:txBody>
      </p:sp>
      <p:sp>
        <p:nvSpPr>
          <p:cNvPr id="6" name="Footer Placeholder 5">
            <a:extLst>
              <a:ext uri="{FF2B5EF4-FFF2-40B4-BE49-F238E27FC236}">
                <a16:creationId xmlns:a16="http://schemas.microsoft.com/office/drawing/2014/main" id="{B482803A-DF1E-19D7-0E43-B65E0C06A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A78D8-082C-0139-E0AE-EA5E8A662BFC}"/>
              </a:ext>
            </a:extLst>
          </p:cNvPr>
          <p:cNvSpPr>
            <a:spLocks noGrp="1"/>
          </p:cNvSpPr>
          <p:nvPr>
            <p:ph type="sldNum" sz="quarter" idx="12"/>
          </p:nvPr>
        </p:nvSpPr>
        <p:spPr/>
        <p:txBody>
          <a:bodyPr/>
          <a:lstStyle/>
          <a:p>
            <a:fld id="{267A126F-BCDA-0E46-B85F-F1925C2053B0}" type="slidenum">
              <a:rPr lang="en-US" smtClean="0"/>
              <a:t>‹#›</a:t>
            </a:fld>
            <a:endParaRPr lang="en-US"/>
          </a:p>
        </p:txBody>
      </p:sp>
    </p:spTree>
    <p:extLst>
      <p:ext uri="{BB962C8B-B14F-4D97-AF65-F5344CB8AC3E}">
        <p14:creationId xmlns:p14="http://schemas.microsoft.com/office/powerpoint/2010/main" val="4182879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3EE80-6C26-098D-8392-8DF6FBA11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17DE8-FAD3-0826-0272-8CA641F09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703CB-C456-B42A-3B9B-612E65A70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B6B49-6427-5540-A07F-69098F1B4B4C}" type="datetimeFigureOut">
              <a:rPr lang="en-US" smtClean="0"/>
              <a:t>6/6/22</a:t>
            </a:fld>
            <a:endParaRPr lang="en-US"/>
          </a:p>
        </p:txBody>
      </p:sp>
      <p:sp>
        <p:nvSpPr>
          <p:cNvPr id="5" name="Footer Placeholder 4">
            <a:extLst>
              <a:ext uri="{FF2B5EF4-FFF2-40B4-BE49-F238E27FC236}">
                <a16:creationId xmlns:a16="http://schemas.microsoft.com/office/drawing/2014/main" id="{AFE8F1DF-DA69-1F4A-B750-C35C6E4A0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AFD15A-4C77-B895-5780-C467D8B57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A126F-BCDA-0E46-B85F-F1925C2053B0}" type="slidenum">
              <a:rPr lang="en-US" smtClean="0"/>
              <a:t>‹#›</a:t>
            </a:fld>
            <a:endParaRPr lang="en-US"/>
          </a:p>
        </p:txBody>
      </p:sp>
    </p:spTree>
    <p:extLst>
      <p:ext uri="{BB962C8B-B14F-4D97-AF65-F5344CB8AC3E}">
        <p14:creationId xmlns:p14="http://schemas.microsoft.com/office/powerpoint/2010/main" val="2095985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24.xml"/><Relationship Id="rId18" Type="http://schemas.openxmlformats.org/officeDocument/2006/relationships/image" Target="../media/image18.png"/><Relationship Id="rId3" Type="http://schemas.openxmlformats.org/officeDocument/2006/relationships/customXml" Target="../ink/ink19.xml"/><Relationship Id="rId7" Type="http://schemas.openxmlformats.org/officeDocument/2006/relationships/customXml" Target="../ink/ink21.xml"/><Relationship Id="rId12" Type="http://schemas.openxmlformats.org/officeDocument/2006/relationships/image" Target="../media/image16.png"/><Relationship Id="rId17" Type="http://schemas.openxmlformats.org/officeDocument/2006/relationships/customXml" Target="../ink/ink26.xml"/><Relationship Id="rId2" Type="http://schemas.openxmlformats.org/officeDocument/2006/relationships/image" Target="../media/image2.jpeg"/><Relationship Id="rId16" Type="http://schemas.openxmlformats.org/officeDocument/2006/relationships/image" Target="../media/image9.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23.xml"/><Relationship Id="rId5" Type="http://schemas.openxmlformats.org/officeDocument/2006/relationships/customXml" Target="../ink/ink20.xml"/><Relationship Id="rId15" Type="http://schemas.openxmlformats.org/officeDocument/2006/relationships/customXml" Target="../ink/ink25.xml"/><Relationship Id="rId10" Type="http://schemas.openxmlformats.org/officeDocument/2006/relationships/image" Target="../media/image15.png"/><Relationship Id="rId19" Type="http://schemas.openxmlformats.org/officeDocument/2006/relationships/customXml" Target="../ink/ink27.xml"/><Relationship Id="rId4" Type="http://schemas.openxmlformats.org/officeDocument/2006/relationships/image" Target="../media/image12.png"/><Relationship Id="rId9" Type="http://schemas.openxmlformats.org/officeDocument/2006/relationships/customXml" Target="../ink/ink22.xml"/><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33.xml"/><Relationship Id="rId18" Type="http://schemas.openxmlformats.org/officeDocument/2006/relationships/image" Target="../media/image18.png"/><Relationship Id="rId3" Type="http://schemas.openxmlformats.org/officeDocument/2006/relationships/customXml" Target="../ink/ink28.xml"/><Relationship Id="rId7" Type="http://schemas.openxmlformats.org/officeDocument/2006/relationships/customXml" Target="../ink/ink30.xml"/><Relationship Id="rId12" Type="http://schemas.openxmlformats.org/officeDocument/2006/relationships/image" Target="../media/image16.png"/><Relationship Id="rId17" Type="http://schemas.openxmlformats.org/officeDocument/2006/relationships/customXml" Target="../ink/ink35.xml"/><Relationship Id="rId2" Type="http://schemas.openxmlformats.org/officeDocument/2006/relationships/image" Target="../media/image2.jpeg"/><Relationship Id="rId16" Type="http://schemas.openxmlformats.org/officeDocument/2006/relationships/image" Target="../media/image9.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32.xml"/><Relationship Id="rId5" Type="http://schemas.openxmlformats.org/officeDocument/2006/relationships/customXml" Target="../ink/ink29.xml"/><Relationship Id="rId15" Type="http://schemas.openxmlformats.org/officeDocument/2006/relationships/customXml" Target="../ink/ink34.xml"/><Relationship Id="rId10" Type="http://schemas.openxmlformats.org/officeDocument/2006/relationships/image" Target="../media/image15.png"/><Relationship Id="rId19" Type="http://schemas.openxmlformats.org/officeDocument/2006/relationships/customXml" Target="../ink/ink36.xml"/><Relationship Id="rId4" Type="http://schemas.openxmlformats.org/officeDocument/2006/relationships/image" Target="../media/image12.png"/><Relationship Id="rId9" Type="http://schemas.openxmlformats.org/officeDocument/2006/relationships/customXml" Target="../ink/ink31.xml"/><Relationship Id="rId1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customXml" Target="../ink/ink6.xml"/><Relationship Id="rId1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7.png"/><Relationship Id="rId17" Type="http://schemas.openxmlformats.org/officeDocument/2006/relationships/customXml" Target="../ink/ink8.xml"/><Relationship Id="rId2" Type="http://schemas.openxmlformats.org/officeDocument/2006/relationships/image" Target="../media/image2.jpe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6.png"/><Relationship Id="rId19" Type="http://schemas.openxmlformats.org/officeDocument/2006/relationships/customXml" Target="../ink/ink9.xml"/><Relationship Id="rId4" Type="http://schemas.openxmlformats.org/officeDocument/2006/relationships/image" Target="../media/image3.png"/><Relationship Id="rId9" Type="http://schemas.openxmlformats.org/officeDocument/2006/relationships/customXml" Target="../ink/ink4.xml"/><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42.xml"/><Relationship Id="rId18" Type="http://schemas.openxmlformats.org/officeDocument/2006/relationships/image" Target="../media/image18.png"/><Relationship Id="rId3" Type="http://schemas.openxmlformats.org/officeDocument/2006/relationships/customXml" Target="../ink/ink37.xml"/><Relationship Id="rId7" Type="http://schemas.openxmlformats.org/officeDocument/2006/relationships/customXml" Target="../ink/ink39.xml"/><Relationship Id="rId12" Type="http://schemas.openxmlformats.org/officeDocument/2006/relationships/image" Target="../media/image16.png"/><Relationship Id="rId17" Type="http://schemas.openxmlformats.org/officeDocument/2006/relationships/customXml" Target="../ink/ink44.xml"/><Relationship Id="rId2" Type="http://schemas.openxmlformats.org/officeDocument/2006/relationships/image" Target="../media/image2.jpeg"/><Relationship Id="rId16" Type="http://schemas.openxmlformats.org/officeDocument/2006/relationships/image" Target="../media/image9.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41.xml"/><Relationship Id="rId5" Type="http://schemas.openxmlformats.org/officeDocument/2006/relationships/customXml" Target="../ink/ink38.xml"/><Relationship Id="rId15" Type="http://schemas.openxmlformats.org/officeDocument/2006/relationships/customXml" Target="../ink/ink43.xml"/><Relationship Id="rId10" Type="http://schemas.openxmlformats.org/officeDocument/2006/relationships/image" Target="../media/image15.png"/><Relationship Id="rId19" Type="http://schemas.openxmlformats.org/officeDocument/2006/relationships/customXml" Target="../ink/ink45.xml"/><Relationship Id="rId4" Type="http://schemas.openxmlformats.org/officeDocument/2006/relationships/image" Target="../media/image12.png"/><Relationship Id="rId9" Type="http://schemas.openxmlformats.org/officeDocument/2006/relationships/customXml" Target="../ink/ink40.xml"/><Relationship Id="rId1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15.xml"/><Relationship Id="rId18" Type="http://schemas.openxmlformats.org/officeDocument/2006/relationships/image" Target="../media/image18.png"/><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16.png"/><Relationship Id="rId17" Type="http://schemas.openxmlformats.org/officeDocument/2006/relationships/customXml" Target="../ink/ink17.xml"/><Relationship Id="rId2" Type="http://schemas.openxmlformats.org/officeDocument/2006/relationships/image" Target="../media/image2.jpeg"/><Relationship Id="rId16" Type="http://schemas.openxmlformats.org/officeDocument/2006/relationships/image" Target="../media/image9.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15.png"/><Relationship Id="rId19" Type="http://schemas.openxmlformats.org/officeDocument/2006/relationships/customXml" Target="../ink/ink18.xml"/><Relationship Id="rId4" Type="http://schemas.openxmlformats.org/officeDocument/2006/relationships/image" Target="../media/image12.png"/><Relationship Id="rId9" Type="http://schemas.openxmlformats.org/officeDocument/2006/relationships/customXml" Target="../ink/ink13.xml"/><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51.xml"/><Relationship Id="rId18" Type="http://schemas.openxmlformats.org/officeDocument/2006/relationships/image" Target="../media/image18.png"/><Relationship Id="rId3" Type="http://schemas.openxmlformats.org/officeDocument/2006/relationships/customXml" Target="../ink/ink46.xml"/><Relationship Id="rId7" Type="http://schemas.openxmlformats.org/officeDocument/2006/relationships/customXml" Target="../ink/ink48.xml"/><Relationship Id="rId12" Type="http://schemas.openxmlformats.org/officeDocument/2006/relationships/image" Target="../media/image16.png"/><Relationship Id="rId17" Type="http://schemas.openxmlformats.org/officeDocument/2006/relationships/customXml" Target="../ink/ink53.xml"/><Relationship Id="rId2" Type="http://schemas.openxmlformats.org/officeDocument/2006/relationships/image" Target="../media/image2.jpeg"/><Relationship Id="rId16" Type="http://schemas.openxmlformats.org/officeDocument/2006/relationships/image" Target="../media/image9.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50.xml"/><Relationship Id="rId5" Type="http://schemas.openxmlformats.org/officeDocument/2006/relationships/customXml" Target="../ink/ink47.xml"/><Relationship Id="rId15" Type="http://schemas.openxmlformats.org/officeDocument/2006/relationships/customXml" Target="../ink/ink52.xml"/><Relationship Id="rId10" Type="http://schemas.openxmlformats.org/officeDocument/2006/relationships/image" Target="../media/image15.png"/><Relationship Id="rId19" Type="http://schemas.openxmlformats.org/officeDocument/2006/relationships/customXml" Target="../ink/ink54.xml"/><Relationship Id="rId4" Type="http://schemas.openxmlformats.org/officeDocument/2006/relationships/image" Target="../media/image12.png"/><Relationship Id="rId9" Type="http://schemas.openxmlformats.org/officeDocument/2006/relationships/customXml" Target="../ink/ink49.xml"/><Relationship Id="rId14"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EB26-A8CD-39FB-8C48-004A6A76F320}"/>
              </a:ext>
            </a:extLst>
          </p:cNvPr>
          <p:cNvSpPr>
            <a:spLocks noGrp="1"/>
          </p:cNvSpPr>
          <p:nvPr>
            <p:ph type="ctrTitle"/>
          </p:nvPr>
        </p:nvSpPr>
        <p:spPr>
          <a:solidFill>
            <a:schemeClr val="accent1">
              <a:lumMod val="20000"/>
              <a:lumOff val="80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chor="ctr">
            <a:normAutofit/>
          </a:bodyPr>
          <a:lstStyle/>
          <a:p>
            <a:pPr>
              <a:lnSpc>
                <a:spcPct val="100000"/>
              </a:lnSpc>
              <a:spcBef>
                <a:spcPts val="600"/>
              </a:spcBef>
            </a:pPr>
            <a:r>
              <a:rPr lang="en-US" sz="4000" dirty="0"/>
              <a:t>What is Social Meaning?</a:t>
            </a:r>
            <a:br>
              <a:rPr lang="en-US" sz="4000" dirty="0"/>
            </a:br>
            <a:r>
              <a:rPr lang="en-US" sz="4000" dirty="0"/>
              <a:t>The Power of Signals</a:t>
            </a:r>
          </a:p>
        </p:txBody>
      </p:sp>
      <p:sp>
        <p:nvSpPr>
          <p:cNvPr id="3" name="Subtitle 2">
            <a:extLst>
              <a:ext uri="{FF2B5EF4-FFF2-40B4-BE49-F238E27FC236}">
                <a16:creationId xmlns:a16="http://schemas.microsoft.com/office/drawing/2014/main" id="{3C8FC6E9-E024-94D0-9E23-8E1A7692C7E1}"/>
              </a:ext>
            </a:extLst>
          </p:cNvPr>
          <p:cNvSpPr>
            <a:spLocks noGrp="1"/>
          </p:cNvSpPr>
          <p:nvPr>
            <p:ph type="subTitle" idx="1"/>
          </p:nvPr>
        </p:nvSpPr>
        <p:spPr>
          <a:xfrm>
            <a:off x="1524000" y="3602037"/>
            <a:ext cx="9144000" cy="2387599"/>
          </a:xfrm>
        </p:spPr>
        <p:txBody>
          <a:bodyPr/>
          <a:lstStyle/>
          <a:p>
            <a:endParaRPr lang="en-US" dirty="0"/>
          </a:p>
          <a:p>
            <a:endParaRPr lang="en-US" dirty="0"/>
          </a:p>
          <a:p>
            <a:r>
              <a:rPr lang="en-US" dirty="0"/>
              <a:t>Sally Haslanger</a:t>
            </a:r>
          </a:p>
          <a:p>
            <a:r>
              <a:rPr lang="en-US" dirty="0"/>
              <a:t>8 June 2022</a:t>
            </a:r>
          </a:p>
        </p:txBody>
      </p:sp>
    </p:spTree>
    <p:extLst>
      <p:ext uri="{BB962C8B-B14F-4D97-AF65-F5344CB8AC3E}">
        <p14:creationId xmlns:p14="http://schemas.microsoft.com/office/powerpoint/2010/main" val="811913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3E7F8F-E320-214B-BA33-9D79AECBDEF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217835" y="0"/>
            <a:ext cx="5974165" cy="3226562"/>
          </a:xfrm>
        </p:spPr>
      </p:pic>
      <p:sp>
        <p:nvSpPr>
          <p:cNvPr id="6" name="TextBox 5">
            <a:extLst>
              <a:ext uri="{FF2B5EF4-FFF2-40B4-BE49-F238E27FC236}">
                <a16:creationId xmlns:a16="http://schemas.microsoft.com/office/drawing/2014/main" id="{B331026D-8D56-8257-CE2C-656CDC30C885}"/>
              </a:ext>
            </a:extLst>
          </p:cNvPr>
          <p:cNvSpPr txBox="1"/>
          <p:nvPr/>
        </p:nvSpPr>
        <p:spPr>
          <a:xfrm>
            <a:off x="6615952" y="3357283"/>
            <a:ext cx="5325037" cy="3370153"/>
          </a:xfrm>
          <a:prstGeom prst="rect">
            <a:avLst/>
          </a:prstGeom>
          <a:noFill/>
        </p:spPr>
        <p:txBody>
          <a:bodyPr wrap="square" rtlCol="0">
            <a:spAutoFit/>
          </a:bodyPr>
          <a:lstStyle/>
          <a:p>
            <a:r>
              <a:rPr lang="en-US" sz="2200" dirty="0"/>
              <a:t>Yet, in his “Ideology and Ideological State Apparatuses,” (1971/2014) Louis Althusser asserts:</a:t>
            </a:r>
          </a:p>
          <a:p>
            <a:pPr>
              <a:spcBef>
                <a:spcPts val="600"/>
              </a:spcBef>
              <a:spcAft>
                <a:spcPts val="600"/>
              </a:spcAft>
            </a:pPr>
            <a:r>
              <a:rPr lang="en-US" sz="2200" dirty="0"/>
              <a:t>“Thesis II: Ideology has a material existence.”</a:t>
            </a:r>
          </a:p>
          <a:p>
            <a:r>
              <a:rPr lang="en-US" sz="2200" dirty="0"/>
              <a:t>He elaborates the thesis later: </a:t>
            </a:r>
          </a:p>
          <a:p>
            <a:pPr>
              <a:spcBef>
                <a:spcPts val="600"/>
              </a:spcBef>
            </a:pPr>
            <a:r>
              <a:rPr lang="en-US" sz="2200" dirty="0"/>
              <a:t>“I now return to this thesis: an ideology always exists in an apparatus, and its practice, or practices. This existence is material”</a:t>
            </a:r>
          </a:p>
        </p:txBody>
      </p:sp>
      <p:sp>
        <p:nvSpPr>
          <p:cNvPr id="2" name="Rounded Rectangle 1">
            <a:extLst>
              <a:ext uri="{FF2B5EF4-FFF2-40B4-BE49-F238E27FC236}">
                <a16:creationId xmlns:a16="http://schemas.microsoft.com/office/drawing/2014/main" id="{B57F190E-213C-3816-8832-0D81B541F9C1}"/>
              </a:ext>
            </a:extLst>
          </p:cNvPr>
          <p:cNvSpPr/>
          <p:nvPr/>
        </p:nvSpPr>
        <p:spPr>
          <a:xfrm>
            <a:off x="251011" y="340660"/>
            <a:ext cx="5723155" cy="11833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latin typeface="Avenir Book" panose="02000503020000020003" pitchFamily="2" charset="0"/>
              </a:rPr>
              <a:t>Should we conclude that culture/ideology consists of  psychological states?</a:t>
            </a:r>
          </a:p>
        </p:txBody>
      </p:sp>
      <p:sp>
        <p:nvSpPr>
          <p:cNvPr id="7" name="Rounded Rectangle 6">
            <a:extLst>
              <a:ext uri="{FF2B5EF4-FFF2-40B4-BE49-F238E27FC236}">
                <a16:creationId xmlns:a16="http://schemas.microsoft.com/office/drawing/2014/main" id="{6B349E59-7FEA-953E-F9E7-D56E53674599}"/>
              </a:ext>
            </a:extLst>
          </p:cNvPr>
          <p:cNvSpPr/>
          <p:nvPr/>
        </p:nvSpPr>
        <p:spPr>
          <a:xfrm>
            <a:off x="2510118" y="1685365"/>
            <a:ext cx="3585881" cy="483197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r>
              <a:rPr lang="en-US" sz="2200" i="1" dirty="0">
                <a:solidFill>
                  <a:sysClr val="windowText" lastClr="000000"/>
                </a:solidFill>
                <a:latin typeface="Avenir Book" panose="02000503020000020003" pitchFamily="2" charset="0"/>
              </a:rPr>
              <a:t>An ideology is a widely held set of loosely associated beliefs and implicit judgments that misrepresent significant social realities and that function, through this distortion, to bring about or perpetuate unjust social relations</a:t>
            </a:r>
            <a:r>
              <a:rPr lang="en-US" sz="2200" dirty="0">
                <a:solidFill>
                  <a:sysClr val="windowText" lastClr="000000"/>
                </a:solidFill>
                <a:latin typeface="Avenir Book" panose="02000503020000020003" pitchFamily="2" charset="0"/>
              </a:rPr>
              <a:t> (66; his italics).</a:t>
            </a:r>
          </a:p>
        </p:txBody>
      </p:sp>
      <p:pic>
        <p:nvPicPr>
          <p:cNvPr id="4" name="Picture 3">
            <a:extLst>
              <a:ext uri="{FF2B5EF4-FFF2-40B4-BE49-F238E27FC236}">
                <a16:creationId xmlns:a16="http://schemas.microsoft.com/office/drawing/2014/main" id="{94C93817-3B4B-E15D-F5B7-2FD854863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11" y="2818163"/>
            <a:ext cx="2584357" cy="2550052"/>
          </a:xfrm>
          <a:prstGeom prst="rect">
            <a:avLst/>
          </a:prstGeom>
        </p:spPr>
      </p:pic>
    </p:spTree>
    <p:extLst>
      <p:ext uri="{BB962C8B-B14F-4D97-AF65-F5344CB8AC3E}">
        <p14:creationId xmlns:p14="http://schemas.microsoft.com/office/powerpoint/2010/main" val="13022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CB07-DDA7-5590-46C8-7DEEB876C3C8}"/>
              </a:ext>
            </a:extLst>
          </p:cNvPr>
          <p:cNvSpPr>
            <a:spLocks noGrp="1"/>
          </p:cNvSpPr>
          <p:nvPr>
            <p:ph type="title"/>
          </p:nvPr>
        </p:nvSpPr>
        <p:spPr>
          <a:xfrm>
            <a:off x="461010" y="220043"/>
            <a:ext cx="10892790" cy="1325563"/>
          </a:xfrm>
        </p:spPr>
        <p:txBody>
          <a:bodyPr/>
          <a:lstStyle/>
          <a:p>
            <a:r>
              <a:rPr lang="en-US" dirty="0"/>
              <a:t>Cultural </a:t>
            </a:r>
            <a:r>
              <a:rPr lang="en-US" dirty="0" err="1"/>
              <a:t>technē</a:t>
            </a:r>
            <a:r>
              <a:rPr lang="en-US" dirty="0"/>
              <a:t>: What’s Included?</a:t>
            </a:r>
          </a:p>
        </p:txBody>
      </p:sp>
      <p:sp>
        <p:nvSpPr>
          <p:cNvPr id="3" name="Content Placeholder 2">
            <a:extLst>
              <a:ext uri="{FF2B5EF4-FFF2-40B4-BE49-F238E27FC236}">
                <a16:creationId xmlns:a16="http://schemas.microsoft.com/office/drawing/2014/main" id="{C2130EB9-461C-28D9-FB2D-DA6A8AA859BB}"/>
              </a:ext>
            </a:extLst>
          </p:cNvPr>
          <p:cNvSpPr>
            <a:spLocks noGrp="1"/>
          </p:cNvSpPr>
          <p:nvPr>
            <p:ph idx="1"/>
          </p:nvPr>
        </p:nvSpPr>
        <p:spPr>
          <a:xfrm>
            <a:off x="461010" y="1486249"/>
            <a:ext cx="11269980" cy="5132705"/>
          </a:xfrm>
        </p:spPr>
        <p:txBody>
          <a:bodyPr/>
          <a:lstStyle/>
          <a:p>
            <a:pPr marL="514350" indent="-514350">
              <a:buFont typeface="+mj-lt"/>
              <a:buAutoNum type="romanLcPeriod"/>
            </a:pPr>
            <a:r>
              <a:rPr lang="en-US" sz="2000" b="1" i="1" dirty="0">
                <a:solidFill>
                  <a:srgbClr val="0070C0"/>
                </a:solidFill>
              </a:rPr>
              <a:t>Simple meanings</a:t>
            </a:r>
            <a:r>
              <a:rPr lang="en-US" sz="2000" dirty="0">
                <a:solidFill>
                  <a:srgbClr val="0070C0"/>
                </a:solidFill>
              </a:rPr>
              <a:t> </a:t>
            </a:r>
            <a:r>
              <a:rPr lang="en-US" sz="2000" dirty="0"/>
              <a:t>(pink means girl, red means stop) and other forms of signaling (greeting rituals, clothing choices, logos);</a:t>
            </a:r>
          </a:p>
          <a:p>
            <a:pPr marL="514350" indent="-514350">
              <a:buFont typeface="+mj-lt"/>
              <a:buAutoNum type="romanLcPeriod"/>
            </a:pPr>
            <a:r>
              <a:rPr lang="en-US" sz="2000" b="1" i="1" dirty="0">
                <a:solidFill>
                  <a:srgbClr val="0070C0"/>
                </a:solidFill>
              </a:rPr>
              <a:t>Narrative tropes</a:t>
            </a:r>
            <a:r>
              <a:rPr lang="en-US" sz="2000" dirty="0"/>
              <a:t> (“First comes love, then comes marriage, then comes baby in the baby carriage”) and material signals and prompts for one’s place in them (wedding rings, “gender reveal” events and associated paraphernalia);</a:t>
            </a:r>
          </a:p>
          <a:p>
            <a:pPr marL="514350" indent="-514350">
              <a:buFont typeface="+mj-lt"/>
              <a:buAutoNum type="romanLcPeriod"/>
            </a:pPr>
            <a:r>
              <a:rPr lang="en-US" sz="2000" b="1" i="1" dirty="0">
                <a:solidFill>
                  <a:srgbClr val="0070C0"/>
                </a:solidFill>
              </a:rPr>
              <a:t>Default assumptions</a:t>
            </a:r>
            <a:r>
              <a:rPr lang="en-US" sz="2000" b="1" dirty="0">
                <a:solidFill>
                  <a:srgbClr val="0070C0"/>
                </a:solidFill>
              </a:rPr>
              <a:t> </a:t>
            </a:r>
            <a:r>
              <a:rPr lang="en-US" sz="2000" dirty="0"/>
              <a:t>(“Marriage is between one man and one woman” “The US Constitution protects liberty and justice for all.”); Concepts (</a:t>
            </a:r>
            <a:r>
              <a:rPr lang="en-US" sz="2000" cap="small" dirty="0"/>
              <a:t>bachelor, marriage, sex, gender, race, water, justice</a:t>
            </a:r>
            <a:r>
              <a:rPr lang="en-US" sz="2000" dirty="0"/>
              <a:t>) and alleged analytic truths about them);</a:t>
            </a:r>
          </a:p>
          <a:p>
            <a:pPr marL="514350" indent="-514350">
              <a:buFont typeface="+mj-lt"/>
              <a:buAutoNum type="romanLcPeriod"/>
            </a:pPr>
            <a:r>
              <a:rPr lang="en-US" sz="2000" b="1" i="1" dirty="0">
                <a:solidFill>
                  <a:srgbClr val="0070C0"/>
                </a:solidFill>
              </a:rPr>
              <a:t>Elements of architectural design</a:t>
            </a:r>
            <a:r>
              <a:rPr lang="en-US" sz="2000" dirty="0"/>
              <a:t> (brick and ivy, toilets designated for men and women only, spaces only accessible by stairs, facade columns);</a:t>
            </a:r>
          </a:p>
          <a:p>
            <a:pPr marL="514350" indent="-514350">
              <a:buFont typeface="+mj-lt"/>
              <a:buAutoNum type="romanLcPeriod"/>
            </a:pPr>
            <a:r>
              <a:rPr lang="en-US" sz="2000" b="1" i="1" dirty="0">
                <a:solidFill>
                  <a:srgbClr val="0070C0"/>
                </a:solidFill>
              </a:rPr>
              <a:t>Heuristics</a:t>
            </a:r>
            <a:r>
              <a:rPr lang="en-US" sz="2000" dirty="0"/>
              <a:t> (imitate-the-majority, or imitate-the-successful;</a:t>
            </a:r>
          </a:p>
          <a:p>
            <a:pPr marL="514350" indent="-514350">
              <a:buFont typeface="+mj-lt"/>
              <a:buAutoNum type="romanLcPeriod"/>
            </a:pPr>
            <a:r>
              <a:rPr lang="en-US" sz="2000" b="1" i="1" dirty="0">
                <a:solidFill>
                  <a:srgbClr val="0070C0"/>
                </a:solidFill>
              </a:rPr>
              <a:t>Familiar patterns of metaphor and metonymy</a:t>
            </a:r>
            <a:r>
              <a:rPr lang="en-US" sz="2000" dirty="0"/>
              <a:t> (“God is love,” “The pen is mightier than the sword”);</a:t>
            </a:r>
          </a:p>
          <a:p>
            <a:pPr marL="514350" indent="-514350">
              <a:buFont typeface="+mj-lt"/>
              <a:buAutoNum type="romanLcPeriod"/>
            </a:pPr>
            <a:r>
              <a:rPr lang="en-US" sz="2000" b="1" i="1" dirty="0">
                <a:solidFill>
                  <a:srgbClr val="0070C0"/>
                </a:solidFill>
              </a:rPr>
              <a:t>Entrenched conceptual homologies</a:t>
            </a:r>
            <a:r>
              <a:rPr lang="en-US" sz="2000" b="1" dirty="0">
                <a:solidFill>
                  <a:srgbClr val="0070C0"/>
                </a:solidFill>
              </a:rPr>
              <a:t> </a:t>
            </a:r>
            <a:r>
              <a:rPr lang="en-US" sz="2000" dirty="0"/>
              <a:t>(reason : passion :: man : woman);</a:t>
            </a:r>
          </a:p>
          <a:p>
            <a:pPr marL="514350" indent="-514350">
              <a:buFont typeface="+mj-lt"/>
              <a:buAutoNum type="romanLcPeriod"/>
            </a:pPr>
            <a:r>
              <a:rPr lang="en-US" sz="2000" b="1" i="1" dirty="0">
                <a:solidFill>
                  <a:srgbClr val="0070C0"/>
                </a:solidFill>
              </a:rPr>
              <a:t>Explicit public declarations</a:t>
            </a:r>
            <a:r>
              <a:rPr lang="en-US" sz="2000" dirty="0"/>
              <a:t> (“Black Lives Matter,” “Blue Lives Matter”).</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31F35852-C7A6-C78F-7642-14EFBF0F4E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4994" y="133334"/>
            <a:ext cx="2537401" cy="1226836"/>
          </a:xfrm>
          <a:prstGeom prst="rect">
            <a:avLst/>
          </a:prstGeom>
        </p:spPr>
      </p:pic>
    </p:spTree>
    <p:extLst>
      <p:ext uri="{BB962C8B-B14F-4D97-AF65-F5344CB8AC3E}">
        <p14:creationId xmlns:p14="http://schemas.microsoft.com/office/powerpoint/2010/main" val="76387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ED05B8-8ED0-6C58-833A-B639D806397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9842" y="505122"/>
            <a:ext cx="3974748" cy="5962123"/>
          </a:xfrm>
        </p:spPr>
      </p:pic>
      <p:sp>
        <p:nvSpPr>
          <p:cNvPr id="6" name="TextBox 5">
            <a:extLst>
              <a:ext uri="{FF2B5EF4-FFF2-40B4-BE49-F238E27FC236}">
                <a16:creationId xmlns:a16="http://schemas.microsoft.com/office/drawing/2014/main" id="{FEAFCC7E-DBDA-A2F7-5C9A-44E2B97F6962}"/>
              </a:ext>
            </a:extLst>
          </p:cNvPr>
          <p:cNvSpPr txBox="1"/>
          <p:nvPr/>
        </p:nvSpPr>
        <p:spPr>
          <a:xfrm>
            <a:off x="4467068" y="505122"/>
            <a:ext cx="7485089" cy="5991384"/>
          </a:xfrm>
          <a:prstGeom prst="rect">
            <a:avLst/>
          </a:prstGeom>
          <a:noFill/>
        </p:spPr>
        <p:txBody>
          <a:bodyPr wrap="square" rtlCol="0">
            <a:spAutoFit/>
          </a:bodyPr>
          <a:lstStyle/>
          <a:p>
            <a:r>
              <a:rPr lang="en-US" sz="2200" dirty="0"/>
              <a:t>I understand a materialist account as one that considers phenomena of "consciousness" - e.g., intellectual production, broad social attitudes and beliefs, cultural myths, symbols, images, etc. - as rooted in real social relationships. </a:t>
            </a:r>
          </a:p>
          <a:p>
            <a:pPr>
              <a:spcBef>
                <a:spcPts val="1000"/>
              </a:spcBef>
            </a:pPr>
            <a:r>
              <a:rPr lang="en-US" sz="2200" dirty="0"/>
              <a:t>This should not imply "reducing" such phenomena of consciousness to social structures and social relationships, nor does it even mean that the phenomena of consciousness cannot be treated as having a logic of their own. </a:t>
            </a:r>
          </a:p>
          <a:p>
            <a:pPr>
              <a:spcBef>
                <a:spcPts val="1000"/>
              </a:spcBef>
            </a:pPr>
            <a:r>
              <a:rPr lang="en-US" sz="2200" dirty="0"/>
              <a:t>Nor should it mean that phenomena like attitudes and cultural definitions cannot enter as elements into the explanation of a particular structure of social relationships, though I would claim that they can never be the sole explanation. </a:t>
            </a:r>
          </a:p>
          <a:p>
            <a:pPr>
              <a:spcBef>
                <a:spcPts val="1000"/>
              </a:spcBef>
            </a:pPr>
            <a:r>
              <a:rPr lang="en-US" sz="2200" i="1" dirty="0"/>
              <a:t>This requirement mainly calls for a methodological priority to concrete social institutions and practices along with the material conditions in which they take place.</a:t>
            </a:r>
            <a:r>
              <a:rPr lang="en-US" sz="2200" dirty="0"/>
              <a:t> </a:t>
            </a:r>
          </a:p>
          <a:p>
            <a:pPr algn="r">
              <a:spcBef>
                <a:spcPts val="1000"/>
              </a:spcBef>
            </a:pPr>
            <a:r>
              <a:rPr lang="en-US" sz="2000" dirty="0"/>
              <a:t>(Iris Young 1980/1990, 33 – my italics)</a:t>
            </a:r>
          </a:p>
        </p:txBody>
      </p:sp>
    </p:spTree>
    <p:extLst>
      <p:ext uri="{BB962C8B-B14F-4D97-AF65-F5344CB8AC3E}">
        <p14:creationId xmlns:p14="http://schemas.microsoft.com/office/powerpoint/2010/main" val="41824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40" y="365126"/>
            <a:ext cx="3438744" cy="1013970"/>
          </a:xfrm>
        </p:spPr>
        <p:txBody>
          <a:bodyPr/>
          <a:lstStyle/>
          <a:p>
            <a:r>
              <a:rPr lang="en-US" dirty="0">
                <a:latin typeface="+mn-lt"/>
              </a:rPr>
              <a:t>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48640" y="1930400"/>
            <a:ext cx="8535399" cy="4223808"/>
          </a:xfrm>
          <a:solidFill>
            <a:schemeClr val="bg1"/>
          </a:solidFill>
        </p:spPr>
        <p:txBody>
          <a:bodyPr>
            <a:noAutofit/>
          </a:bodyPr>
          <a:lstStyle/>
          <a:p>
            <a:pPr marL="0" indent="0">
              <a:spcBef>
                <a:spcPts val="1200"/>
              </a:spcBef>
              <a:buNone/>
            </a:pPr>
            <a:r>
              <a:rPr lang="en-US" dirty="0"/>
              <a:t>1) What exactly are the constituents of a cultural </a:t>
            </a:r>
            <a:r>
              <a:rPr lang="en-US" dirty="0" err="1"/>
              <a:t>technē</a:t>
            </a:r>
            <a:r>
              <a:rPr lang="en-US" dirty="0"/>
              <a:t>? Is it psychological? Material? Both? Neither? Is there a coherent ontology?</a:t>
            </a:r>
          </a:p>
          <a:p>
            <a:pPr marL="0" indent="0">
              <a:spcBef>
                <a:spcPts val="1200"/>
              </a:spcBef>
              <a:buNone/>
            </a:pPr>
            <a:r>
              <a:rPr lang="en-US" dirty="0"/>
              <a:t>2) There are many possible cultural </a:t>
            </a:r>
            <a:r>
              <a:rPr lang="en-US" dirty="0" err="1"/>
              <a:t>technēs</a:t>
            </a:r>
            <a:r>
              <a:rPr lang="en-US" dirty="0"/>
              <a:t> that could manage coordination of a group. What does it mean to say that a cultural </a:t>
            </a:r>
            <a:r>
              <a:rPr lang="en-US" dirty="0" err="1"/>
              <a:t>technē</a:t>
            </a:r>
            <a:r>
              <a:rPr lang="en-US" dirty="0"/>
              <a:t> is </a:t>
            </a:r>
            <a:r>
              <a:rPr lang="en-US" i="1" dirty="0"/>
              <a:t>ours</a:t>
            </a:r>
            <a:r>
              <a:rPr lang="en-US" dirty="0"/>
              <a:t>? What determines whether it is ours?</a:t>
            </a:r>
          </a:p>
          <a:p>
            <a:pPr marL="0" indent="0">
              <a:spcBef>
                <a:spcPts val="1200"/>
              </a:spcBef>
              <a:buNone/>
            </a:pPr>
            <a:r>
              <a:rPr lang="en-US" dirty="0"/>
              <a:t>3) How does a cultural </a:t>
            </a:r>
            <a:r>
              <a:rPr lang="en-US" dirty="0" err="1"/>
              <a:t>technē</a:t>
            </a:r>
            <a:r>
              <a:rPr lang="en-US" dirty="0"/>
              <a:t> manage us? In particular, how does an ideological </a:t>
            </a:r>
            <a:r>
              <a:rPr lang="en-US" dirty="0" err="1"/>
              <a:t>technē</a:t>
            </a:r>
            <a:r>
              <a:rPr lang="en-US" dirty="0"/>
              <a:t> manage us, given that it is typically false or misleading and produces unjust or harmful social stratification?</a:t>
            </a:r>
          </a:p>
          <a:p>
            <a:pPr marL="0" indent="0">
              <a:spcBef>
                <a:spcPts val="1200"/>
              </a:spcBef>
              <a:buNone/>
            </a:pPr>
            <a:r>
              <a:rPr lang="en-US" dirty="0"/>
              <a:t>4) What is it for a group to “take up” a cultural </a:t>
            </a:r>
            <a:r>
              <a:rPr lang="en-US" dirty="0" err="1"/>
              <a:t>technē</a:t>
            </a:r>
            <a:r>
              <a:rPr lang="en-US" dirty="0"/>
              <a:t> or for an individual to be “in the grip” of an ideology?</a:t>
            </a:r>
          </a:p>
        </p:txBody>
      </p:sp>
    </p:spTree>
    <p:extLst>
      <p:ext uri="{BB962C8B-B14F-4D97-AF65-F5344CB8AC3E}">
        <p14:creationId xmlns:p14="http://schemas.microsoft.com/office/powerpoint/2010/main" val="41644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97E41-0BB8-3D66-3839-563978A6532D}"/>
              </a:ext>
            </a:extLst>
          </p:cNvPr>
          <p:cNvSpPr>
            <a:spLocks noGrp="1"/>
          </p:cNvSpPr>
          <p:nvPr>
            <p:ph type="title"/>
          </p:nvPr>
        </p:nvSpPr>
        <p:spPr/>
        <p:txBody>
          <a:bodyPr/>
          <a:lstStyle/>
          <a:p>
            <a:r>
              <a:rPr lang="en-US" dirty="0"/>
              <a:t>The claims I will aim to make plausible today</a:t>
            </a:r>
          </a:p>
        </p:txBody>
      </p:sp>
      <p:sp>
        <p:nvSpPr>
          <p:cNvPr id="3" name="Content Placeholder 2">
            <a:extLst>
              <a:ext uri="{FF2B5EF4-FFF2-40B4-BE49-F238E27FC236}">
                <a16:creationId xmlns:a16="http://schemas.microsoft.com/office/drawing/2014/main" id="{B2E6A330-A0A2-C5E1-4CA1-205E265C7232}"/>
              </a:ext>
            </a:extLst>
          </p:cNvPr>
          <p:cNvSpPr>
            <a:spLocks noGrp="1"/>
          </p:cNvSpPr>
          <p:nvPr>
            <p:ph idx="1"/>
          </p:nvPr>
        </p:nvSpPr>
        <p:spPr>
          <a:xfrm>
            <a:off x="1837764" y="1343026"/>
            <a:ext cx="8516472" cy="1776691"/>
          </a:xfrm>
        </p:spPr>
        <p:txBody>
          <a:bodyPr/>
          <a:lstStyle/>
          <a:p>
            <a:r>
              <a:rPr lang="en-US" dirty="0"/>
              <a:t>A  psychological approach to cultural </a:t>
            </a:r>
            <a:r>
              <a:rPr lang="en-US" dirty="0" err="1"/>
              <a:t>technē</a:t>
            </a:r>
            <a:r>
              <a:rPr lang="en-US" dirty="0"/>
              <a:t>/ideology is inadequate.</a:t>
            </a:r>
          </a:p>
          <a:p>
            <a:r>
              <a:rPr lang="en-US" dirty="0"/>
              <a:t>Social meanings, like linguistic meanings, ”aren’t in the head,” though they are taken up in developing social ”know how”.</a:t>
            </a:r>
          </a:p>
          <a:p>
            <a:r>
              <a:rPr lang="en-US" dirty="0"/>
              <a:t>This is in keeping with a broad content-externalism.</a:t>
            </a:r>
          </a:p>
        </p:txBody>
      </p:sp>
      <p:pic>
        <p:nvPicPr>
          <p:cNvPr id="5" name="Picture 4">
            <a:extLst>
              <a:ext uri="{FF2B5EF4-FFF2-40B4-BE49-F238E27FC236}">
                <a16:creationId xmlns:a16="http://schemas.microsoft.com/office/drawing/2014/main" id="{F712C5E3-CEF7-0B0C-D050-8FC62D6E95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8000"/>
                    </a14:imgEffect>
                  </a14:imgLayer>
                </a14:imgProps>
              </a:ext>
            </a:extLst>
          </a:blip>
          <a:stretch>
            <a:fillRect/>
          </a:stretch>
        </p:blipFill>
        <p:spPr>
          <a:xfrm>
            <a:off x="8305801" y="3738284"/>
            <a:ext cx="2498163" cy="2498163"/>
          </a:xfrm>
          <a:prstGeom prst="rect">
            <a:avLst/>
          </a:prstGeom>
        </p:spPr>
      </p:pic>
      <p:pic>
        <p:nvPicPr>
          <p:cNvPr id="7" name="Picture 6">
            <a:extLst>
              <a:ext uri="{FF2B5EF4-FFF2-40B4-BE49-F238E27FC236}">
                <a16:creationId xmlns:a16="http://schemas.microsoft.com/office/drawing/2014/main" id="{0BDB33CA-A06E-A92A-9198-781F2F9D2E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8256" y="3207896"/>
            <a:ext cx="2877671" cy="3119716"/>
          </a:xfrm>
          <a:prstGeom prst="rect">
            <a:avLst/>
          </a:prstGeom>
        </p:spPr>
      </p:pic>
      <p:pic>
        <p:nvPicPr>
          <p:cNvPr id="9" name="Picture 8">
            <a:extLst>
              <a:ext uri="{FF2B5EF4-FFF2-40B4-BE49-F238E27FC236}">
                <a16:creationId xmlns:a16="http://schemas.microsoft.com/office/drawing/2014/main" id="{6E4D7886-7775-F1F4-6D37-8A83B0180F6E}"/>
              </a:ext>
            </a:extLst>
          </p:cNvPr>
          <p:cNvPicPr>
            <a:picLocks noChangeAspect="1"/>
          </p:cNvPicPr>
          <p:nvPr/>
        </p:nvPicPr>
        <p:blipFill>
          <a:blip r:embed="rId5"/>
          <a:stretch>
            <a:fillRect/>
          </a:stretch>
        </p:blipFill>
        <p:spPr>
          <a:xfrm>
            <a:off x="1388036" y="3647117"/>
            <a:ext cx="1880347" cy="2680495"/>
          </a:xfrm>
          <a:prstGeom prst="rect">
            <a:avLst/>
          </a:prstGeom>
        </p:spPr>
      </p:pic>
      <p:sp>
        <p:nvSpPr>
          <p:cNvPr id="10" name="TextBox 9">
            <a:extLst>
              <a:ext uri="{FF2B5EF4-FFF2-40B4-BE49-F238E27FC236}">
                <a16:creationId xmlns:a16="http://schemas.microsoft.com/office/drawing/2014/main" id="{29F6DF32-0E46-C739-B0C2-2F343EE899DB}"/>
              </a:ext>
            </a:extLst>
          </p:cNvPr>
          <p:cNvSpPr txBox="1"/>
          <p:nvPr/>
        </p:nvSpPr>
        <p:spPr>
          <a:xfrm>
            <a:off x="1569251" y="6327612"/>
            <a:ext cx="1517916" cy="369332"/>
          </a:xfrm>
          <a:prstGeom prst="rect">
            <a:avLst/>
          </a:prstGeom>
          <a:noFill/>
        </p:spPr>
        <p:txBody>
          <a:bodyPr wrap="none" rtlCol="0">
            <a:spAutoFit/>
          </a:bodyPr>
          <a:lstStyle/>
          <a:p>
            <a:r>
              <a:rPr lang="en-US" dirty="0"/>
              <a:t>Hilary Putnam</a:t>
            </a:r>
          </a:p>
        </p:txBody>
      </p:sp>
      <p:sp>
        <p:nvSpPr>
          <p:cNvPr id="11" name="TextBox 10">
            <a:extLst>
              <a:ext uri="{FF2B5EF4-FFF2-40B4-BE49-F238E27FC236}">
                <a16:creationId xmlns:a16="http://schemas.microsoft.com/office/drawing/2014/main" id="{D9D6E53A-A99E-1184-212C-66807AB1F684}"/>
              </a:ext>
            </a:extLst>
          </p:cNvPr>
          <p:cNvSpPr txBox="1"/>
          <p:nvPr/>
        </p:nvSpPr>
        <p:spPr>
          <a:xfrm>
            <a:off x="4915987" y="6331763"/>
            <a:ext cx="1742208" cy="369332"/>
          </a:xfrm>
          <a:prstGeom prst="rect">
            <a:avLst/>
          </a:prstGeom>
          <a:noFill/>
        </p:spPr>
        <p:txBody>
          <a:bodyPr wrap="none" rtlCol="0">
            <a:spAutoFit/>
          </a:bodyPr>
          <a:lstStyle/>
          <a:p>
            <a:r>
              <a:rPr lang="en-US" dirty="0"/>
              <a:t>Robert Stalnaker</a:t>
            </a:r>
          </a:p>
        </p:txBody>
      </p:sp>
      <p:sp>
        <p:nvSpPr>
          <p:cNvPr id="13" name="TextBox 12">
            <a:extLst>
              <a:ext uri="{FF2B5EF4-FFF2-40B4-BE49-F238E27FC236}">
                <a16:creationId xmlns:a16="http://schemas.microsoft.com/office/drawing/2014/main" id="{D6B1F2C8-EB51-03AB-F0A3-B4C27D527124}"/>
              </a:ext>
            </a:extLst>
          </p:cNvPr>
          <p:cNvSpPr txBox="1"/>
          <p:nvPr/>
        </p:nvSpPr>
        <p:spPr>
          <a:xfrm>
            <a:off x="8935706" y="6251182"/>
            <a:ext cx="1238352" cy="369332"/>
          </a:xfrm>
          <a:prstGeom prst="rect">
            <a:avLst/>
          </a:prstGeom>
          <a:noFill/>
        </p:spPr>
        <p:txBody>
          <a:bodyPr wrap="none" rtlCol="0">
            <a:spAutoFit/>
          </a:bodyPr>
          <a:lstStyle/>
          <a:p>
            <a:r>
              <a:rPr lang="en-US" dirty="0"/>
              <a:t>Tyler Burge</a:t>
            </a:r>
          </a:p>
        </p:txBody>
      </p:sp>
    </p:spTree>
    <p:extLst>
      <p:ext uri="{BB962C8B-B14F-4D97-AF65-F5344CB8AC3E}">
        <p14:creationId xmlns:p14="http://schemas.microsoft.com/office/powerpoint/2010/main" val="10226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636-6CD4-27C9-3372-6DE0137265D3}"/>
              </a:ext>
            </a:extLst>
          </p:cNvPr>
          <p:cNvSpPr>
            <a:spLocks noGrp="1"/>
          </p:cNvSpPr>
          <p:nvPr>
            <p:ph type="title"/>
          </p:nvPr>
        </p:nvSpPr>
        <p:spPr>
          <a:xfrm>
            <a:off x="471488" y="365126"/>
            <a:ext cx="9305558" cy="977900"/>
          </a:xfrm>
        </p:spPr>
        <p:txBody>
          <a:bodyPr/>
          <a:lstStyle/>
          <a:p>
            <a:r>
              <a:rPr lang="en-US" dirty="0"/>
              <a:t>Outline</a:t>
            </a:r>
          </a:p>
        </p:txBody>
      </p:sp>
      <p:grpSp>
        <p:nvGrpSpPr>
          <p:cNvPr id="12" name="Group 11">
            <a:extLst>
              <a:ext uri="{FF2B5EF4-FFF2-40B4-BE49-F238E27FC236}">
                <a16:creationId xmlns:a16="http://schemas.microsoft.com/office/drawing/2014/main" id="{AAFC3454-498B-537A-CBC3-71C73C0270F3}"/>
              </a:ext>
            </a:extLst>
          </p:cNvPr>
          <p:cNvGrpSpPr/>
          <p:nvPr/>
        </p:nvGrpSpPr>
        <p:grpSpPr>
          <a:xfrm>
            <a:off x="2011303" y="-367358"/>
            <a:ext cx="10180697" cy="7249318"/>
            <a:chOff x="2011303" y="-367358"/>
            <a:chExt cx="10180697" cy="7249318"/>
          </a:xfrm>
        </p:grpSpPr>
        <p:grpSp>
          <p:nvGrpSpPr>
            <p:cNvPr id="10" name="Group 9">
              <a:extLst>
                <a:ext uri="{FF2B5EF4-FFF2-40B4-BE49-F238E27FC236}">
                  <a16:creationId xmlns:a16="http://schemas.microsoft.com/office/drawing/2014/main" id="{2E9A3C1D-7B7F-0D4A-E238-BC34D01C53FC}"/>
                </a:ext>
              </a:extLst>
            </p:cNvPr>
            <p:cNvGrpSpPr/>
            <p:nvPr/>
          </p:nvGrpSpPr>
          <p:grpSpPr>
            <a:xfrm>
              <a:off x="3639670" y="1120628"/>
              <a:ext cx="8552330" cy="5761332"/>
              <a:chOff x="3639670" y="1120628"/>
              <a:chExt cx="8552330" cy="5761332"/>
            </a:xfrm>
          </p:grpSpPr>
          <p:grpSp>
            <p:nvGrpSpPr>
              <p:cNvPr id="7" name="Group 6">
                <a:extLst>
                  <a:ext uri="{FF2B5EF4-FFF2-40B4-BE49-F238E27FC236}">
                    <a16:creationId xmlns:a16="http://schemas.microsoft.com/office/drawing/2014/main" id="{8DB334C4-3CAE-04C0-6795-637183655EFF}"/>
                  </a:ext>
                </a:extLst>
              </p:cNvPr>
              <p:cNvGrpSpPr/>
              <p:nvPr/>
            </p:nvGrpSpPr>
            <p:grpSpPr>
              <a:xfrm>
                <a:off x="3639670" y="1120628"/>
                <a:ext cx="8552330" cy="5761332"/>
                <a:chOff x="1715194" y="2752205"/>
                <a:chExt cx="8552330" cy="5761332"/>
              </a:xfrm>
            </p:grpSpPr>
            <p:pic>
              <p:nvPicPr>
                <p:cNvPr id="5" name="Picture 4">
                  <a:extLst>
                    <a:ext uri="{FF2B5EF4-FFF2-40B4-BE49-F238E27FC236}">
                      <a16:creationId xmlns:a16="http://schemas.microsoft.com/office/drawing/2014/main" id="{76D60E3F-990B-9780-042B-EF8BEC3141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5194" y="2752205"/>
                  <a:ext cx="8552330" cy="5761332"/>
                </a:xfrm>
                <a:prstGeom prst="rect">
                  <a:avLst/>
                </a:prstGeom>
                <a:ln>
                  <a:solidFill>
                    <a:schemeClr val="bg1"/>
                  </a:solidFill>
                </a:ln>
              </p:spPr>
            </p:pic>
            <p:sp>
              <p:nvSpPr>
                <p:cNvPr id="6" name="Rectangle 5">
                  <a:extLst>
                    <a:ext uri="{FF2B5EF4-FFF2-40B4-BE49-F238E27FC236}">
                      <a16:creationId xmlns:a16="http://schemas.microsoft.com/office/drawing/2014/main" id="{9ECE00F4-D3E3-1D77-295E-ED503AEF5D3A}"/>
                    </a:ext>
                  </a:extLst>
                </p:cNvPr>
                <p:cNvSpPr/>
                <p:nvPr/>
              </p:nvSpPr>
              <p:spPr>
                <a:xfrm flipV="1">
                  <a:off x="5553024" y="5527117"/>
                  <a:ext cx="818933" cy="353729"/>
                </a:xfrm>
                <a:custGeom>
                  <a:avLst/>
                  <a:gdLst>
                    <a:gd name="connsiteX0" fmla="*/ 0 w 818933"/>
                    <a:gd name="connsiteY0" fmla="*/ 0 h 353729"/>
                    <a:gd name="connsiteX1" fmla="*/ 425845 w 818933"/>
                    <a:gd name="connsiteY1" fmla="*/ 0 h 353729"/>
                    <a:gd name="connsiteX2" fmla="*/ 818933 w 818933"/>
                    <a:gd name="connsiteY2" fmla="*/ 0 h 353729"/>
                    <a:gd name="connsiteX3" fmla="*/ 818933 w 818933"/>
                    <a:gd name="connsiteY3" fmla="*/ 353729 h 353729"/>
                    <a:gd name="connsiteX4" fmla="*/ 417656 w 818933"/>
                    <a:gd name="connsiteY4" fmla="*/ 353729 h 353729"/>
                    <a:gd name="connsiteX5" fmla="*/ 0 w 818933"/>
                    <a:gd name="connsiteY5" fmla="*/ 353729 h 353729"/>
                    <a:gd name="connsiteX6" fmla="*/ 0 w 818933"/>
                    <a:gd name="connsiteY6" fmla="*/ 0 h 3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933" h="353729" fill="none" extrusionOk="0">
                      <a:moveTo>
                        <a:pt x="0" y="0"/>
                      </a:moveTo>
                      <a:cubicBezTo>
                        <a:pt x="142628" y="10782"/>
                        <a:pt x="289292" y="-4416"/>
                        <a:pt x="425845" y="0"/>
                      </a:cubicBezTo>
                      <a:cubicBezTo>
                        <a:pt x="562399" y="4416"/>
                        <a:pt x="642491" y="-10226"/>
                        <a:pt x="818933" y="0"/>
                      </a:cubicBezTo>
                      <a:cubicBezTo>
                        <a:pt x="834317" y="146869"/>
                        <a:pt x="833584" y="256092"/>
                        <a:pt x="818933" y="353729"/>
                      </a:cubicBezTo>
                      <a:cubicBezTo>
                        <a:pt x="665527" y="343650"/>
                        <a:pt x="594290" y="355679"/>
                        <a:pt x="417656" y="353729"/>
                      </a:cubicBezTo>
                      <a:cubicBezTo>
                        <a:pt x="241022" y="351779"/>
                        <a:pt x="198998" y="371436"/>
                        <a:pt x="0" y="353729"/>
                      </a:cubicBezTo>
                      <a:cubicBezTo>
                        <a:pt x="5343" y="281937"/>
                        <a:pt x="-17569" y="106203"/>
                        <a:pt x="0" y="0"/>
                      </a:cubicBezTo>
                      <a:close/>
                    </a:path>
                    <a:path w="818933" h="353729" stroke="0" extrusionOk="0">
                      <a:moveTo>
                        <a:pt x="0" y="0"/>
                      </a:moveTo>
                      <a:cubicBezTo>
                        <a:pt x="168088" y="-17133"/>
                        <a:pt x="223194" y="6629"/>
                        <a:pt x="401277" y="0"/>
                      </a:cubicBezTo>
                      <a:cubicBezTo>
                        <a:pt x="579360" y="-6629"/>
                        <a:pt x="616049" y="-6282"/>
                        <a:pt x="818933" y="0"/>
                      </a:cubicBezTo>
                      <a:cubicBezTo>
                        <a:pt x="825649" y="115593"/>
                        <a:pt x="833511" y="212182"/>
                        <a:pt x="818933" y="353729"/>
                      </a:cubicBezTo>
                      <a:cubicBezTo>
                        <a:pt x="645474" y="368673"/>
                        <a:pt x="564626" y="344630"/>
                        <a:pt x="409467" y="353729"/>
                      </a:cubicBezTo>
                      <a:cubicBezTo>
                        <a:pt x="254308" y="362828"/>
                        <a:pt x="198638" y="353731"/>
                        <a:pt x="0" y="353729"/>
                      </a:cubicBezTo>
                      <a:cubicBezTo>
                        <a:pt x="-9022" y="255873"/>
                        <a:pt x="12881" y="152363"/>
                        <a:pt x="0" y="0"/>
                      </a:cubicBezTo>
                      <a:close/>
                    </a:path>
                  </a:pathLst>
                </a:custGeom>
                <a:pattFill prst="smGrid">
                  <a:fgClr>
                    <a:schemeClr val="accent6">
                      <a:lumMod val="75000"/>
                    </a:schemeClr>
                  </a:fgClr>
                  <a:bgClr>
                    <a:schemeClr val="bg1"/>
                  </a:bgClr>
                </a:patt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4BB7C0F-209E-F024-8C59-E8FFD343BC24}"/>
                  </a:ext>
                </a:extLst>
              </p:cNvPr>
              <p:cNvSpPr/>
              <p:nvPr/>
            </p:nvSpPr>
            <p:spPr>
              <a:xfrm>
                <a:off x="6460617" y="4500282"/>
                <a:ext cx="609600" cy="376518"/>
              </a:xfrm>
              <a:prstGeom prst="rect">
                <a:avLst/>
              </a:prstGeom>
              <a:pattFill prst="lgConfetti">
                <a:fgClr>
                  <a:srgbClr val="7030A0"/>
                </a:fgClr>
                <a:bgClr>
                  <a:srgbClr val="F7C6F3"/>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iangle 10">
              <a:extLst>
                <a:ext uri="{FF2B5EF4-FFF2-40B4-BE49-F238E27FC236}">
                  <a16:creationId xmlns:a16="http://schemas.microsoft.com/office/drawing/2014/main" id="{50DB22B5-912B-6893-00E7-721DE21EE005}"/>
                </a:ext>
              </a:extLst>
            </p:cNvPr>
            <p:cNvSpPr/>
            <p:nvPr/>
          </p:nvSpPr>
          <p:spPr>
            <a:xfrm rot="19865535">
              <a:off x="2011303" y="-367358"/>
              <a:ext cx="8459610" cy="3606087"/>
            </a:xfrm>
            <a:prstGeom prst="triangle">
              <a:avLst>
                <a:gd name="adj" fmla="val 225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15E729F-83D1-CA5F-53F5-CFD94FFDA584}"/>
              </a:ext>
            </a:extLst>
          </p:cNvPr>
          <p:cNvSpPr>
            <a:spLocks noGrp="1"/>
          </p:cNvSpPr>
          <p:nvPr>
            <p:ph idx="1"/>
          </p:nvPr>
        </p:nvSpPr>
        <p:spPr/>
        <p:txBody>
          <a:bodyPr anchor="t"/>
          <a:lstStyle/>
          <a:p>
            <a:pPr marL="514350" indent="-514350">
              <a:buFont typeface="+mj-lt"/>
              <a:buAutoNum type="arabicPeriod"/>
            </a:pPr>
            <a:r>
              <a:rPr lang="en-US" dirty="0">
                <a:solidFill>
                  <a:schemeClr val="bg1">
                    <a:lumMod val="65000"/>
                  </a:schemeClr>
                </a:solidFill>
              </a:rPr>
              <a:t>Recap and Introduction</a:t>
            </a:r>
          </a:p>
          <a:p>
            <a:pPr marL="514350" indent="-514350">
              <a:buFont typeface="+mj-lt"/>
              <a:buAutoNum type="arabicPeriod"/>
            </a:pPr>
            <a:r>
              <a:rPr lang="en-US" dirty="0"/>
              <a:t>Psychological and Materialist Approaches</a:t>
            </a:r>
          </a:p>
          <a:p>
            <a:pPr marL="514350" indent="-514350">
              <a:buFont typeface="+mj-lt"/>
              <a:buAutoNum type="arabicPeriod"/>
            </a:pPr>
            <a:r>
              <a:rPr lang="en-US" dirty="0">
                <a:solidFill>
                  <a:schemeClr val="bg1">
                    <a:lumMod val="65000"/>
                  </a:schemeClr>
                </a:solidFill>
              </a:rPr>
              <a:t>Signaling and Content</a:t>
            </a:r>
          </a:p>
          <a:p>
            <a:pPr marL="514350" indent="-514350">
              <a:buFont typeface="+mj-lt"/>
              <a:buAutoNum type="arabicPeriod"/>
            </a:pPr>
            <a:r>
              <a:rPr lang="en-US" dirty="0">
                <a:solidFill>
                  <a:schemeClr val="bg1">
                    <a:lumMod val="65000"/>
                  </a:schemeClr>
                </a:solidFill>
              </a:rPr>
              <a:t>Uptake in  Practices</a:t>
            </a:r>
          </a:p>
          <a:p>
            <a:pPr marL="514350" indent="-514350">
              <a:buFont typeface="+mj-lt"/>
              <a:buAutoNum type="arabicPeriod"/>
            </a:pPr>
            <a:r>
              <a:rPr lang="en-US" dirty="0">
                <a:solidFill>
                  <a:schemeClr val="bg1">
                    <a:lumMod val="65000"/>
                  </a:schemeClr>
                </a:solidFill>
              </a:rPr>
              <a:t>Conclusion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4" name="Ink 13">
                <a:extLst>
                  <a:ext uri="{FF2B5EF4-FFF2-40B4-BE49-F238E27FC236}">
                    <a16:creationId xmlns:a16="http://schemas.microsoft.com/office/drawing/2014/main" id="{E8D4147A-4979-BC2F-614D-07157EF33252}"/>
                  </a:ext>
                </a:extLst>
              </p14:cNvPr>
              <p14:cNvContentPartPr/>
              <p14:nvPr/>
            </p14:nvContentPartPr>
            <p14:xfrm>
              <a:off x="7125586" y="2844339"/>
              <a:ext cx="745560" cy="302400"/>
            </p14:xfrm>
          </p:contentPart>
        </mc:Choice>
        <mc:Fallback xmlns="">
          <p:pic>
            <p:nvPicPr>
              <p:cNvPr id="14" name="Ink 13">
                <a:extLst>
                  <a:ext uri="{FF2B5EF4-FFF2-40B4-BE49-F238E27FC236}">
                    <a16:creationId xmlns:a16="http://schemas.microsoft.com/office/drawing/2014/main" id="{E8D4147A-4979-BC2F-614D-07157EF33252}"/>
                  </a:ext>
                </a:extLst>
              </p:cNvPr>
              <p:cNvPicPr/>
              <p:nvPr/>
            </p:nvPicPr>
            <p:blipFill>
              <a:blip r:embed="rId4"/>
              <a:stretch>
                <a:fillRect/>
              </a:stretch>
            </p:blipFill>
            <p:spPr>
              <a:xfrm>
                <a:off x="7107586" y="2736339"/>
                <a:ext cx="781200" cy="518040"/>
              </a:xfrm>
              <a:prstGeom prst="rect">
                <a:avLst/>
              </a:prstGeom>
            </p:spPr>
          </p:pic>
        </mc:Fallback>
      </mc:AlternateContent>
      <p:grpSp>
        <p:nvGrpSpPr>
          <p:cNvPr id="17" name="Group 16">
            <a:extLst>
              <a:ext uri="{FF2B5EF4-FFF2-40B4-BE49-F238E27FC236}">
                <a16:creationId xmlns:a16="http://schemas.microsoft.com/office/drawing/2014/main" id="{E5E3A473-D5D8-FCF2-15B4-772041B7D490}"/>
              </a:ext>
            </a:extLst>
          </p:cNvPr>
          <p:cNvGrpSpPr/>
          <p:nvPr/>
        </p:nvGrpSpPr>
        <p:grpSpPr>
          <a:xfrm>
            <a:off x="7082746" y="2742819"/>
            <a:ext cx="1073160" cy="405720"/>
            <a:chOff x="7082746" y="2742819"/>
            <a:chExt cx="1073160" cy="405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5" name="Ink 14">
                  <a:extLst>
                    <a:ext uri="{FF2B5EF4-FFF2-40B4-BE49-F238E27FC236}">
                      <a16:creationId xmlns:a16="http://schemas.microsoft.com/office/drawing/2014/main" id="{0EF395BE-9B5C-C1ED-8ACD-67D9B1C68C63}"/>
                    </a:ext>
                  </a:extLst>
                </p14:cNvPr>
                <p14:cNvContentPartPr/>
                <p14:nvPr/>
              </p14:nvContentPartPr>
              <p14:xfrm>
                <a:off x="7722106" y="2742819"/>
                <a:ext cx="433800" cy="321840"/>
              </p14:xfrm>
            </p:contentPart>
          </mc:Choice>
          <mc:Fallback xmlns="">
            <p:pic>
              <p:nvPicPr>
                <p:cNvPr id="15" name="Ink 14">
                  <a:extLst>
                    <a:ext uri="{FF2B5EF4-FFF2-40B4-BE49-F238E27FC236}">
                      <a16:creationId xmlns:a16="http://schemas.microsoft.com/office/drawing/2014/main" id="{0EF395BE-9B5C-C1ED-8ACD-67D9B1C68C63}"/>
                    </a:ext>
                  </a:extLst>
                </p:cNvPr>
                <p:cNvPicPr/>
                <p:nvPr/>
              </p:nvPicPr>
              <p:blipFill>
                <a:blip r:embed="rId6"/>
                <a:stretch>
                  <a:fillRect/>
                </a:stretch>
              </p:blipFill>
              <p:spPr>
                <a:xfrm>
                  <a:off x="7704106" y="2634819"/>
                  <a:ext cx="469440" cy="53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4B7783CA-DA96-4758-5698-E9EEFBF63EB4}"/>
                    </a:ext>
                  </a:extLst>
                </p14:cNvPr>
                <p14:cNvContentPartPr/>
                <p14:nvPr/>
              </p14:nvContentPartPr>
              <p14:xfrm>
                <a:off x="7082746" y="2989419"/>
                <a:ext cx="310680" cy="159120"/>
              </p14:xfrm>
            </p:contentPart>
          </mc:Choice>
          <mc:Fallback xmlns="">
            <p:pic>
              <p:nvPicPr>
                <p:cNvPr id="16" name="Ink 15">
                  <a:extLst>
                    <a:ext uri="{FF2B5EF4-FFF2-40B4-BE49-F238E27FC236}">
                      <a16:creationId xmlns:a16="http://schemas.microsoft.com/office/drawing/2014/main" id="{4B7783CA-DA96-4758-5698-E9EEFBF63EB4}"/>
                    </a:ext>
                  </a:extLst>
                </p:cNvPr>
                <p:cNvPicPr/>
                <p:nvPr/>
              </p:nvPicPr>
              <p:blipFill>
                <a:blip r:embed="rId8"/>
                <a:stretch>
                  <a:fillRect/>
                </a:stretch>
              </p:blipFill>
              <p:spPr>
                <a:xfrm>
                  <a:off x="7064746" y="2881663"/>
                  <a:ext cx="346320" cy="37427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0A0A107E-3178-3FA1-193D-ACA911544225}"/>
                  </a:ext>
                </a:extLst>
              </p14:cNvPr>
              <p14:cNvContentPartPr/>
              <p14:nvPr/>
            </p14:nvContentPartPr>
            <p14:xfrm>
              <a:off x="7502866" y="2899419"/>
              <a:ext cx="405720" cy="104400"/>
            </p14:xfrm>
          </p:contentPart>
        </mc:Choice>
        <mc:Fallback xmlns="">
          <p:pic>
            <p:nvPicPr>
              <p:cNvPr id="18" name="Ink 17">
                <a:extLst>
                  <a:ext uri="{FF2B5EF4-FFF2-40B4-BE49-F238E27FC236}">
                    <a16:creationId xmlns:a16="http://schemas.microsoft.com/office/drawing/2014/main" id="{0A0A107E-3178-3FA1-193D-ACA911544225}"/>
                  </a:ext>
                </a:extLst>
              </p:cNvPr>
              <p:cNvPicPr/>
              <p:nvPr/>
            </p:nvPicPr>
            <p:blipFill>
              <a:blip r:embed="rId10"/>
              <a:stretch>
                <a:fillRect/>
              </a:stretch>
            </p:blipFill>
            <p:spPr>
              <a:xfrm>
                <a:off x="7448866" y="2791419"/>
                <a:ext cx="5133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05844EC-C832-6C3C-18F6-75C92D1F6339}"/>
                  </a:ext>
                </a:extLst>
              </p14:cNvPr>
              <p14:cNvContentPartPr/>
              <p14:nvPr/>
            </p14:nvContentPartPr>
            <p14:xfrm>
              <a:off x="7370746" y="2972139"/>
              <a:ext cx="99000" cy="137880"/>
            </p14:xfrm>
          </p:contentPart>
        </mc:Choice>
        <mc:Fallback xmlns="">
          <p:pic>
            <p:nvPicPr>
              <p:cNvPr id="19" name="Ink 18">
                <a:extLst>
                  <a:ext uri="{FF2B5EF4-FFF2-40B4-BE49-F238E27FC236}">
                    <a16:creationId xmlns:a16="http://schemas.microsoft.com/office/drawing/2014/main" id="{F05844EC-C832-6C3C-18F6-75C92D1F6339}"/>
                  </a:ext>
                </a:extLst>
              </p:cNvPr>
              <p:cNvPicPr/>
              <p:nvPr/>
            </p:nvPicPr>
            <p:blipFill>
              <a:blip r:embed="rId12"/>
              <a:stretch>
                <a:fillRect/>
              </a:stretch>
            </p:blipFill>
            <p:spPr>
              <a:xfrm>
                <a:off x="7316746" y="2864139"/>
                <a:ext cx="20664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8CEC77D-5D77-60FD-B844-CFAC860F64E2}"/>
                  </a:ext>
                </a:extLst>
              </p14:cNvPr>
              <p14:cNvContentPartPr/>
              <p14:nvPr/>
            </p14:nvContentPartPr>
            <p14:xfrm>
              <a:off x="7117306" y="3061419"/>
              <a:ext cx="203400" cy="223920"/>
            </p14:xfrm>
          </p:contentPart>
        </mc:Choice>
        <mc:Fallback xmlns="">
          <p:pic>
            <p:nvPicPr>
              <p:cNvPr id="20" name="Ink 19">
                <a:extLst>
                  <a:ext uri="{FF2B5EF4-FFF2-40B4-BE49-F238E27FC236}">
                    <a16:creationId xmlns:a16="http://schemas.microsoft.com/office/drawing/2014/main" id="{A8CEC77D-5D77-60FD-B844-CFAC860F64E2}"/>
                  </a:ext>
                </a:extLst>
              </p:cNvPr>
              <p:cNvPicPr/>
              <p:nvPr/>
            </p:nvPicPr>
            <p:blipFill>
              <a:blip r:embed="rId14"/>
              <a:stretch>
                <a:fillRect/>
              </a:stretch>
            </p:blipFill>
            <p:spPr>
              <a:xfrm>
                <a:off x="7063210" y="2953419"/>
                <a:ext cx="311231"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C889F792-574A-1A9C-A651-6ADFEDC2C954}"/>
                  </a:ext>
                </a:extLst>
              </p14:cNvPr>
              <p14:cNvContentPartPr/>
              <p14:nvPr/>
            </p14:nvContentPartPr>
            <p14:xfrm>
              <a:off x="7741906" y="3078939"/>
              <a:ext cx="360" cy="360"/>
            </p14:xfrm>
          </p:contentPart>
        </mc:Choice>
        <mc:Fallback xmlns="">
          <p:pic>
            <p:nvPicPr>
              <p:cNvPr id="21" name="Ink 20">
                <a:extLst>
                  <a:ext uri="{FF2B5EF4-FFF2-40B4-BE49-F238E27FC236}">
                    <a16:creationId xmlns:a16="http://schemas.microsoft.com/office/drawing/2014/main" id="{C889F792-574A-1A9C-A651-6ADFEDC2C954}"/>
                  </a:ext>
                </a:extLst>
              </p:cNvPr>
              <p:cNvPicPr/>
              <p:nvPr/>
            </p:nvPicPr>
            <p:blipFill>
              <a:blip r:embed="rId16"/>
              <a:stretch>
                <a:fillRect/>
              </a:stretch>
            </p:blipFill>
            <p:spPr>
              <a:xfrm>
                <a:off x="7687906" y="297093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121AB04C-0C8D-7E79-A619-2F59C21F80FC}"/>
                  </a:ext>
                </a:extLst>
              </p14:cNvPr>
              <p14:cNvContentPartPr/>
              <p14:nvPr/>
            </p14:nvContentPartPr>
            <p14:xfrm>
              <a:off x="12028066" y="1622139"/>
              <a:ext cx="161280" cy="269640"/>
            </p14:xfrm>
          </p:contentPart>
        </mc:Choice>
        <mc:Fallback xmlns="">
          <p:pic>
            <p:nvPicPr>
              <p:cNvPr id="28" name="Ink 27">
                <a:extLst>
                  <a:ext uri="{FF2B5EF4-FFF2-40B4-BE49-F238E27FC236}">
                    <a16:creationId xmlns:a16="http://schemas.microsoft.com/office/drawing/2014/main" id="{121AB04C-0C8D-7E79-A619-2F59C21F80FC}"/>
                  </a:ext>
                </a:extLst>
              </p:cNvPr>
              <p:cNvPicPr/>
              <p:nvPr/>
            </p:nvPicPr>
            <p:blipFill>
              <a:blip r:embed="rId18"/>
              <a:stretch>
                <a:fillRect/>
              </a:stretch>
            </p:blipFill>
            <p:spPr>
              <a:xfrm>
                <a:off x="12019066" y="1613151"/>
                <a:ext cx="178920" cy="2872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CC42BFB-B16B-0BB3-78EE-2DCB4AABD549}"/>
                  </a:ext>
                </a:extLst>
              </p14:cNvPr>
              <p14:cNvContentPartPr/>
              <p14:nvPr/>
            </p14:nvContentPartPr>
            <p14:xfrm>
              <a:off x="12095363" y="2006058"/>
              <a:ext cx="17640" cy="34920"/>
            </p14:xfrm>
          </p:contentPart>
        </mc:Choice>
        <mc:Fallback xmlns="">
          <p:pic>
            <p:nvPicPr>
              <p:cNvPr id="30" name="Ink 29">
                <a:extLst>
                  <a:ext uri="{FF2B5EF4-FFF2-40B4-BE49-F238E27FC236}">
                    <a16:creationId xmlns:a16="http://schemas.microsoft.com/office/drawing/2014/main" id="{0CC42BFB-B16B-0BB3-78EE-2DCB4AABD549}"/>
                  </a:ext>
                </a:extLst>
              </p:cNvPr>
              <p:cNvPicPr/>
              <p:nvPr/>
            </p:nvPicPr>
            <p:blipFill>
              <a:blip r:embed="rId20"/>
              <a:stretch>
                <a:fillRect/>
              </a:stretch>
            </p:blipFill>
            <p:spPr>
              <a:xfrm>
                <a:off x="12086363" y="1997058"/>
                <a:ext cx="35280" cy="52560"/>
              </a:xfrm>
              <a:prstGeom prst="rect">
                <a:avLst/>
              </a:prstGeom>
            </p:spPr>
          </p:pic>
        </mc:Fallback>
      </mc:AlternateContent>
    </p:spTree>
    <p:extLst>
      <p:ext uri="{BB962C8B-B14F-4D97-AF65-F5344CB8AC3E}">
        <p14:creationId xmlns:p14="http://schemas.microsoft.com/office/powerpoint/2010/main" val="31525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59F31-6545-9CAC-F4EB-FFC11F55B33B}"/>
              </a:ext>
            </a:extLst>
          </p:cNvPr>
          <p:cNvPicPr>
            <a:picLocks noChangeAspect="1"/>
          </p:cNvPicPr>
          <p:nvPr/>
        </p:nvPicPr>
        <p:blipFill>
          <a:blip r:embed="rId2"/>
          <a:stretch>
            <a:fillRect/>
          </a:stretch>
        </p:blipFill>
        <p:spPr>
          <a:xfrm>
            <a:off x="6919383" y="307001"/>
            <a:ext cx="3451860" cy="2671739"/>
          </a:xfrm>
          <a:prstGeom prst="rect">
            <a:avLst/>
          </a:prstGeom>
        </p:spPr>
      </p:pic>
      <p:sp>
        <p:nvSpPr>
          <p:cNvPr id="2" name="Title 1">
            <a:extLst>
              <a:ext uri="{FF2B5EF4-FFF2-40B4-BE49-F238E27FC236}">
                <a16:creationId xmlns:a16="http://schemas.microsoft.com/office/drawing/2014/main" id="{28F04769-D6CE-1DC6-F38C-251E75751C5C}"/>
              </a:ext>
            </a:extLst>
          </p:cNvPr>
          <p:cNvSpPr>
            <a:spLocks noGrp="1"/>
          </p:cNvSpPr>
          <p:nvPr>
            <p:ph type="title"/>
          </p:nvPr>
        </p:nvSpPr>
        <p:spPr>
          <a:xfrm>
            <a:off x="491490" y="365125"/>
            <a:ext cx="10862310" cy="938715"/>
          </a:xfrm>
        </p:spPr>
        <p:txBody>
          <a:bodyPr/>
          <a:lstStyle/>
          <a:p>
            <a:r>
              <a:rPr lang="en-US" dirty="0"/>
              <a:t>Psychological Approach</a:t>
            </a:r>
          </a:p>
        </p:txBody>
      </p:sp>
      <p:sp>
        <p:nvSpPr>
          <p:cNvPr id="12" name="TextBox 11">
            <a:extLst>
              <a:ext uri="{FF2B5EF4-FFF2-40B4-BE49-F238E27FC236}">
                <a16:creationId xmlns:a16="http://schemas.microsoft.com/office/drawing/2014/main" id="{C0B28A7A-C9AC-F000-24ED-E386C5A34E8A}"/>
              </a:ext>
            </a:extLst>
          </p:cNvPr>
          <p:cNvSpPr txBox="1"/>
          <p:nvPr/>
        </p:nvSpPr>
        <p:spPr>
          <a:xfrm>
            <a:off x="621102" y="1303840"/>
            <a:ext cx="2986202" cy="430887"/>
          </a:xfrm>
          <a:prstGeom prst="rect">
            <a:avLst/>
          </a:prstGeom>
          <a:noFill/>
        </p:spPr>
        <p:txBody>
          <a:bodyPr wrap="none" rtlCol="0">
            <a:spAutoFit/>
          </a:bodyPr>
          <a:lstStyle/>
          <a:p>
            <a:r>
              <a:rPr lang="en-US" sz="2200" dirty="0"/>
              <a:t>Recall our starting point:</a:t>
            </a:r>
          </a:p>
        </p:txBody>
      </p:sp>
      <p:sp>
        <p:nvSpPr>
          <p:cNvPr id="11" name="Rounded Rectangle 10">
            <a:extLst>
              <a:ext uri="{FF2B5EF4-FFF2-40B4-BE49-F238E27FC236}">
                <a16:creationId xmlns:a16="http://schemas.microsoft.com/office/drawing/2014/main" id="{BA8E3626-7872-FAB7-4A5B-0A4B36436E48}"/>
              </a:ext>
            </a:extLst>
          </p:cNvPr>
          <p:cNvSpPr/>
          <p:nvPr/>
        </p:nvSpPr>
        <p:spPr>
          <a:xfrm>
            <a:off x="491490" y="1915154"/>
            <a:ext cx="5386495" cy="348731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ysClr val="windowText" lastClr="000000"/>
                </a:solidFill>
                <a:latin typeface="Avenir Book" panose="02000503020000020003" pitchFamily="2" charset="0"/>
              </a:rPr>
              <a:t>…human individuals participate in forms of understanding, comprehension or consciousness of the relations and activities in which they are involved…</a:t>
            </a:r>
          </a:p>
          <a:p>
            <a:pPr>
              <a:spcBef>
                <a:spcPts val="600"/>
              </a:spcBef>
            </a:pPr>
            <a:r>
              <a:rPr lang="en-US" sz="2200" dirty="0">
                <a:solidFill>
                  <a:sysClr val="windowText" lastClr="000000"/>
                </a:solidFill>
                <a:latin typeface="Avenir Book" panose="02000503020000020003" pitchFamily="2" charset="0"/>
              </a:rPr>
              <a:t>It is “the framework of meanings and values within which people exist and conduct their social lives.”</a:t>
            </a:r>
          </a:p>
          <a:p>
            <a:pPr>
              <a:spcBef>
                <a:spcPts val="600"/>
              </a:spcBef>
            </a:pPr>
            <a:r>
              <a:rPr lang="en-US" sz="2200" dirty="0">
                <a:solidFill>
                  <a:sysClr val="windowText" lastClr="000000"/>
                </a:solidFill>
                <a:latin typeface="Avenir Book" panose="02000503020000020003" pitchFamily="2" charset="0"/>
              </a:rPr>
              <a:t>(Purvis &amp; Hunt 1993, 474, 479)</a:t>
            </a:r>
          </a:p>
        </p:txBody>
      </p:sp>
      <p:sp>
        <p:nvSpPr>
          <p:cNvPr id="6" name="Rounded Rectangle 5">
            <a:extLst>
              <a:ext uri="{FF2B5EF4-FFF2-40B4-BE49-F238E27FC236}">
                <a16:creationId xmlns:a16="http://schemas.microsoft.com/office/drawing/2014/main" id="{EA264E52-2C71-A7EE-2F3C-D54DE31B8379}"/>
              </a:ext>
            </a:extLst>
          </p:cNvPr>
          <p:cNvSpPr/>
          <p:nvPr/>
        </p:nvSpPr>
        <p:spPr>
          <a:xfrm>
            <a:off x="5503333" y="3063680"/>
            <a:ext cx="6417734" cy="34873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74320"/>
            <a:r>
              <a:rPr lang="en-US" sz="2200" dirty="0">
                <a:solidFill>
                  <a:sysClr val="windowText" lastClr="000000"/>
                </a:solidFill>
                <a:latin typeface="Avenir Book" panose="02000503020000020003" pitchFamily="2" charset="0"/>
              </a:rPr>
              <a:t>How could culture, then, not be psychological?</a:t>
            </a:r>
          </a:p>
          <a:p>
            <a:pPr indent="-347472">
              <a:spcBef>
                <a:spcPts val="600"/>
              </a:spcBef>
              <a:buFont typeface="Arial" panose="020B0604020202020204" pitchFamily="34" charset="0"/>
              <a:buChar char="•"/>
              <a:tabLst>
                <a:tab pos="347472" algn="l"/>
              </a:tabLst>
            </a:pPr>
            <a:r>
              <a:rPr lang="en-US" sz="2200" dirty="0">
                <a:solidFill>
                  <a:sysClr val="windowText" lastClr="000000"/>
                </a:solidFill>
                <a:latin typeface="Avenir Book" panose="02000503020000020003" pitchFamily="2" charset="0"/>
              </a:rPr>
              <a:t>Meanings and values are determined by 	what we believe, want, and care about. </a:t>
            </a:r>
          </a:p>
          <a:p>
            <a:pPr indent="-347472">
              <a:spcBef>
                <a:spcPts val="600"/>
              </a:spcBef>
              <a:buFont typeface="Arial" panose="020B0604020202020204" pitchFamily="34" charset="0"/>
              <a:buChar char="•"/>
              <a:tabLst>
                <a:tab pos="347472" algn="l"/>
              </a:tabLst>
            </a:pPr>
            <a:r>
              <a:rPr lang="en-US" sz="2200" dirty="0">
                <a:solidFill>
                  <a:sysClr val="windowText" lastClr="000000"/>
                </a:solidFill>
                <a:latin typeface="Avenir Book" panose="02000503020000020003" pitchFamily="2" charset="0"/>
              </a:rPr>
              <a:t>Our coordination, moreover, seems to be 	guided by a kind of “collective 	intentionality” that drives joint action. </a:t>
            </a:r>
          </a:p>
          <a:p>
            <a:pPr indent="-347472">
              <a:spcBef>
                <a:spcPts val="600"/>
              </a:spcBef>
              <a:buFont typeface="Arial" panose="020B0604020202020204" pitchFamily="34" charset="0"/>
              <a:buChar char="•"/>
              <a:tabLst>
                <a:tab pos="347472" algn="l"/>
              </a:tabLst>
            </a:pPr>
            <a:r>
              <a:rPr lang="en-US" sz="2200" dirty="0">
                <a:solidFill>
                  <a:sysClr val="windowText" lastClr="000000"/>
                </a:solidFill>
                <a:latin typeface="Avenir Book" panose="02000503020000020003" pitchFamily="2" charset="0"/>
              </a:rPr>
              <a:t>We invoke meanings and values to explain 	and rationalize behavior.</a:t>
            </a:r>
          </a:p>
        </p:txBody>
      </p:sp>
    </p:spTree>
    <p:extLst>
      <p:ext uri="{BB962C8B-B14F-4D97-AF65-F5344CB8AC3E}">
        <p14:creationId xmlns:p14="http://schemas.microsoft.com/office/powerpoint/2010/main" val="28742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uiExpand="1" build="p" animBg="1"/>
      <p:bldP spid="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40" y="365126"/>
            <a:ext cx="3438744" cy="1013970"/>
          </a:xfrm>
        </p:spPr>
        <p:txBody>
          <a:bodyPr/>
          <a:lstStyle/>
          <a:p>
            <a:r>
              <a:rPr lang="en-US" dirty="0">
                <a:latin typeface="+mn-lt"/>
              </a:rPr>
              <a:t>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48640" y="1379096"/>
            <a:ext cx="8535399" cy="5113779"/>
          </a:xfrm>
          <a:solidFill>
            <a:schemeClr val="bg1"/>
          </a:solidFill>
        </p:spPr>
        <p:txBody>
          <a:bodyPr>
            <a:noAutofit/>
          </a:bodyPr>
          <a:lstStyle/>
          <a:p>
            <a:pPr marL="0" indent="0">
              <a:spcBef>
                <a:spcPts val="1200"/>
              </a:spcBef>
              <a:buNone/>
            </a:pPr>
            <a:r>
              <a:rPr lang="en-US" dirty="0">
                <a:solidFill>
                  <a:schemeClr val="bg1">
                    <a:lumMod val="65000"/>
                  </a:schemeClr>
                </a:solidFill>
              </a:rPr>
              <a:t>1) What exactly are the constituents of a cultural </a:t>
            </a:r>
            <a:r>
              <a:rPr lang="en-US" dirty="0" err="1">
                <a:solidFill>
                  <a:schemeClr val="bg1">
                    <a:lumMod val="65000"/>
                  </a:schemeClr>
                </a:solidFill>
              </a:rPr>
              <a:t>technē</a:t>
            </a:r>
            <a:r>
              <a:rPr lang="en-US" dirty="0">
                <a:solidFill>
                  <a:schemeClr val="bg1">
                    <a:lumMod val="65000"/>
                  </a:schemeClr>
                </a:solidFill>
              </a:rPr>
              <a:t>? Is it psychological? Material? Both? Neither? Is there a coherent ontology?</a:t>
            </a:r>
          </a:p>
          <a:p>
            <a:pPr marL="0" indent="0">
              <a:spcBef>
                <a:spcPts val="1200"/>
              </a:spcBef>
              <a:buNone/>
            </a:pPr>
            <a:r>
              <a:rPr lang="en-US" dirty="0">
                <a:solidFill>
                  <a:srgbClr val="C00000"/>
                </a:solidFill>
              </a:rPr>
              <a:t>Suppose a cultural </a:t>
            </a:r>
            <a:r>
              <a:rPr lang="en-US" dirty="0" err="1">
                <a:solidFill>
                  <a:srgbClr val="C00000"/>
                </a:solidFill>
              </a:rPr>
              <a:t>technē</a:t>
            </a:r>
            <a:r>
              <a:rPr lang="en-US" dirty="0">
                <a:solidFill>
                  <a:srgbClr val="C00000"/>
                </a:solidFill>
              </a:rPr>
              <a:t> is psychological (a set of beliefs?)….</a:t>
            </a:r>
          </a:p>
          <a:p>
            <a:pPr marL="0" indent="0">
              <a:spcBef>
                <a:spcPts val="1200"/>
              </a:spcBef>
              <a:buNone/>
            </a:pPr>
            <a:r>
              <a:rPr lang="en-US" dirty="0"/>
              <a:t>2) There are many possible cultural </a:t>
            </a:r>
            <a:r>
              <a:rPr lang="en-US" dirty="0" err="1"/>
              <a:t>technēs</a:t>
            </a:r>
            <a:r>
              <a:rPr lang="en-US" dirty="0"/>
              <a:t> that could manage coordination of a group. What does it mean to say that a cultural </a:t>
            </a:r>
            <a:r>
              <a:rPr lang="en-US" dirty="0" err="1"/>
              <a:t>technē</a:t>
            </a:r>
            <a:r>
              <a:rPr lang="en-US" dirty="0"/>
              <a:t> is </a:t>
            </a:r>
            <a:r>
              <a:rPr lang="en-US" i="1" dirty="0"/>
              <a:t>ours</a:t>
            </a:r>
            <a:r>
              <a:rPr lang="en-US" dirty="0"/>
              <a:t>? What determines whether it is ours?</a:t>
            </a:r>
          </a:p>
          <a:p>
            <a:pPr marL="0" indent="0">
              <a:spcBef>
                <a:spcPts val="1200"/>
              </a:spcBef>
              <a:buNone/>
            </a:pPr>
            <a:r>
              <a:rPr lang="en-US" dirty="0"/>
              <a:t>3) How does a cultural </a:t>
            </a:r>
            <a:r>
              <a:rPr lang="en-US" dirty="0" err="1"/>
              <a:t>technē</a:t>
            </a:r>
            <a:r>
              <a:rPr lang="en-US" dirty="0"/>
              <a:t> manage us? In particular, how does an ideological </a:t>
            </a:r>
            <a:r>
              <a:rPr lang="en-US" dirty="0" err="1"/>
              <a:t>technē</a:t>
            </a:r>
            <a:r>
              <a:rPr lang="en-US" dirty="0"/>
              <a:t> manage us, given that it is typically false or misleading and produces unjust or harmful social stratification?</a:t>
            </a:r>
          </a:p>
          <a:p>
            <a:pPr marL="0" indent="0">
              <a:spcBef>
                <a:spcPts val="1200"/>
              </a:spcBef>
              <a:buNone/>
            </a:pPr>
            <a:r>
              <a:rPr lang="en-US" dirty="0">
                <a:solidFill>
                  <a:schemeClr val="bg1">
                    <a:lumMod val="65000"/>
                  </a:schemeClr>
                </a:solidFill>
              </a:rPr>
              <a:t>4) What is it for a group to “take up” a cultural </a:t>
            </a:r>
            <a:r>
              <a:rPr lang="en-US" dirty="0" err="1">
                <a:solidFill>
                  <a:schemeClr val="bg1">
                    <a:lumMod val="65000"/>
                  </a:schemeClr>
                </a:solidFill>
              </a:rPr>
              <a:t>technē</a:t>
            </a:r>
            <a:r>
              <a:rPr lang="en-US" dirty="0">
                <a:solidFill>
                  <a:schemeClr val="bg1">
                    <a:lumMod val="65000"/>
                  </a:schemeClr>
                </a:solidFill>
              </a:rPr>
              <a:t> or for an individual to be “in the grip” of an ideology?</a:t>
            </a:r>
          </a:p>
        </p:txBody>
      </p:sp>
    </p:spTree>
    <p:extLst>
      <p:ext uri="{BB962C8B-B14F-4D97-AF65-F5344CB8AC3E}">
        <p14:creationId xmlns:p14="http://schemas.microsoft.com/office/powerpoint/2010/main" val="22110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D3451-0CF5-EC23-FE57-4DD6011F17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89520" y="2240597"/>
            <a:ext cx="4431030" cy="3429000"/>
          </a:xfrm>
          <a:prstGeom prst="rect">
            <a:avLst/>
          </a:prstGeom>
        </p:spPr>
      </p:pic>
      <p:sp>
        <p:nvSpPr>
          <p:cNvPr id="2" name="Title 1">
            <a:extLst>
              <a:ext uri="{FF2B5EF4-FFF2-40B4-BE49-F238E27FC236}">
                <a16:creationId xmlns:a16="http://schemas.microsoft.com/office/drawing/2014/main" id="{E7B2804C-C311-5575-BAEC-5100F683BF36}"/>
              </a:ext>
            </a:extLst>
          </p:cNvPr>
          <p:cNvSpPr>
            <a:spLocks noGrp="1"/>
          </p:cNvSpPr>
          <p:nvPr>
            <p:ph type="title"/>
          </p:nvPr>
        </p:nvSpPr>
        <p:spPr>
          <a:xfrm>
            <a:off x="415290" y="365125"/>
            <a:ext cx="10938510" cy="1325563"/>
          </a:xfrm>
        </p:spPr>
        <p:txBody>
          <a:bodyPr/>
          <a:lstStyle/>
          <a:p>
            <a:r>
              <a:rPr lang="en-US" dirty="0"/>
              <a:t>How Does a Cultural </a:t>
            </a:r>
            <a:r>
              <a:rPr lang="en-US" dirty="0" err="1"/>
              <a:t>Technē</a:t>
            </a:r>
            <a:r>
              <a:rPr lang="en-US" dirty="0"/>
              <a:t> Work?</a:t>
            </a:r>
          </a:p>
        </p:txBody>
      </p:sp>
      <p:sp>
        <p:nvSpPr>
          <p:cNvPr id="3" name="Content Placeholder 2">
            <a:extLst>
              <a:ext uri="{FF2B5EF4-FFF2-40B4-BE49-F238E27FC236}">
                <a16:creationId xmlns:a16="http://schemas.microsoft.com/office/drawing/2014/main" id="{BF204B45-1D65-2CAB-E6CD-58BA0EDC6F88}"/>
              </a:ext>
            </a:extLst>
          </p:cNvPr>
          <p:cNvSpPr>
            <a:spLocks noGrp="1"/>
          </p:cNvSpPr>
          <p:nvPr>
            <p:ph idx="1"/>
          </p:nvPr>
        </p:nvSpPr>
        <p:spPr>
          <a:xfrm>
            <a:off x="415290" y="1690688"/>
            <a:ext cx="7459980" cy="4802187"/>
          </a:xfrm>
          <a:solidFill>
            <a:schemeClr val="bg1"/>
          </a:solidFill>
        </p:spPr>
        <p:txBody>
          <a:bodyPr anchor="ctr"/>
          <a:lstStyle/>
          <a:p>
            <a:pPr marL="0" indent="0">
              <a:buNone/>
            </a:pPr>
            <a:r>
              <a:rPr lang="en-US" b="1" i="1" dirty="0"/>
              <a:t>Content Determination:</a:t>
            </a:r>
            <a:r>
              <a:rPr lang="en-US" dirty="0"/>
              <a:t> Our cultural </a:t>
            </a:r>
            <a:r>
              <a:rPr lang="en-US" dirty="0" err="1"/>
              <a:t>technē</a:t>
            </a:r>
            <a:r>
              <a:rPr lang="en-US" dirty="0"/>
              <a:t> has as its content the framework of meanings and values F because that content F is believed by the majority/the dominant.</a:t>
            </a:r>
          </a:p>
          <a:p>
            <a:endParaRPr lang="en-US" i="1" dirty="0"/>
          </a:p>
          <a:p>
            <a:pPr marL="0" indent="0">
              <a:buNone/>
            </a:pPr>
            <a:r>
              <a:rPr lang="en-US" b="1" i="1" dirty="0"/>
              <a:t>Dominant Entrenchment:</a:t>
            </a:r>
            <a:r>
              <a:rPr lang="en-US" b="1" dirty="0"/>
              <a:t> </a:t>
            </a:r>
            <a:r>
              <a:rPr lang="en-US" dirty="0"/>
              <a:t>A cultural </a:t>
            </a:r>
            <a:r>
              <a:rPr lang="en-US" dirty="0" err="1"/>
              <a:t>technē</a:t>
            </a:r>
            <a:r>
              <a:rPr lang="en-US" dirty="0"/>
              <a:t> has the power to produce and/or stabilize unjust social stratification because the dominant believe it, i.e., the dominant rely on ideology to enforce or entrench such stratification.</a:t>
            </a:r>
          </a:p>
          <a:p>
            <a:endParaRPr lang="en-US" dirty="0"/>
          </a:p>
          <a:p>
            <a:pPr marL="0" indent="0">
              <a:buNone/>
            </a:pPr>
            <a:r>
              <a:rPr lang="en-US" dirty="0"/>
              <a:t>(“Dominant” might be replaced with ”Widespread”?)</a:t>
            </a:r>
          </a:p>
        </p:txBody>
      </p:sp>
    </p:spTree>
    <p:extLst>
      <p:ext uri="{BB962C8B-B14F-4D97-AF65-F5344CB8AC3E}">
        <p14:creationId xmlns:p14="http://schemas.microsoft.com/office/powerpoint/2010/main" val="245736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458D-F632-31DA-0DDA-5075ABD7FAF1}"/>
              </a:ext>
            </a:extLst>
          </p:cNvPr>
          <p:cNvSpPr>
            <a:spLocks noGrp="1"/>
          </p:cNvSpPr>
          <p:nvPr>
            <p:ph type="title"/>
          </p:nvPr>
        </p:nvSpPr>
        <p:spPr>
          <a:xfrm>
            <a:off x="251460" y="365125"/>
            <a:ext cx="11102340" cy="1325563"/>
          </a:xfrm>
        </p:spPr>
        <p:txBody>
          <a:bodyPr/>
          <a:lstStyle/>
          <a:p>
            <a:r>
              <a:rPr lang="en-US" dirty="0"/>
              <a:t>Euthyphro Redux</a:t>
            </a:r>
          </a:p>
        </p:txBody>
      </p:sp>
      <p:pic>
        <p:nvPicPr>
          <p:cNvPr id="5" name="Picture 4">
            <a:extLst>
              <a:ext uri="{FF2B5EF4-FFF2-40B4-BE49-F238E27FC236}">
                <a16:creationId xmlns:a16="http://schemas.microsoft.com/office/drawing/2014/main" id="{917A1DCD-F59F-52BD-6006-44741DAEE5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 y="1541815"/>
            <a:ext cx="3782060" cy="4951060"/>
          </a:xfrm>
          <a:prstGeom prst="rect">
            <a:avLst/>
          </a:prstGeom>
        </p:spPr>
      </p:pic>
      <p:sp>
        <p:nvSpPr>
          <p:cNvPr id="4" name="Rounded Rectangle 3">
            <a:extLst>
              <a:ext uri="{FF2B5EF4-FFF2-40B4-BE49-F238E27FC236}">
                <a16:creationId xmlns:a16="http://schemas.microsoft.com/office/drawing/2014/main" id="{E44FFEC6-8AA4-DE2A-66C5-3FEBA7C8485E}"/>
              </a:ext>
            </a:extLst>
          </p:cNvPr>
          <p:cNvSpPr/>
          <p:nvPr/>
        </p:nvSpPr>
        <p:spPr>
          <a:xfrm>
            <a:off x="4659921" y="1591950"/>
            <a:ext cx="7280617" cy="19208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solidFill>
                  <a:sysClr val="windowText" lastClr="000000"/>
                </a:solidFill>
                <a:latin typeface="Avenir Book" panose="02000503020000020003" pitchFamily="2" charset="0"/>
              </a:rPr>
              <a:t>If the content of our </a:t>
            </a:r>
            <a:r>
              <a:rPr lang="en-US" sz="2200" dirty="0" err="1">
                <a:solidFill>
                  <a:sysClr val="windowText" lastClr="000000"/>
                </a:solidFill>
                <a:latin typeface="Avenir Book" panose="02000503020000020003" pitchFamily="2" charset="0"/>
              </a:rPr>
              <a:t>technē</a:t>
            </a:r>
            <a:r>
              <a:rPr lang="en-US" sz="2200" dirty="0">
                <a:solidFill>
                  <a:sysClr val="windowText" lastClr="000000"/>
                </a:solidFill>
                <a:latin typeface="Avenir Book" panose="02000503020000020003" pitchFamily="2" charset="0"/>
              </a:rPr>
              <a:t> is determined by the majority/dominant, can the majority/dominant be corrected about the content? Does what they believe constitute the ideology until they decide otherwise? </a:t>
            </a:r>
          </a:p>
        </p:txBody>
      </p:sp>
      <p:sp>
        <p:nvSpPr>
          <p:cNvPr id="6" name="Rounded Rectangle 5">
            <a:extLst>
              <a:ext uri="{FF2B5EF4-FFF2-40B4-BE49-F238E27FC236}">
                <a16:creationId xmlns:a16="http://schemas.microsoft.com/office/drawing/2014/main" id="{C35EF030-1012-2526-9510-F41B086027B6}"/>
              </a:ext>
            </a:extLst>
          </p:cNvPr>
          <p:cNvSpPr/>
          <p:nvPr/>
        </p:nvSpPr>
        <p:spPr>
          <a:xfrm>
            <a:off x="4659922" y="3660244"/>
            <a:ext cx="7280616" cy="14536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solidFill>
                  <a:sysClr val="windowText" lastClr="000000"/>
                </a:solidFill>
                <a:latin typeface="Avenir Book" panose="02000503020000020003" pitchFamily="2" charset="0"/>
              </a:rPr>
              <a:t>This just pushes the question back: why do the majority/dominant believe that women are inferior to men, that people of color are inferior to Whites, etc.? </a:t>
            </a:r>
          </a:p>
        </p:txBody>
      </p:sp>
      <p:sp>
        <p:nvSpPr>
          <p:cNvPr id="7" name="Rounded Rectangle 6">
            <a:extLst>
              <a:ext uri="{FF2B5EF4-FFF2-40B4-BE49-F238E27FC236}">
                <a16:creationId xmlns:a16="http://schemas.microsoft.com/office/drawing/2014/main" id="{AFE4D29B-074C-9999-7A0F-051A62BC1512}"/>
              </a:ext>
            </a:extLst>
          </p:cNvPr>
          <p:cNvSpPr/>
          <p:nvPr/>
        </p:nvSpPr>
        <p:spPr>
          <a:xfrm>
            <a:off x="4659922" y="5261288"/>
            <a:ext cx="7280616" cy="1231588"/>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latin typeface="Avenir Book" panose="02000503020000020003" pitchFamily="2" charset="0"/>
              </a:rPr>
              <a:t>What explains the content, especially if the propositions included in it are systematically false or misleading, as ideology often is?</a:t>
            </a:r>
          </a:p>
        </p:txBody>
      </p:sp>
    </p:spTree>
    <p:extLst>
      <p:ext uri="{BB962C8B-B14F-4D97-AF65-F5344CB8AC3E}">
        <p14:creationId xmlns:p14="http://schemas.microsoft.com/office/powerpoint/2010/main" val="32334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889082-98EE-A69A-8BFC-E84BCD1722F3}"/>
              </a:ext>
            </a:extLst>
          </p:cNvPr>
          <p:cNvSpPr>
            <a:spLocks noGrp="1"/>
          </p:cNvSpPr>
          <p:nvPr>
            <p:ph idx="1"/>
          </p:nvPr>
        </p:nvSpPr>
        <p:spPr>
          <a:xfrm>
            <a:off x="713738" y="562708"/>
            <a:ext cx="6547674" cy="5964709"/>
          </a:xfrm>
        </p:spPr>
        <p:txBody>
          <a:bodyPr anchor="ctr"/>
          <a:lstStyle/>
          <a:p>
            <a:pPr marL="0" indent="0">
              <a:lnSpc>
                <a:spcPct val="100000"/>
              </a:lnSpc>
              <a:spcBef>
                <a:spcPts val="0"/>
              </a:spcBef>
              <a:buNone/>
            </a:pPr>
            <a:r>
              <a:rPr lang="en-US" sz="2400" dirty="0"/>
              <a:t>To undertake the study of cultural activity – activity in which symbolism forms the positive content – is thus not to abandon social analysis for a Platonic cave of shadows, to enter into a mentalistic world of introspective psychology or, worse, speculative philosophy, and wander there forever in a haze of “Cognitions,” “Affections,” “Conations,” and other elusive entities. Cultural acts, the construction, apprehension, and utilization of symbolic forms, are social events like any other; they are as public as marriage and as observable as agriculture.</a:t>
            </a:r>
          </a:p>
          <a:p>
            <a:pPr marL="0" indent="0">
              <a:lnSpc>
                <a:spcPct val="100000"/>
              </a:lnSpc>
              <a:spcBef>
                <a:spcPts val="0"/>
              </a:spcBef>
              <a:buNone/>
            </a:pPr>
            <a:endParaRPr lang="en-US" sz="2400" dirty="0"/>
          </a:p>
          <a:p>
            <a:pPr marL="0" indent="0" algn="r">
              <a:lnSpc>
                <a:spcPct val="100000"/>
              </a:lnSpc>
              <a:spcBef>
                <a:spcPts val="0"/>
              </a:spcBef>
              <a:buNone/>
            </a:pPr>
            <a:r>
              <a:rPr lang="en-US" sz="2200" dirty="0"/>
              <a:t>(Clifford Geertz “Religion as a Cultural System,” 91).</a:t>
            </a:r>
          </a:p>
        </p:txBody>
      </p:sp>
      <p:pic>
        <p:nvPicPr>
          <p:cNvPr id="7" name="Picture 6">
            <a:extLst>
              <a:ext uri="{FF2B5EF4-FFF2-40B4-BE49-F238E27FC236}">
                <a16:creationId xmlns:a16="http://schemas.microsoft.com/office/drawing/2014/main" id="{F83596AF-6828-B204-BF5B-9E075D64C7A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a:ext>
            </a:extLst>
          </a:blip>
          <a:stretch>
            <a:fillRect/>
          </a:stretch>
        </p:blipFill>
        <p:spPr>
          <a:xfrm>
            <a:off x="7709647" y="330582"/>
            <a:ext cx="4189905" cy="6196835"/>
          </a:xfrm>
          <a:prstGeom prst="rect">
            <a:avLst/>
          </a:prstGeom>
        </p:spPr>
      </p:pic>
    </p:spTree>
    <p:extLst>
      <p:ext uri="{BB962C8B-B14F-4D97-AF65-F5344CB8AC3E}">
        <p14:creationId xmlns:p14="http://schemas.microsoft.com/office/powerpoint/2010/main" val="3131684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35A7D-AC20-3D8F-4BC0-4A61D7821E4B}"/>
              </a:ext>
            </a:extLst>
          </p:cNvPr>
          <p:cNvSpPr>
            <a:spLocks noGrp="1"/>
          </p:cNvSpPr>
          <p:nvPr>
            <p:ph type="title"/>
          </p:nvPr>
        </p:nvSpPr>
        <p:spPr>
          <a:xfrm>
            <a:off x="316523" y="1"/>
            <a:ext cx="6755256" cy="1019908"/>
          </a:xfrm>
        </p:spPr>
        <p:txBody>
          <a:bodyPr>
            <a:normAutofit/>
          </a:bodyPr>
          <a:lstStyle/>
          <a:p>
            <a:r>
              <a:rPr lang="en-US" dirty="0"/>
              <a:t>Hysteria </a:t>
            </a:r>
            <a:r>
              <a:rPr lang="en-US" sz="2400" dirty="0"/>
              <a:t>(</a:t>
            </a:r>
            <a:r>
              <a:rPr lang="en-US" sz="2400" dirty="0" err="1"/>
              <a:t>Kapsalis</a:t>
            </a:r>
            <a:r>
              <a:rPr lang="en-US" sz="2400" dirty="0"/>
              <a:t> 2017)</a:t>
            </a:r>
          </a:p>
        </p:txBody>
      </p:sp>
      <p:sp>
        <p:nvSpPr>
          <p:cNvPr id="15" name="Rectangle 11">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9572A9-9C18-2B5F-5CD1-4FE59BA874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8205634" y="722376"/>
            <a:ext cx="3337560" cy="5413248"/>
          </a:xfrm>
          <a:prstGeom prst="rect">
            <a:avLst/>
          </a:prstGeom>
          <a:effectLst/>
        </p:spPr>
      </p:pic>
      <p:sp>
        <p:nvSpPr>
          <p:cNvPr id="6" name="Rounded Rectangle 5">
            <a:extLst>
              <a:ext uri="{FF2B5EF4-FFF2-40B4-BE49-F238E27FC236}">
                <a16:creationId xmlns:a16="http://schemas.microsoft.com/office/drawing/2014/main" id="{2221EE95-2E00-D2E4-0E09-4511217451F6}"/>
              </a:ext>
            </a:extLst>
          </p:cNvPr>
          <p:cNvSpPr/>
          <p:nvPr/>
        </p:nvSpPr>
        <p:spPr>
          <a:xfrm>
            <a:off x="252800" y="895752"/>
            <a:ext cx="7952416" cy="1841677"/>
          </a:xfrm>
          <a:prstGeom prst="roundRect">
            <a:avLst/>
          </a:prstGeom>
          <a:solidFill>
            <a:srgbClr val="D5F1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pPr>
            <a:r>
              <a:rPr lang="en-US" sz="2000" dirty="0">
                <a:solidFill>
                  <a:sysClr val="windowText" lastClr="000000"/>
                </a:solidFill>
              </a:rPr>
              <a:t>The uterus was believed to wander around the body like an animal, hungry for semen. If it wandered the wrong direction and made its way to the throat there would be choking, coughing or loss of voice, if it got stuck in the rib cage, there would be chest pain or shortness of breath, and so on. Most any symptom that belonged to a female body could be attributed to that wandering uterus.</a:t>
            </a:r>
          </a:p>
        </p:txBody>
      </p:sp>
      <p:sp>
        <p:nvSpPr>
          <p:cNvPr id="7" name="Rounded Rectangle 6">
            <a:extLst>
              <a:ext uri="{FF2B5EF4-FFF2-40B4-BE49-F238E27FC236}">
                <a16:creationId xmlns:a16="http://schemas.microsoft.com/office/drawing/2014/main" id="{1F6F1453-1E94-5A79-10E3-BE6EF5641330}"/>
              </a:ext>
            </a:extLst>
          </p:cNvPr>
          <p:cNvSpPr/>
          <p:nvPr/>
        </p:nvSpPr>
        <p:spPr>
          <a:xfrm>
            <a:off x="252800" y="2865324"/>
            <a:ext cx="4673462" cy="341444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pPr>
            <a:r>
              <a:rPr lang="en-US" sz="2000" dirty="0">
                <a:solidFill>
                  <a:sysClr val="windowText" lastClr="000000"/>
                </a:solidFill>
              </a:rPr>
              <a:t>By the 19th century, [</a:t>
            </a:r>
            <a:r>
              <a:rPr lang="en-US" sz="2000" dirty="0" err="1">
                <a:solidFill>
                  <a:sysClr val="windowText" lastClr="000000"/>
                </a:solidFill>
              </a:rPr>
              <a:t>i</a:t>
            </a:r>
            <a:r>
              <a:rPr lang="en-US" sz="2000" dirty="0">
                <a:solidFill>
                  <a:sysClr val="windowText" lastClr="000000"/>
                </a:solidFill>
              </a:rPr>
              <a:t>]t was believed that hysteria, also known as neurasthenia, could be set off by a plethora of bad habits including reading novels (which caused erotic fantasies), masturbation, and homosexual or bisexual tendencies resulting in any number of symptoms such as seductive behaviors, contractures, functional paralysis, irrationality, and general troublemaking of various kinds.</a:t>
            </a:r>
          </a:p>
        </p:txBody>
      </p:sp>
      <p:sp>
        <p:nvSpPr>
          <p:cNvPr id="8" name="Rounded Rectangle 7">
            <a:extLst>
              <a:ext uri="{FF2B5EF4-FFF2-40B4-BE49-F238E27FC236}">
                <a16:creationId xmlns:a16="http://schemas.microsoft.com/office/drawing/2014/main" id="{64586ACF-7889-3027-F39B-B7EB39740C25}"/>
              </a:ext>
            </a:extLst>
          </p:cNvPr>
          <p:cNvSpPr/>
          <p:nvPr/>
        </p:nvSpPr>
        <p:spPr>
          <a:xfrm>
            <a:off x="4791272" y="2453990"/>
            <a:ext cx="3666744" cy="4017979"/>
          </a:xfrm>
          <a:prstGeom prst="roundRect">
            <a:avLst>
              <a:gd name="adj" fmla="val 0"/>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91440">
              <a:lnSpc>
                <a:spcPct val="90000"/>
              </a:lnSpc>
              <a:spcBef>
                <a:spcPts val="600"/>
              </a:spcBef>
            </a:pPr>
            <a:r>
              <a:rPr lang="en-US" sz="2000" dirty="0">
                <a:solidFill>
                  <a:sysClr val="windowText" lastClr="000000"/>
                </a:solidFill>
              </a:rPr>
              <a:t>Even in the 20th century, [s]cores of white women artists and writers were diagnosed as hysterics in a period when rebelliousness, shamelessness, ambition, and “over education” were considered to be likely causes. Too much energy going up to the brain instead of staying in the reproductive organs and helping the female body do what it was supposed to do. </a:t>
            </a:r>
          </a:p>
        </p:txBody>
      </p:sp>
    </p:spTree>
    <p:extLst>
      <p:ext uri="{BB962C8B-B14F-4D97-AF65-F5344CB8AC3E}">
        <p14:creationId xmlns:p14="http://schemas.microsoft.com/office/powerpoint/2010/main" val="29766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EC0E-CB9B-AD89-4D78-BECD3D1416EA}"/>
              </a:ext>
            </a:extLst>
          </p:cNvPr>
          <p:cNvSpPr>
            <a:spLocks noGrp="1"/>
          </p:cNvSpPr>
          <p:nvPr>
            <p:ph type="title"/>
          </p:nvPr>
        </p:nvSpPr>
        <p:spPr>
          <a:xfrm>
            <a:off x="411480" y="365125"/>
            <a:ext cx="10942320" cy="1325563"/>
          </a:xfrm>
        </p:spPr>
        <p:txBody>
          <a:bodyPr/>
          <a:lstStyle/>
          <a:p>
            <a:r>
              <a:rPr lang="en-US" dirty="0"/>
              <a:t>The Function of Ideology</a:t>
            </a:r>
          </a:p>
        </p:txBody>
      </p:sp>
      <p:sp>
        <p:nvSpPr>
          <p:cNvPr id="3" name="Content Placeholder 2">
            <a:extLst>
              <a:ext uri="{FF2B5EF4-FFF2-40B4-BE49-F238E27FC236}">
                <a16:creationId xmlns:a16="http://schemas.microsoft.com/office/drawing/2014/main" id="{41DB6FB8-CDB0-78D5-6BB0-3A2F88563E61}"/>
              </a:ext>
            </a:extLst>
          </p:cNvPr>
          <p:cNvSpPr>
            <a:spLocks noGrp="1"/>
          </p:cNvSpPr>
          <p:nvPr>
            <p:ph idx="1"/>
          </p:nvPr>
        </p:nvSpPr>
        <p:spPr>
          <a:xfrm>
            <a:off x="411480" y="1524000"/>
            <a:ext cx="6309360" cy="4652963"/>
          </a:xfrm>
        </p:spPr>
        <p:txBody>
          <a:bodyPr anchor="ctr"/>
          <a:lstStyle/>
          <a:p>
            <a:pPr>
              <a:spcBef>
                <a:spcPts val="1200"/>
              </a:spcBef>
            </a:pPr>
            <a:r>
              <a:rPr lang="en-US" dirty="0"/>
              <a:t>Reflecting on their evolution, attitudes about hysteria [racial inferiority, etc.] don’t seem to be determined by what the dominant or the majority believe, but by what might plausibly keep women [people of color, etc. ] in their place, given the current medical knowledge and political circumstances.</a:t>
            </a:r>
          </a:p>
          <a:p>
            <a:pPr>
              <a:spcBef>
                <a:spcPts val="1200"/>
              </a:spcBef>
            </a:pPr>
            <a:r>
              <a:rPr lang="en-US" dirty="0"/>
              <a:t>The dominant (or the majority) shift their attitudes when they stop serving the stabilizing social function; in the case of ideology, when they fail to maintain social stratification. So the content determination claim is false.</a:t>
            </a:r>
          </a:p>
        </p:txBody>
      </p:sp>
      <p:pic>
        <p:nvPicPr>
          <p:cNvPr id="4" name="Picture 3">
            <a:extLst>
              <a:ext uri="{FF2B5EF4-FFF2-40B4-BE49-F238E27FC236}">
                <a16:creationId xmlns:a16="http://schemas.microsoft.com/office/drawing/2014/main" id="{C1DCE47E-2774-CC66-040F-F2677268DF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143" y="1261496"/>
            <a:ext cx="5120005" cy="5120005"/>
          </a:xfrm>
          <a:prstGeom prst="rect">
            <a:avLst/>
          </a:prstGeom>
        </p:spPr>
      </p:pic>
    </p:spTree>
    <p:extLst>
      <p:ext uri="{BB962C8B-B14F-4D97-AF65-F5344CB8AC3E}">
        <p14:creationId xmlns:p14="http://schemas.microsoft.com/office/powerpoint/2010/main" val="316314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E8504-1226-AA9F-6C3F-9217B5BAC02D}"/>
              </a:ext>
            </a:extLst>
          </p:cNvPr>
          <p:cNvSpPr>
            <a:spLocks noGrp="1"/>
          </p:cNvSpPr>
          <p:nvPr>
            <p:ph type="title"/>
          </p:nvPr>
        </p:nvSpPr>
        <p:spPr>
          <a:xfrm>
            <a:off x="400050" y="365125"/>
            <a:ext cx="10953750" cy="949325"/>
          </a:xfrm>
        </p:spPr>
        <p:txBody>
          <a:bodyPr>
            <a:normAutofit/>
          </a:bodyPr>
          <a:lstStyle/>
          <a:p>
            <a:r>
              <a:rPr lang="en-US" sz="4000" dirty="0"/>
              <a:t>What about Entrenchment?</a:t>
            </a:r>
          </a:p>
        </p:txBody>
      </p:sp>
      <p:sp>
        <p:nvSpPr>
          <p:cNvPr id="3" name="Content Placeholder 2">
            <a:extLst>
              <a:ext uri="{FF2B5EF4-FFF2-40B4-BE49-F238E27FC236}">
                <a16:creationId xmlns:a16="http://schemas.microsoft.com/office/drawing/2014/main" id="{5CD47E3B-1E16-D811-4081-33C5ED33C69D}"/>
              </a:ext>
            </a:extLst>
          </p:cNvPr>
          <p:cNvSpPr>
            <a:spLocks noGrp="1"/>
          </p:cNvSpPr>
          <p:nvPr>
            <p:ph idx="1"/>
          </p:nvPr>
        </p:nvSpPr>
        <p:spPr>
          <a:xfrm>
            <a:off x="480060" y="1211580"/>
            <a:ext cx="8561070" cy="4965383"/>
          </a:xfrm>
        </p:spPr>
        <p:txBody>
          <a:bodyPr anchor="ctr"/>
          <a:lstStyle/>
          <a:p>
            <a:pPr marL="457200" lvl="1" indent="0">
              <a:buNone/>
            </a:pPr>
            <a:r>
              <a:rPr lang="en-US" sz="2200" i="1" dirty="0">
                <a:solidFill>
                  <a:schemeClr val="accent1">
                    <a:lumMod val="75000"/>
                  </a:schemeClr>
                </a:solidFill>
              </a:rPr>
              <a:t>Dominant Entrenchment:</a:t>
            </a:r>
            <a:r>
              <a:rPr lang="en-US" sz="2200" dirty="0">
                <a:solidFill>
                  <a:schemeClr val="accent1">
                    <a:lumMod val="75000"/>
                  </a:schemeClr>
                </a:solidFill>
              </a:rPr>
              <a:t> the best explanation of unjust social stratification is that the dominant believe the ideology and rely on it to enforce or entrench such stratification.</a:t>
            </a:r>
          </a:p>
          <a:p>
            <a:pPr>
              <a:spcBef>
                <a:spcPts val="1200"/>
              </a:spcBef>
            </a:pPr>
            <a:r>
              <a:rPr lang="en-US" b="1" dirty="0"/>
              <a:t>Dominant </a:t>
            </a:r>
            <a:r>
              <a:rPr lang="en-US" dirty="0"/>
              <a:t>belief is not necessary for ideology to be effective. For example, in the example of hysteria, there is no reason to think that it is especially important for the dominant (men) to believe in women’s hysterical tendencies, as long as those who are supposed to adopt the role (women) believe it of themselves. </a:t>
            </a:r>
          </a:p>
          <a:p>
            <a:pPr>
              <a:spcBef>
                <a:spcPts val="1200"/>
              </a:spcBef>
            </a:pPr>
            <a:r>
              <a:rPr lang="en-US" b="1" dirty="0"/>
              <a:t>Widespread</a:t>
            </a:r>
            <a:r>
              <a:rPr lang="en-US" dirty="0"/>
              <a:t> belief is not necessary either; even if we all disbelieve the ideology, we may conform to it because we (mistakenly) believe that others believe it. </a:t>
            </a:r>
          </a:p>
          <a:p>
            <a:pPr>
              <a:spcBef>
                <a:spcPts val="1200"/>
              </a:spcBef>
            </a:pPr>
            <a:r>
              <a:rPr lang="en-US" dirty="0"/>
              <a:t>Moreover, ideology it may gain power by being materially entrenched.</a:t>
            </a:r>
          </a:p>
        </p:txBody>
      </p:sp>
      <p:pic>
        <p:nvPicPr>
          <p:cNvPr id="4" name="Picture 3">
            <a:extLst>
              <a:ext uri="{FF2B5EF4-FFF2-40B4-BE49-F238E27FC236}">
                <a16:creationId xmlns:a16="http://schemas.microsoft.com/office/drawing/2014/main" id="{C49B7125-D30E-1703-3D07-EA25AA3C22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1900" y="1635760"/>
            <a:ext cx="3340100" cy="4432300"/>
          </a:xfrm>
          <a:prstGeom prst="rect">
            <a:avLst/>
          </a:prstGeom>
        </p:spPr>
      </p:pic>
    </p:spTree>
    <p:extLst>
      <p:ext uri="{BB962C8B-B14F-4D97-AF65-F5344CB8AC3E}">
        <p14:creationId xmlns:p14="http://schemas.microsoft.com/office/powerpoint/2010/main" val="142296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91B3-1EB5-A67C-DA1B-D38A4BB039D2}"/>
              </a:ext>
            </a:extLst>
          </p:cNvPr>
          <p:cNvSpPr>
            <a:spLocks noGrp="1"/>
          </p:cNvSpPr>
          <p:nvPr>
            <p:ph type="title"/>
          </p:nvPr>
        </p:nvSpPr>
        <p:spPr>
          <a:xfrm>
            <a:off x="308609" y="365125"/>
            <a:ext cx="5092065" cy="835025"/>
          </a:xfrm>
        </p:spPr>
        <p:txBody>
          <a:bodyPr/>
          <a:lstStyle/>
          <a:p>
            <a:pPr algn="ctr"/>
            <a:r>
              <a:rPr lang="en-US" dirty="0"/>
              <a:t>“Living in” ideology</a:t>
            </a:r>
          </a:p>
        </p:txBody>
      </p:sp>
      <p:sp>
        <p:nvSpPr>
          <p:cNvPr id="3" name="Content Placeholder 2">
            <a:extLst>
              <a:ext uri="{FF2B5EF4-FFF2-40B4-BE49-F238E27FC236}">
                <a16:creationId xmlns:a16="http://schemas.microsoft.com/office/drawing/2014/main" id="{ADF08F3D-3F84-00C5-F282-96D88B8B93DE}"/>
              </a:ext>
            </a:extLst>
          </p:cNvPr>
          <p:cNvSpPr>
            <a:spLocks noGrp="1"/>
          </p:cNvSpPr>
          <p:nvPr>
            <p:ph idx="1"/>
          </p:nvPr>
        </p:nvSpPr>
        <p:spPr>
          <a:xfrm>
            <a:off x="414338" y="1298386"/>
            <a:ext cx="11363324" cy="2059176"/>
          </a:xfrm>
        </p:spPr>
        <p:txBody>
          <a:bodyPr anchor="t"/>
          <a:lstStyle/>
          <a:p>
            <a:r>
              <a:rPr lang="en-US" dirty="0"/>
              <a:t>In speaking of ideology, it is common to suggest that individuals live within a social world of meanings and values. The idea that we “live in” ideology suggests two things: </a:t>
            </a:r>
          </a:p>
          <a:p>
            <a:pPr lvl="1"/>
            <a:r>
              <a:rPr lang="en-US" dirty="0"/>
              <a:t>First, ideology is somehow, or to some extent, “prior” to our (epistemic, social) agency; belief and action takes place against the backdrop of social meaning. </a:t>
            </a:r>
          </a:p>
          <a:p>
            <a:pPr lvl="1"/>
            <a:r>
              <a:rPr lang="en-US" dirty="0"/>
              <a:t>Second, we are shaped by the ideology to fit within it.</a:t>
            </a:r>
          </a:p>
        </p:txBody>
      </p:sp>
      <p:sp>
        <p:nvSpPr>
          <p:cNvPr id="4" name="Rounded Rectangle 3">
            <a:extLst>
              <a:ext uri="{FF2B5EF4-FFF2-40B4-BE49-F238E27FC236}">
                <a16:creationId xmlns:a16="http://schemas.microsoft.com/office/drawing/2014/main" id="{6D5F93DE-9EB0-2ACA-DCED-03F5371CB21F}"/>
              </a:ext>
            </a:extLst>
          </p:cNvPr>
          <p:cNvSpPr/>
          <p:nvPr/>
        </p:nvSpPr>
        <p:spPr>
          <a:xfrm>
            <a:off x="604837" y="3268980"/>
            <a:ext cx="6786561" cy="322389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venir Book" panose="02000503020000020003" pitchFamily="2" charset="0"/>
              </a:rPr>
              <a:t>People become people [social subjects] only when they enter into culture, which is to say, only when culture enters into them, and becomes them, when they are programmed with and hence constituted by tools of understanding created by a culture at a certain point in history. Through existence in history, which is existence in culture, people obtain and incorporate cultural tools, and these become as much a part of them as their arms and legs. (</a:t>
            </a:r>
            <a:r>
              <a:rPr lang="en-US" sz="2000" dirty="0" err="1">
                <a:latin typeface="Avenir Book" panose="02000503020000020003" pitchFamily="2" charset="0"/>
              </a:rPr>
              <a:t>Balkin</a:t>
            </a:r>
            <a:r>
              <a:rPr lang="en-US" sz="2000" dirty="0">
                <a:latin typeface="Avenir Book" panose="02000503020000020003" pitchFamily="2" charset="0"/>
              </a:rPr>
              <a:t> 1998, 18)</a:t>
            </a:r>
          </a:p>
        </p:txBody>
      </p:sp>
      <p:pic>
        <p:nvPicPr>
          <p:cNvPr id="6" name="Picture 5">
            <a:extLst>
              <a:ext uri="{FF2B5EF4-FFF2-40B4-BE49-F238E27FC236}">
                <a16:creationId xmlns:a16="http://schemas.microsoft.com/office/drawing/2014/main" id="{B9BC68B6-DFE4-0E10-8138-8218B5E4DFE4}"/>
              </a:ext>
            </a:extLst>
          </p:cNvPr>
          <p:cNvPicPr>
            <a:picLocks noChangeAspect="1"/>
          </p:cNvPicPr>
          <p:nvPr/>
        </p:nvPicPr>
        <p:blipFill>
          <a:blip r:embed="rId2"/>
          <a:stretch>
            <a:fillRect/>
          </a:stretch>
        </p:blipFill>
        <p:spPr>
          <a:xfrm>
            <a:off x="7581897" y="2945001"/>
            <a:ext cx="3695702" cy="3547874"/>
          </a:xfrm>
          <a:prstGeom prst="rect">
            <a:avLst/>
          </a:prstGeom>
        </p:spPr>
      </p:pic>
    </p:spTree>
    <p:extLst>
      <p:ext uri="{BB962C8B-B14F-4D97-AF65-F5344CB8AC3E}">
        <p14:creationId xmlns:p14="http://schemas.microsoft.com/office/powerpoint/2010/main" val="384098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40" y="365126"/>
            <a:ext cx="3438744" cy="1013970"/>
          </a:xfrm>
        </p:spPr>
        <p:txBody>
          <a:bodyPr/>
          <a:lstStyle/>
          <a:p>
            <a:r>
              <a:rPr lang="en-US" dirty="0">
                <a:latin typeface="+mn-lt"/>
              </a:rPr>
              <a:t>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48640" y="1379096"/>
            <a:ext cx="8535399" cy="5113779"/>
          </a:xfrm>
          <a:solidFill>
            <a:schemeClr val="bg1"/>
          </a:solidFill>
        </p:spPr>
        <p:txBody>
          <a:bodyPr>
            <a:noAutofit/>
          </a:bodyPr>
          <a:lstStyle/>
          <a:p>
            <a:pPr marL="0" indent="0">
              <a:spcBef>
                <a:spcPts val="1200"/>
              </a:spcBef>
              <a:buNone/>
            </a:pPr>
            <a:r>
              <a:rPr lang="en-US" dirty="0">
                <a:solidFill>
                  <a:schemeClr val="bg1">
                    <a:lumMod val="65000"/>
                  </a:schemeClr>
                </a:solidFill>
              </a:rPr>
              <a:t>1) What exactly are the constituents of a cultural </a:t>
            </a:r>
            <a:r>
              <a:rPr lang="en-US" dirty="0" err="1">
                <a:solidFill>
                  <a:schemeClr val="bg1">
                    <a:lumMod val="65000"/>
                  </a:schemeClr>
                </a:solidFill>
              </a:rPr>
              <a:t>technē</a:t>
            </a:r>
            <a:r>
              <a:rPr lang="en-US" dirty="0">
                <a:solidFill>
                  <a:schemeClr val="bg1">
                    <a:lumMod val="65000"/>
                  </a:schemeClr>
                </a:solidFill>
              </a:rPr>
              <a:t>? Is it psychological? Material? Both? Neither? Is there a coherent ontology?</a:t>
            </a:r>
          </a:p>
          <a:p>
            <a:pPr marL="0" indent="0">
              <a:spcBef>
                <a:spcPts val="1200"/>
              </a:spcBef>
              <a:buNone/>
            </a:pPr>
            <a:r>
              <a:rPr lang="en-US" dirty="0"/>
              <a:t>2) There are many possible cultural </a:t>
            </a:r>
            <a:r>
              <a:rPr lang="en-US" dirty="0" err="1"/>
              <a:t>technēs</a:t>
            </a:r>
            <a:r>
              <a:rPr lang="en-US" dirty="0"/>
              <a:t> that could manage coordination of a group. What does it mean to say that a cultural </a:t>
            </a:r>
            <a:r>
              <a:rPr lang="en-US" dirty="0" err="1"/>
              <a:t>technē</a:t>
            </a:r>
            <a:r>
              <a:rPr lang="en-US" dirty="0"/>
              <a:t> is </a:t>
            </a:r>
            <a:r>
              <a:rPr lang="en-US" i="1" dirty="0"/>
              <a:t>ours</a:t>
            </a:r>
            <a:r>
              <a:rPr lang="en-US" dirty="0"/>
              <a:t>? What determines whether it is ours?</a:t>
            </a:r>
          </a:p>
          <a:p>
            <a:pPr marL="0" indent="0">
              <a:spcBef>
                <a:spcPts val="1200"/>
              </a:spcBef>
              <a:buNone/>
            </a:pPr>
            <a:r>
              <a:rPr lang="en-US" dirty="0"/>
              <a:t>	</a:t>
            </a:r>
            <a:r>
              <a:rPr lang="en-US" dirty="0">
                <a:solidFill>
                  <a:srgbClr val="C00000"/>
                </a:solidFill>
              </a:rPr>
              <a:t>The content of a </a:t>
            </a:r>
            <a:r>
              <a:rPr lang="en-US" dirty="0" err="1">
                <a:solidFill>
                  <a:srgbClr val="C00000"/>
                </a:solidFill>
              </a:rPr>
              <a:t>technē</a:t>
            </a:r>
            <a:r>
              <a:rPr lang="en-US" dirty="0">
                <a:solidFill>
                  <a:srgbClr val="C00000"/>
                </a:solidFill>
              </a:rPr>
              <a:t> is determined by how it functions.</a:t>
            </a:r>
          </a:p>
          <a:p>
            <a:pPr marL="0" indent="0">
              <a:spcBef>
                <a:spcPts val="1200"/>
              </a:spcBef>
              <a:buNone/>
            </a:pPr>
            <a:r>
              <a:rPr lang="en-US" dirty="0"/>
              <a:t>3) How does a cultural </a:t>
            </a:r>
            <a:r>
              <a:rPr lang="en-US" dirty="0" err="1"/>
              <a:t>technē</a:t>
            </a:r>
            <a:r>
              <a:rPr lang="en-US" dirty="0"/>
              <a:t> manage us? In particular, how does an ideological </a:t>
            </a:r>
            <a:r>
              <a:rPr lang="en-US" dirty="0" err="1"/>
              <a:t>technē</a:t>
            </a:r>
            <a:r>
              <a:rPr lang="en-US" dirty="0"/>
              <a:t> manage us, given that it is typically false or misleading and produces unjust or harmful social stratification?</a:t>
            </a:r>
          </a:p>
          <a:p>
            <a:pPr marL="0" indent="0">
              <a:spcBef>
                <a:spcPts val="1200"/>
              </a:spcBef>
              <a:buNone/>
            </a:pPr>
            <a:r>
              <a:rPr lang="en-US" dirty="0"/>
              <a:t>	</a:t>
            </a:r>
            <a:r>
              <a:rPr lang="en-US" dirty="0">
                <a:solidFill>
                  <a:srgbClr val="C00000"/>
                </a:solidFill>
              </a:rPr>
              <a:t>Dominant/Widespread </a:t>
            </a:r>
            <a:r>
              <a:rPr lang="en-US" i="1" dirty="0">
                <a:solidFill>
                  <a:srgbClr val="C00000"/>
                </a:solidFill>
              </a:rPr>
              <a:t>belief</a:t>
            </a:r>
            <a:r>
              <a:rPr lang="en-US" dirty="0">
                <a:solidFill>
                  <a:srgbClr val="C00000"/>
                </a:solidFill>
              </a:rPr>
              <a:t> is not necessary.</a:t>
            </a:r>
          </a:p>
          <a:p>
            <a:pPr marL="0" indent="0">
              <a:spcBef>
                <a:spcPts val="1200"/>
              </a:spcBef>
              <a:buNone/>
            </a:pPr>
            <a:r>
              <a:rPr lang="en-US" dirty="0">
                <a:solidFill>
                  <a:schemeClr val="bg1">
                    <a:lumMod val="65000"/>
                  </a:schemeClr>
                </a:solidFill>
              </a:rPr>
              <a:t>4) What is it for a group to “take up” a cultural </a:t>
            </a:r>
            <a:r>
              <a:rPr lang="en-US" dirty="0" err="1">
                <a:solidFill>
                  <a:schemeClr val="bg1">
                    <a:lumMod val="65000"/>
                  </a:schemeClr>
                </a:solidFill>
              </a:rPr>
              <a:t>technē</a:t>
            </a:r>
            <a:r>
              <a:rPr lang="en-US" dirty="0">
                <a:solidFill>
                  <a:schemeClr val="bg1">
                    <a:lumMod val="65000"/>
                  </a:schemeClr>
                </a:solidFill>
              </a:rPr>
              <a:t> or for an individual to be “in the grip” of an ideology?</a:t>
            </a:r>
          </a:p>
        </p:txBody>
      </p:sp>
    </p:spTree>
    <p:extLst>
      <p:ext uri="{BB962C8B-B14F-4D97-AF65-F5344CB8AC3E}">
        <p14:creationId xmlns:p14="http://schemas.microsoft.com/office/powerpoint/2010/main" val="15742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636-6CD4-27C9-3372-6DE0137265D3}"/>
              </a:ext>
            </a:extLst>
          </p:cNvPr>
          <p:cNvSpPr>
            <a:spLocks noGrp="1"/>
          </p:cNvSpPr>
          <p:nvPr>
            <p:ph type="title"/>
          </p:nvPr>
        </p:nvSpPr>
        <p:spPr>
          <a:xfrm>
            <a:off x="471488" y="365126"/>
            <a:ext cx="9305558" cy="977900"/>
          </a:xfrm>
        </p:spPr>
        <p:txBody>
          <a:bodyPr/>
          <a:lstStyle/>
          <a:p>
            <a:r>
              <a:rPr lang="en-US" dirty="0"/>
              <a:t>Outline</a:t>
            </a:r>
          </a:p>
        </p:txBody>
      </p:sp>
      <p:grpSp>
        <p:nvGrpSpPr>
          <p:cNvPr id="12" name="Group 11">
            <a:extLst>
              <a:ext uri="{FF2B5EF4-FFF2-40B4-BE49-F238E27FC236}">
                <a16:creationId xmlns:a16="http://schemas.microsoft.com/office/drawing/2014/main" id="{AAFC3454-498B-537A-CBC3-71C73C0270F3}"/>
              </a:ext>
            </a:extLst>
          </p:cNvPr>
          <p:cNvGrpSpPr/>
          <p:nvPr/>
        </p:nvGrpSpPr>
        <p:grpSpPr>
          <a:xfrm>
            <a:off x="2011303" y="-367358"/>
            <a:ext cx="10180697" cy="7249318"/>
            <a:chOff x="2011303" y="-367358"/>
            <a:chExt cx="10180697" cy="7249318"/>
          </a:xfrm>
        </p:grpSpPr>
        <p:grpSp>
          <p:nvGrpSpPr>
            <p:cNvPr id="10" name="Group 9">
              <a:extLst>
                <a:ext uri="{FF2B5EF4-FFF2-40B4-BE49-F238E27FC236}">
                  <a16:creationId xmlns:a16="http://schemas.microsoft.com/office/drawing/2014/main" id="{2E9A3C1D-7B7F-0D4A-E238-BC34D01C53FC}"/>
                </a:ext>
              </a:extLst>
            </p:cNvPr>
            <p:cNvGrpSpPr/>
            <p:nvPr/>
          </p:nvGrpSpPr>
          <p:grpSpPr>
            <a:xfrm>
              <a:off x="3639670" y="1120628"/>
              <a:ext cx="8552330" cy="5761332"/>
              <a:chOff x="3639670" y="1120628"/>
              <a:chExt cx="8552330" cy="5761332"/>
            </a:xfrm>
          </p:grpSpPr>
          <p:grpSp>
            <p:nvGrpSpPr>
              <p:cNvPr id="7" name="Group 6">
                <a:extLst>
                  <a:ext uri="{FF2B5EF4-FFF2-40B4-BE49-F238E27FC236}">
                    <a16:creationId xmlns:a16="http://schemas.microsoft.com/office/drawing/2014/main" id="{8DB334C4-3CAE-04C0-6795-637183655EFF}"/>
                  </a:ext>
                </a:extLst>
              </p:cNvPr>
              <p:cNvGrpSpPr/>
              <p:nvPr/>
            </p:nvGrpSpPr>
            <p:grpSpPr>
              <a:xfrm>
                <a:off x="3639670" y="1120628"/>
                <a:ext cx="8552330" cy="5761332"/>
                <a:chOff x="1715194" y="2752205"/>
                <a:chExt cx="8552330" cy="5761332"/>
              </a:xfrm>
            </p:grpSpPr>
            <p:pic>
              <p:nvPicPr>
                <p:cNvPr id="5" name="Picture 4">
                  <a:extLst>
                    <a:ext uri="{FF2B5EF4-FFF2-40B4-BE49-F238E27FC236}">
                      <a16:creationId xmlns:a16="http://schemas.microsoft.com/office/drawing/2014/main" id="{76D60E3F-990B-9780-042B-EF8BEC3141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5194" y="2752205"/>
                  <a:ext cx="8552330" cy="5761332"/>
                </a:xfrm>
                <a:prstGeom prst="rect">
                  <a:avLst/>
                </a:prstGeom>
                <a:ln>
                  <a:solidFill>
                    <a:schemeClr val="bg1"/>
                  </a:solidFill>
                </a:ln>
              </p:spPr>
            </p:pic>
            <p:sp>
              <p:nvSpPr>
                <p:cNvPr id="6" name="Rectangle 5">
                  <a:extLst>
                    <a:ext uri="{FF2B5EF4-FFF2-40B4-BE49-F238E27FC236}">
                      <a16:creationId xmlns:a16="http://schemas.microsoft.com/office/drawing/2014/main" id="{9ECE00F4-D3E3-1D77-295E-ED503AEF5D3A}"/>
                    </a:ext>
                  </a:extLst>
                </p:cNvPr>
                <p:cNvSpPr/>
                <p:nvPr/>
              </p:nvSpPr>
              <p:spPr>
                <a:xfrm flipV="1">
                  <a:off x="5553024" y="5527117"/>
                  <a:ext cx="818933" cy="353729"/>
                </a:xfrm>
                <a:custGeom>
                  <a:avLst/>
                  <a:gdLst>
                    <a:gd name="connsiteX0" fmla="*/ 0 w 818933"/>
                    <a:gd name="connsiteY0" fmla="*/ 0 h 353729"/>
                    <a:gd name="connsiteX1" fmla="*/ 425845 w 818933"/>
                    <a:gd name="connsiteY1" fmla="*/ 0 h 353729"/>
                    <a:gd name="connsiteX2" fmla="*/ 818933 w 818933"/>
                    <a:gd name="connsiteY2" fmla="*/ 0 h 353729"/>
                    <a:gd name="connsiteX3" fmla="*/ 818933 w 818933"/>
                    <a:gd name="connsiteY3" fmla="*/ 353729 h 353729"/>
                    <a:gd name="connsiteX4" fmla="*/ 417656 w 818933"/>
                    <a:gd name="connsiteY4" fmla="*/ 353729 h 353729"/>
                    <a:gd name="connsiteX5" fmla="*/ 0 w 818933"/>
                    <a:gd name="connsiteY5" fmla="*/ 353729 h 353729"/>
                    <a:gd name="connsiteX6" fmla="*/ 0 w 818933"/>
                    <a:gd name="connsiteY6" fmla="*/ 0 h 3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933" h="353729" fill="none" extrusionOk="0">
                      <a:moveTo>
                        <a:pt x="0" y="0"/>
                      </a:moveTo>
                      <a:cubicBezTo>
                        <a:pt x="142628" y="10782"/>
                        <a:pt x="289292" y="-4416"/>
                        <a:pt x="425845" y="0"/>
                      </a:cubicBezTo>
                      <a:cubicBezTo>
                        <a:pt x="562399" y="4416"/>
                        <a:pt x="642491" y="-10226"/>
                        <a:pt x="818933" y="0"/>
                      </a:cubicBezTo>
                      <a:cubicBezTo>
                        <a:pt x="834317" y="146869"/>
                        <a:pt x="833584" y="256092"/>
                        <a:pt x="818933" y="353729"/>
                      </a:cubicBezTo>
                      <a:cubicBezTo>
                        <a:pt x="665527" y="343650"/>
                        <a:pt x="594290" y="355679"/>
                        <a:pt x="417656" y="353729"/>
                      </a:cubicBezTo>
                      <a:cubicBezTo>
                        <a:pt x="241022" y="351779"/>
                        <a:pt x="198998" y="371436"/>
                        <a:pt x="0" y="353729"/>
                      </a:cubicBezTo>
                      <a:cubicBezTo>
                        <a:pt x="5343" y="281937"/>
                        <a:pt x="-17569" y="106203"/>
                        <a:pt x="0" y="0"/>
                      </a:cubicBezTo>
                      <a:close/>
                    </a:path>
                    <a:path w="818933" h="353729" stroke="0" extrusionOk="0">
                      <a:moveTo>
                        <a:pt x="0" y="0"/>
                      </a:moveTo>
                      <a:cubicBezTo>
                        <a:pt x="168088" y="-17133"/>
                        <a:pt x="223194" y="6629"/>
                        <a:pt x="401277" y="0"/>
                      </a:cubicBezTo>
                      <a:cubicBezTo>
                        <a:pt x="579360" y="-6629"/>
                        <a:pt x="616049" y="-6282"/>
                        <a:pt x="818933" y="0"/>
                      </a:cubicBezTo>
                      <a:cubicBezTo>
                        <a:pt x="825649" y="115593"/>
                        <a:pt x="833511" y="212182"/>
                        <a:pt x="818933" y="353729"/>
                      </a:cubicBezTo>
                      <a:cubicBezTo>
                        <a:pt x="645474" y="368673"/>
                        <a:pt x="564626" y="344630"/>
                        <a:pt x="409467" y="353729"/>
                      </a:cubicBezTo>
                      <a:cubicBezTo>
                        <a:pt x="254308" y="362828"/>
                        <a:pt x="198638" y="353731"/>
                        <a:pt x="0" y="353729"/>
                      </a:cubicBezTo>
                      <a:cubicBezTo>
                        <a:pt x="-9022" y="255873"/>
                        <a:pt x="12881" y="152363"/>
                        <a:pt x="0" y="0"/>
                      </a:cubicBezTo>
                      <a:close/>
                    </a:path>
                  </a:pathLst>
                </a:custGeom>
                <a:pattFill prst="smGrid">
                  <a:fgClr>
                    <a:schemeClr val="accent6">
                      <a:lumMod val="75000"/>
                    </a:schemeClr>
                  </a:fgClr>
                  <a:bgClr>
                    <a:schemeClr val="bg1"/>
                  </a:bgClr>
                </a:patt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4BB7C0F-209E-F024-8C59-E8FFD343BC24}"/>
                  </a:ext>
                </a:extLst>
              </p:cNvPr>
              <p:cNvSpPr/>
              <p:nvPr/>
            </p:nvSpPr>
            <p:spPr>
              <a:xfrm>
                <a:off x="6460617" y="4500282"/>
                <a:ext cx="609600" cy="376518"/>
              </a:xfrm>
              <a:prstGeom prst="rect">
                <a:avLst/>
              </a:prstGeom>
              <a:pattFill prst="lgConfetti">
                <a:fgClr>
                  <a:srgbClr val="7030A0"/>
                </a:fgClr>
                <a:bgClr>
                  <a:srgbClr val="F7C6F3"/>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iangle 10">
              <a:extLst>
                <a:ext uri="{FF2B5EF4-FFF2-40B4-BE49-F238E27FC236}">
                  <a16:creationId xmlns:a16="http://schemas.microsoft.com/office/drawing/2014/main" id="{50DB22B5-912B-6893-00E7-721DE21EE005}"/>
                </a:ext>
              </a:extLst>
            </p:cNvPr>
            <p:cNvSpPr/>
            <p:nvPr/>
          </p:nvSpPr>
          <p:spPr>
            <a:xfrm rot="19865535">
              <a:off x="2011303" y="-367358"/>
              <a:ext cx="8459610" cy="3606087"/>
            </a:xfrm>
            <a:prstGeom prst="triangle">
              <a:avLst>
                <a:gd name="adj" fmla="val 225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15E729F-83D1-CA5F-53F5-CFD94FFDA584}"/>
              </a:ext>
            </a:extLst>
          </p:cNvPr>
          <p:cNvSpPr>
            <a:spLocks noGrp="1"/>
          </p:cNvSpPr>
          <p:nvPr>
            <p:ph idx="1"/>
          </p:nvPr>
        </p:nvSpPr>
        <p:spPr/>
        <p:txBody>
          <a:bodyPr anchor="t"/>
          <a:lstStyle/>
          <a:p>
            <a:pPr marL="514350" indent="-514350">
              <a:buFont typeface="+mj-lt"/>
              <a:buAutoNum type="arabicPeriod"/>
            </a:pPr>
            <a:r>
              <a:rPr lang="en-US" dirty="0">
                <a:solidFill>
                  <a:schemeClr val="bg1">
                    <a:lumMod val="65000"/>
                  </a:schemeClr>
                </a:solidFill>
              </a:rPr>
              <a:t>Recap and Introduction</a:t>
            </a:r>
          </a:p>
          <a:p>
            <a:pPr marL="514350" indent="-514350">
              <a:buFont typeface="+mj-lt"/>
              <a:buAutoNum type="arabicPeriod"/>
            </a:pPr>
            <a:r>
              <a:rPr lang="en-US" dirty="0">
                <a:solidFill>
                  <a:schemeClr val="bg1">
                    <a:lumMod val="65000"/>
                  </a:schemeClr>
                </a:solidFill>
              </a:rPr>
              <a:t>Psychological and Materialist Approaches</a:t>
            </a:r>
          </a:p>
          <a:p>
            <a:pPr marL="514350" indent="-514350">
              <a:buFont typeface="+mj-lt"/>
              <a:buAutoNum type="arabicPeriod"/>
            </a:pPr>
            <a:r>
              <a:rPr lang="en-US" dirty="0"/>
              <a:t>Signaling and Content</a:t>
            </a:r>
          </a:p>
          <a:p>
            <a:pPr marL="514350" indent="-514350">
              <a:buFont typeface="+mj-lt"/>
              <a:buAutoNum type="arabicPeriod"/>
            </a:pPr>
            <a:r>
              <a:rPr lang="en-US" dirty="0">
                <a:solidFill>
                  <a:schemeClr val="bg1">
                    <a:lumMod val="65000"/>
                  </a:schemeClr>
                </a:solidFill>
              </a:rPr>
              <a:t>Uptake in  Practices</a:t>
            </a:r>
          </a:p>
          <a:p>
            <a:pPr marL="514350" indent="-514350">
              <a:buFont typeface="+mj-lt"/>
              <a:buAutoNum type="arabicPeriod"/>
            </a:pPr>
            <a:r>
              <a:rPr lang="en-US" dirty="0">
                <a:solidFill>
                  <a:schemeClr val="bg1">
                    <a:lumMod val="65000"/>
                  </a:schemeClr>
                </a:solidFill>
              </a:rPr>
              <a:t>Conclusion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4" name="Ink 13">
                <a:extLst>
                  <a:ext uri="{FF2B5EF4-FFF2-40B4-BE49-F238E27FC236}">
                    <a16:creationId xmlns:a16="http://schemas.microsoft.com/office/drawing/2014/main" id="{E8D4147A-4979-BC2F-614D-07157EF33252}"/>
                  </a:ext>
                </a:extLst>
              </p14:cNvPr>
              <p14:cNvContentPartPr/>
              <p14:nvPr/>
            </p14:nvContentPartPr>
            <p14:xfrm>
              <a:off x="7125586" y="2844339"/>
              <a:ext cx="745560" cy="302400"/>
            </p14:xfrm>
          </p:contentPart>
        </mc:Choice>
        <mc:Fallback xmlns="">
          <p:pic>
            <p:nvPicPr>
              <p:cNvPr id="14" name="Ink 13">
                <a:extLst>
                  <a:ext uri="{FF2B5EF4-FFF2-40B4-BE49-F238E27FC236}">
                    <a16:creationId xmlns:a16="http://schemas.microsoft.com/office/drawing/2014/main" id="{E8D4147A-4979-BC2F-614D-07157EF33252}"/>
                  </a:ext>
                </a:extLst>
              </p:cNvPr>
              <p:cNvPicPr/>
              <p:nvPr/>
            </p:nvPicPr>
            <p:blipFill>
              <a:blip r:embed="rId4"/>
              <a:stretch>
                <a:fillRect/>
              </a:stretch>
            </p:blipFill>
            <p:spPr>
              <a:xfrm>
                <a:off x="7107586" y="2736339"/>
                <a:ext cx="781200" cy="518040"/>
              </a:xfrm>
              <a:prstGeom prst="rect">
                <a:avLst/>
              </a:prstGeom>
            </p:spPr>
          </p:pic>
        </mc:Fallback>
      </mc:AlternateContent>
      <p:grpSp>
        <p:nvGrpSpPr>
          <p:cNvPr id="17" name="Group 16">
            <a:extLst>
              <a:ext uri="{FF2B5EF4-FFF2-40B4-BE49-F238E27FC236}">
                <a16:creationId xmlns:a16="http://schemas.microsoft.com/office/drawing/2014/main" id="{E5E3A473-D5D8-FCF2-15B4-772041B7D490}"/>
              </a:ext>
            </a:extLst>
          </p:cNvPr>
          <p:cNvGrpSpPr/>
          <p:nvPr/>
        </p:nvGrpSpPr>
        <p:grpSpPr>
          <a:xfrm>
            <a:off x="7082746" y="2742819"/>
            <a:ext cx="1073160" cy="405720"/>
            <a:chOff x="7082746" y="2742819"/>
            <a:chExt cx="1073160" cy="405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5" name="Ink 14">
                  <a:extLst>
                    <a:ext uri="{FF2B5EF4-FFF2-40B4-BE49-F238E27FC236}">
                      <a16:creationId xmlns:a16="http://schemas.microsoft.com/office/drawing/2014/main" id="{0EF395BE-9B5C-C1ED-8ACD-67D9B1C68C63}"/>
                    </a:ext>
                  </a:extLst>
                </p14:cNvPr>
                <p14:cNvContentPartPr/>
                <p14:nvPr/>
              </p14:nvContentPartPr>
              <p14:xfrm>
                <a:off x="7722106" y="2742819"/>
                <a:ext cx="433800" cy="321840"/>
              </p14:xfrm>
            </p:contentPart>
          </mc:Choice>
          <mc:Fallback xmlns="">
            <p:pic>
              <p:nvPicPr>
                <p:cNvPr id="15" name="Ink 14">
                  <a:extLst>
                    <a:ext uri="{FF2B5EF4-FFF2-40B4-BE49-F238E27FC236}">
                      <a16:creationId xmlns:a16="http://schemas.microsoft.com/office/drawing/2014/main" id="{0EF395BE-9B5C-C1ED-8ACD-67D9B1C68C63}"/>
                    </a:ext>
                  </a:extLst>
                </p:cNvPr>
                <p:cNvPicPr/>
                <p:nvPr/>
              </p:nvPicPr>
              <p:blipFill>
                <a:blip r:embed="rId6"/>
                <a:stretch>
                  <a:fillRect/>
                </a:stretch>
              </p:blipFill>
              <p:spPr>
                <a:xfrm>
                  <a:off x="7704106" y="2634819"/>
                  <a:ext cx="469440" cy="53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4B7783CA-DA96-4758-5698-E9EEFBF63EB4}"/>
                    </a:ext>
                  </a:extLst>
                </p14:cNvPr>
                <p14:cNvContentPartPr/>
                <p14:nvPr/>
              </p14:nvContentPartPr>
              <p14:xfrm>
                <a:off x="7082746" y="2989419"/>
                <a:ext cx="310680" cy="159120"/>
              </p14:xfrm>
            </p:contentPart>
          </mc:Choice>
          <mc:Fallback xmlns="">
            <p:pic>
              <p:nvPicPr>
                <p:cNvPr id="16" name="Ink 15">
                  <a:extLst>
                    <a:ext uri="{FF2B5EF4-FFF2-40B4-BE49-F238E27FC236}">
                      <a16:creationId xmlns:a16="http://schemas.microsoft.com/office/drawing/2014/main" id="{4B7783CA-DA96-4758-5698-E9EEFBF63EB4}"/>
                    </a:ext>
                  </a:extLst>
                </p:cNvPr>
                <p:cNvPicPr/>
                <p:nvPr/>
              </p:nvPicPr>
              <p:blipFill>
                <a:blip r:embed="rId8"/>
                <a:stretch>
                  <a:fillRect/>
                </a:stretch>
              </p:blipFill>
              <p:spPr>
                <a:xfrm>
                  <a:off x="7064746" y="2881663"/>
                  <a:ext cx="346320" cy="37427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0A0A107E-3178-3FA1-193D-ACA911544225}"/>
                  </a:ext>
                </a:extLst>
              </p14:cNvPr>
              <p14:cNvContentPartPr/>
              <p14:nvPr/>
            </p14:nvContentPartPr>
            <p14:xfrm>
              <a:off x="7502866" y="2899419"/>
              <a:ext cx="405720" cy="104400"/>
            </p14:xfrm>
          </p:contentPart>
        </mc:Choice>
        <mc:Fallback xmlns="">
          <p:pic>
            <p:nvPicPr>
              <p:cNvPr id="18" name="Ink 17">
                <a:extLst>
                  <a:ext uri="{FF2B5EF4-FFF2-40B4-BE49-F238E27FC236}">
                    <a16:creationId xmlns:a16="http://schemas.microsoft.com/office/drawing/2014/main" id="{0A0A107E-3178-3FA1-193D-ACA911544225}"/>
                  </a:ext>
                </a:extLst>
              </p:cNvPr>
              <p:cNvPicPr/>
              <p:nvPr/>
            </p:nvPicPr>
            <p:blipFill>
              <a:blip r:embed="rId10"/>
              <a:stretch>
                <a:fillRect/>
              </a:stretch>
            </p:blipFill>
            <p:spPr>
              <a:xfrm>
                <a:off x="7448866" y="2791419"/>
                <a:ext cx="5133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05844EC-C832-6C3C-18F6-75C92D1F6339}"/>
                  </a:ext>
                </a:extLst>
              </p14:cNvPr>
              <p14:cNvContentPartPr/>
              <p14:nvPr/>
            </p14:nvContentPartPr>
            <p14:xfrm>
              <a:off x="7370746" y="2972139"/>
              <a:ext cx="99000" cy="137880"/>
            </p14:xfrm>
          </p:contentPart>
        </mc:Choice>
        <mc:Fallback xmlns="">
          <p:pic>
            <p:nvPicPr>
              <p:cNvPr id="19" name="Ink 18">
                <a:extLst>
                  <a:ext uri="{FF2B5EF4-FFF2-40B4-BE49-F238E27FC236}">
                    <a16:creationId xmlns:a16="http://schemas.microsoft.com/office/drawing/2014/main" id="{F05844EC-C832-6C3C-18F6-75C92D1F6339}"/>
                  </a:ext>
                </a:extLst>
              </p:cNvPr>
              <p:cNvPicPr/>
              <p:nvPr/>
            </p:nvPicPr>
            <p:blipFill>
              <a:blip r:embed="rId12"/>
              <a:stretch>
                <a:fillRect/>
              </a:stretch>
            </p:blipFill>
            <p:spPr>
              <a:xfrm>
                <a:off x="7316746" y="2864139"/>
                <a:ext cx="20664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8CEC77D-5D77-60FD-B844-CFAC860F64E2}"/>
                  </a:ext>
                </a:extLst>
              </p14:cNvPr>
              <p14:cNvContentPartPr/>
              <p14:nvPr/>
            </p14:nvContentPartPr>
            <p14:xfrm>
              <a:off x="7117306" y="3061419"/>
              <a:ext cx="203400" cy="223920"/>
            </p14:xfrm>
          </p:contentPart>
        </mc:Choice>
        <mc:Fallback xmlns="">
          <p:pic>
            <p:nvPicPr>
              <p:cNvPr id="20" name="Ink 19">
                <a:extLst>
                  <a:ext uri="{FF2B5EF4-FFF2-40B4-BE49-F238E27FC236}">
                    <a16:creationId xmlns:a16="http://schemas.microsoft.com/office/drawing/2014/main" id="{A8CEC77D-5D77-60FD-B844-CFAC860F64E2}"/>
                  </a:ext>
                </a:extLst>
              </p:cNvPr>
              <p:cNvPicPr/>
              <p:nvPr/>
            </p:nvPicPr>
            <p:blipFill>
              <a:blip r:embed="rId14"/>
              <a:stretch>
                <a:fillRect/>
              </a:stretch>
            </p:blipFill>
            <p:spPr>
              <a:xfrm>
                <a:off x="7063210" y="2953419"/>
                <a:ext cx="311231"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C889F792-574A-1A9C-A651-6ADFEDC2C954}"/>
                  </a:ext>
                </a:extLst>
              </p14:cNvPr>
              <p14:cNvContentPartPr/>
              <p14:nvPr/>
            </p14:nvContentPartPr>
            <p14:xfrm>
              <a:off x="7741906" y="3078939"/>
              <a:ext cx="360" cy="360"/>
            </p14:xfrm>
          </p:contentPart>
        </mc:Choice>
        <mc:Fallback xmlns="">
          <p:pic>
            <p:nvPicPr>
              <p:cNvPr id="21" name="Ink 20">
                <a:extLst>
                  <a:ext uri="{FF2B5EF4-FFF2-40B4-BE49-F238E27FC236}">
                    <a16:creationId xmlns:a16="http://schemas.microsoft.com/office/drawing/2014/main" id="{C889F792-574A-1A9C-A651-6ADFEDC2C954}"/>
                  </a:ext>
                </a:extLst>
              </p:cNvPr>
              <p:cNvPicPr/>
              <p:nvPr/>
            </p:nvPicPr>
            <p:blipFill>
              <a:blip r:embed="rId16"/>
              <a:stretch>
                <a:fillRect/>
              </a:stretch>
            </p:blipFill>
            <p:spPr>
              <a:xfrm>
                <a:off x="7687906" y="297093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121AB04C-0C8D-7E79-A619-2F59C21F80FC}"/>
                  </a:ext>
                </a:extLst>
              </p14:cNvPr>
              <p14:cNvContentPartPr/>
              <p14:nvPr/>
            </p14:nvContentPartPr>
            <p14:xfrm>
              <a:off x="12028066" y="1622139"/>
              <a:ext cx="161280" cy="269640"/>
            </p14:xfrm>
          </p:contentPart>
        </mc:Choice>
        <mc:Fallback xmlns="">
          <p:pic>
            <p:nvPicPr>
              <p:cNvPr id="28" name="Ink 27">
                <a:extLst>
                  <a:ext uri="{FF2B5EF4-FFF2-40B4-BE49-F238E27FC236}">
                    <a16:creationId xmlns:a16="http://schemas.microsoft.com/office/drawing/2014/main" id="{121AB04C-0C8D-7E79-A619-2F59C21F80FC}"/>
                  </a:ext>
                </a:extLst>
              </p:cNvPr>
              <p:cNvPicPr/>
              <p:nvPr/>
            </p:nvPicPr>
            <p:blipFill>
              <a:blip r:embed="rId18"/>
              <a:stretch>
                <a:fillRect/>
              </a:stretch>
            </p:blipFill>
            <p:spPr>
              <a:xfrm>
                <a:off x="12019066" y="1613151"/>
                <a:ext cx="178920" cy="2872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CC42BFB-B16B-0BB3-78EE-2DCB4AABD549}"/>
                  </a:ext>
                </a:extLst>
              </p14:cNvPr>
              <p14:cNvContentPartPr/>
              <p14:nvPr/>
            </p14:nvContentPartPr>
            <p14:xfrm>
              <a:off x="12095363" y="2006058"/>
              <a:ext cx="17640" cy="34920"/>
            </p14:xfrm>
          </p:contentPart>
        </mc:Choice>
        <mc:Fallback xmlns="">
          <p:pic>
            <p:nvPicPr>
              <p:cNvPr id="30" name="Ink 29">
                <a:extLst>
                  <a:ext uri="{FF2B5EF4-FFF2-40B4-BE49-F238E27FC236}">
                    <a16:creationId xmlns:a16="http://schemas.microsoft.com/office/drawing/2014/main" id="{0CC42BFB-B16B-0BB3-78EE-2DCB4AABD549}"/>
                  </a:ext>
                </a:extLst>
              </p:cNvPr>
              <p:cNvPicPr/>
              <p:nvPr/>
            </p:nvPicPr>
            <p:blipFill>
              <a:blip r:embed="rId20"/>
              <a:stretch>
                <a:fillRect/>
              </a:stretch>
            </p:blipFill>
            <p:spPr>
              <a:xfrm>
                <a:off x="12086363" y="1997058"/>
                <a:ext cx="35280" cy="52560"/>
              </a:xfrm>
              <a:prstGeom prst="rect">
                <a:avLst/>
              </a:prstGeom>
            </p:spPr>
          </p:pic>
        </mc:Fallback>
      </mc:AlternateContent>
    </p:spTree>
    <p:extLst>
      <p:ext uri="{BB962C8B-B14F-4D97-AF65-F5344CB8AC3E}">
        <p14:creationId xmlns:p14="http://schemas.microsoft.com/office/powerpoint/2010/main" val="249973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40" y="365126"/>
            <a:ext cx="3438744" cy="1013970"/>
          </a:xfrm>
        </p:spPr>
        <p:txBody>
          <a:bodyPr/>
          <a:lstStyle/>
          <a:p>
            <a:r>
              <a:rPr lang="en-US" dirty="0">
                <a:latin typeface="+mn-lt"/>
              </a:rPr>
              <a:t>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48640" y="1845733"/>
            <a:ext cx="11094720" cy="4647142"/>
          </a:xfrm>
          <a:solidFill>
            <a:schemeClr val="bg1"/>
          </a:solidFill>
        </p:spPr>
        <p:txBody>
          <a:bodyPr>
            <a:noAutofit/>
          </a:bodyPr>
          <a:lstStyle/>
          <a:p>
            <a:pPr marL="0" indent="0">
              <a:spcBef>
                <a:spcPts val="1200"/>
              </a:spcBef>
              <a:buNone/>
            </a:pPr>
            <a:r>
              <a:rPr lang="en-US" dirty="0"/>
              <a:t>1) What exactly are the constituents of a cultural </a:t>
            </a:r>
            <a:r>
              <a:rPr lang="en-US" dirty="0" err="1"/>
              <a:t>technē</a:t>
            </a:r>
            <a:r>
              <a:rPr lang="en-US" dirty="0"/>
              <a:t>? Is it psychological? Material? Both? Neither? Is there a coherent ontology?</a:t>
            </a:r>
          </a:p>
          <a:p>
            <a:pPr>
              <a:spcBef>
                <a:spcPts val="1200"/>
              </a:spcBef>
            </a:pPr>
            <a:r>
              <a:rPr lang="en-US" dirty="0">
                <a:solidFill>
                  <a:srgbClr val="C00000"/>
                </a:solidFill>
              </a:rPr>
              <a:t>Drawing on the analogy between culture and language, perhaps it would be helpful to look more closely at how linguistic meaning structures our communicative agency.</a:t>
            </a:r>
          </a:p>
          <a:p>
            <a:pPr>
              <a:spcBef>
                <a:spcPts val="1200"/>
              </a:spcBef>
            </a:pPr>
            <a:r>
              <a:rPr lang="en-US" dirty="0">
                <a:solidFill>
                  <a:srgbClr val="C00000"/>
                </a:solidFill>
              </a:rPr>
              <a:t>I will narrow my focus to examples of </a:t>
            </a:r>
            <a:r>
              <a:rPr lang="en-US" b="1" dirty="0">
                <a:solidFill>
                  <a:srgbClr val="C00000"/>
                </a:solidFill>
              </a:rPr>
              <a:t>simple meanings </a:t>
            </a:r>
            <a:r>
              <a:rPr lang="en-US" dirty="0">
                <a:solidFill>
                  <a:srgbClr val="C00000"/>
                </a:solidFill>
              </a:rPr>
              <a:t>such as pink means girl. It will be useful to have some terminology…</a:t>
            </a:r>
          </a:p>
          <a:p>
            <a:pPr marL="0" indent="0">
              <a:spcBef>
                <a:spcPts val="1200"/>
              </a:spcBef>
              <a:buNone/>
            </a:pPr>
            <a:r>
              <a:rPr lang="en-US" sz="2000" dirty="0">
                <a:solidFill>
                  <a:schemeClr val="bg1">
                    <a:lumMod val="65000"/>
                  </a:schemeClr>
                </a:solidFill>
              </a:rPr>
              <a:t>2) There are many possible cultural </a:t>
            </a:r>
            <a:r>
              <a:rPr lang="en-US" sz="2000" dirty="0" err="1">
                <a:solidFill>
                  <a:schemeClr val="bg1">
                    <a:lumMod val="65000"/>
                  </a:schemeClr>
                </a:solidFill>
              </a:rPr>
              <a:t>technēs</a:t>
            </a:r>
            <a:r>
              <a:rPr lang="en-US" sz="2000" dirty="0">
                <a:solidFill>
                  <a:schemeClr val="bg1">
                    <a:lumMod val="65000"/>
                  </a:schemeClr>
                </a:solidFill>
              </a:rPr>
              <a:t> that could manage coordination of a group. What does it mean to say that a cultural </a:t>
            </a:r>
            <a:r>
              <a:rPr lang="en-US" sz="2000" dirty="0" err="1">
                <a:solidFill>
                  <a:schemeClr val="bg1">
                    <a:lumMod val="65000"/>
                  </a:schemeClr>
                </a:solidFill>
              </a:rPr>
              <a:t>technē</a:t>
            </a:r>
            <a:r>
              <a:rPr lang="en-US" sz="2000" dirty="0">
                <a:solidFill>
                  <a:schemeClr val="bg1">
                    <a:lumMod val="65000"/>
                  </a:schemeClr>
                </a:solidFill>
              </a:rPr>
              <a:t> is </a:t>
            </a:r>
            <a:r>
              <a:rPr lang="en-US" sz="2000" i="1" dirty="0">
                <a:solidFill>
                  <a:schemeClr val="bg1">
                    <a:lumMod val="65000"/>
                  </a:schemeClr>
                </a:solidFill>
              </a:rPr>
              <a:t>ours</a:t>
            </a:r>
            <a:r>
              <a:rPr lang="en-US" sz="2000" dirty="0">
                <a:solidFill>
                  <a:schemeClr val="bg1">
                    <a:lumMod val="65000"/>
                  </a:schemeClr>
                </a:solidFill>
              </a:rPr>
              <a:t>? What determines whether it is ours?</a:t>
            </a:r>
          </a:p>
          <a:p>
            <a:pPr marL="0" indent="0">
              <a:spcBef>
                <a:spcPts val="1200"/>
              </a:spcBef>
              <a:buNone/>
            </a:pPr>
            <a:r>
              <a:rPr lang="en-US" sz="2000" dirty="0">
                <a:solidFill>
                  <a:schemeClr val="bg1">
                    <a:lumMod val="65000"/>
                  </a:schemeClr>
                </a:solidFill>
              </a:rPr>
              <a:t>3) How does a cultural </a:t>
            </a:r>
            <a:r>
              <a:rPr lang="en-US" sz="2000" dirty="0" err="1">
                <a:solidFill>
                  <a:schemeClr val="bg1">
                    <a:lumMod val="65000"/>
                  </a:schemeClr>
                </a:solidFill>
              </a:rPr>
              <a:t>technē</a:t>
            </a:r>
            <a:r>
              <a:rPr lang="en-US" sz="2000" dirty="0">
                <a:solidFill>
                  <a:schemeClr val="bg1">
                    <a:lumMod val="65000"/>
                  </a:schemeClr>
                </a:solidFill>
              </a:rPr>
              <a:t> manage us? In particular, how does an ideological </a:t>
            </a:r>
            <a:r>
              <a:rPr lang="en-US" sz="2000" dirty="0" err="1">
                <a:solidFill>
                  <a:schemeClr val="bg1">
                    <a:lumMod val="65000"/>
                  </a:schemeClr>
                </a:solidFill>
              </a:rPr>
              <a:t>technē</a:t>
            </a:r>
            <a:r>
              <a:rPr lang="en-US" sz="2000" dirty="0">
                <a:solidFill>
                  <a:schemeClr val="bg1">
                    <a:lumMod val="65000"/>
                  </a:schemeClr>
                </a:solidFill>
              </a:rPr>
              <a:t> manage us, given that it is typically false or misleading and produces unjust or harmful social stratification?</a:t>
            </a:r>
          </a:p>
          <a:p>
            <a:pPr marL="0" indent="0">
              <a:spcBef>
                <a:spcPts val="1200"/>
              </a:spcBef>
              <a:buNone/>
            </a:pPr>
            <a:r>
              <a:rPr lang="en-US" sz="2000" dirty="0">
                <a:solidFill>
                  <a:schemeClr val="bg1">
                    <a:lumMod val="65000"/>
                  </a:schemeClr>
                </a:solidFill>
              </a:rPr>
              <a:t>4) What is it for a group to “take up” a cultural </a:t>
            </a:r>
            <a:r>
              <a:rPr lang="en-US" sz="2000" dirty="0" err="1">
                <a:solidFill>
                  <a:schemeClr val="bg1">
                    <a:lumMod val="65000"/>
                  </a:schemeClr>
                </a:solidFill>
              </a:rPr>
              <a:t>technē</a:t>
            </a:r>
            <a:r>
              <a:rPr lang="en-US" sz="2000" dirty="0">
                <a:solidFill>
                  <a:schemeClr val="bg1">
                    <a:lumMod val="65000"/>
                  </a:schemeClr>
                </a:solidFill>
              </a:rPr>
              <a:t> or for an individual to be “in the grip” of an ideology?</a:t>
            </a:r>
          </a:p>
        </p:txBody>
      </p:sp>
    </p:spTree>
    <p:extLst>
      <p:ext uri="{BB962C8B-B14F-4D97-AF65-F5344CB8AC3E}">
        <p14:creationId xmlns:p14="http://schemas.microsoft.com/office/powerpoint/2010/main" val="19354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5C7E-CFA8-B199-948D-0EB0809117D8}"/>
              </a:ext>
            </a:extLst>
          </p:cNvPr>
          <p:cNvSpPr>
            <a:spLocks noGrp="1"/>
          </p:cNvSpPr>
          <p:nvPr>
            <p:ph type="title"/>
          </p:nvPr>
        </p:nvSpPr>
        <p:spPr/>
        <p:txBody>
          <a:bodyPr/>
          <a:lstStyle/>
          <a:p>
            <a:r>
              <a:rPr lang="en-US" dirty="0"/>
              <a:t>Semiotic Terminology</a:t>
            </a:r>
          </a:p>
        </p:txBody>
      </p:sp>
      <p:pic>
        <p:nvPicPr>
          <p:cNvPr id="4" name="Content Placeholder 3">
            <a:extLst>
              <a:ext uri="{FF2B5EF4-FFF2-40B4-BE49-F238E27FC236}">
                <a16:creationId xmlns:a16="http://schemas.microsoft.com/office/drawing/2014/main" id="{085507A1-108E-CE80-0F6F-126A294D2341}"/>
              </a:ext>
            </a:extLst>
          </p:cNvPr>
          <p:cNvPicPr>
            <a:picLocks noGrp="1" noChangeAspect="1"/>
          </p:cNvPicPr>
          <p:nvPr>
            <p:ph idx="1"/>
          </p:nvPr>
        </p:nvPicPr>
        <p:blipFill>
          <a:blip r:embed="rId2"/>
          <a:stretch>
            <a:fillRect/>
          </a:stretch>
        </p:blipFill>
        <p:spPr>
          <a:xfrm>
            <a:off x="2221230" y="1782128"/>
            <a:ext cx="7749540" cy="4276210"/>
          </a:xfrm>
        </p:spPr>
      </p:pic>
    </p:spTree>
    <p:extLst>
      <p:ext uri="{BB962C8B-B14F-4D97-AF65-F5344CB8AC3E}">
        <p14:creationId xmlns:p14="http://schemas.microsoft.com/office/powerpoint/2010/main" val="17923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4912-32F1-F5D1-A027-2D67343BE0A4}"/>
              </a:ext>
            </a:extLst>
          </p:cNvPr>
          <p:cNvSpPr>
            <a:spLocks noGrp="1"/>
          </p:cNvSpPr>
          <p:nvPr>
            <p:ph type="title"/>
          </p:nvPr>
        </p:nvSpPr>
        <p:spPr>
          <a:xfrm>
            <a:off x="5463540" y="365125"/>
            <a:ext cx="5890260" cy="1325563"/>
          </a:xfrm>
        </p:spPr>
        <p:txBody>
          <a:bodyPr/>
          <a:lstStyle/>
          <a:p>
            <a:r>
              <a:rPr lang="en-US" dirty="0"/>
              <a:t>Beliefs: </a:t>
            </a:r>
            <a:br>
              <a:rPr lang="en-US" dirty="0"/>
            </a:br>
            <a:r>
              <a:rPr lang="en-US" dirty="0"/>
              <a:t>minimal and “full blown”</a:t>
            </a:r>
          </a:p>
        </p:txBody>
      </p:sp>
      <p:pic>
        <p:nvPicPr>
          <p:cNvPr id="5" name="Picture 4">
            <a:extLst>
              <a:ext uri="{FF2B5EF4-FFF2-40B4-BE49-F238E27FC236}">
                <a16:creationId xmlns:a16="http://schemas.microsoft.com/office/drawing/2014/main" id="{5C1D1047-A564-2923-35AC-56967DE062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69789" cy="3726180"/>
          </a:xfrm>
          <a:prstGeom prst="rect">
            <a:avLst/>
          </a:prstGeom>
        </p:spPr>
      </p:pic>
      <p:sp>
        <p:nvSpPr>
          <p:cNvPr id="3" name="Content Placeholder 2">
            <a:extLst>
              <a:ext uri="{FF2B5EF4-FFF2-40B4-BE49-F238E27FC236}">
                <a16:creationId xmlns:a16="http://schemas.microsoft.com/office/drawing/2014/main" id="{0F0E66A9-8F9D-CC46-3014-147AA2345EE8}"/>
              </a:ext>
            </a:extLst>
          </p:cNvPr>
          <p:cNvSpPr>
            <a:spLocks noGrp="1"/>
          </p:cNvSpPr>
          <p:nvPr>
            <p:ph idx="1"/>
          </p:nvPr>
        </p:nvSpPr>
        <p:spPr>
          <a:xfrm>
            <a:off x="2880360" y="1805940"/>
            <a:ext cx="9132570" cy="4777422"/>
          </a:xfrm>
          <a:solidFill>
            <a:schemeClr val="bg1"/>
          </a:solidFill>
        </p:spPr>
        <p:txBody>
          <a:bodyPr/>
          <a:lstStyle/>
          <a:p>
            <a:pPr marL="0" indent="0">
              <a:buNone/>
            </a:pPr>
            <a:r>
              <a:rPr lang="en-US" dirty="0"/>
              <a:t>It is an important consequence of my account that humans are not the only social animals, and linguistic capacities are not necessary for sociality. </a:t>
            </a:r>
          </a:p>
          <a:p>
            <a:pPr marL="0" indent="0">
              <a:spcBef>
                <a:spcPts val="1200"/>
              </a:spcBef>
              <a:buNone/>
            </a:pPr>
            <a:r>
              <a:rPr lang="en-US" b="1" dirty="0"/>
              <a:t>Teleological stance: </a:t>
            </a:r>
            <a:r>
              <a:rPr lang="en-US" dirty="0"/>
              <a:t>The social cognition of nonhuman animals, human infants, and human adults engaged in unreflective, quotidian interactions involves a minimal form of practical rationality. To attribute low-level psychological attitudes only requires an interpretation of behavior as “aim[</a:t>
            </a:r>
            <a:r>
              <a:rPr lang="en-US" dirty="0" err="1"/>
              <a:t>ing</a:t>
            </a:r>
            <a:r>
              <a:rPr lang="en-US" dirty="0"/>
              <a:t>] at specific goals and </a:t>
            </a:r>
            <a:r>
              <a:rPr lang="en-US" dirty="0" err="1"/>
              <a:t>constitut</a:t>
            </a:r>
            <a:r>
              <a:rPr lang="en-US" dirty="0"/>
              <a:t>[</a:t>
            </a:r>
            <a:r>
              <a:rPr lang="en-US" dirty="0" err="1"/>
              <a:t>ing</a:t>
            </a:r>
            <a:r>
              <a:rPr lang="en-US" dirty="0"/>
              <a:t>] the most rational means to those goals given environmental constraints. (</a:t>
            </a:r>
            <a:r>
              <a:rPr lang="en-US" dirty="0" err="1"/>
              <a:t>Zawidzki</a:t>
            </a:r>
            <a:r>
              <a:rPr lang="en-US" dirty="0"/>
              <a:t> 2013, 15)</a:t>
            </a:r>
          </a:p>
          <a:p>
            <a:pPr marL="0" indent="0">
              <a:spcBef>
                <a:spcPts val="1200"/>
              </a:spcBef>
              <a:buNone/>
            </a:pPr>
            <a:r>
              <a:rPr lang="en-US" b="1" dirty="0"/>
              <a:t>“Full blown” psychological attitudes: </a:t>
            </a:r>
            <a:r>
              <a:rPr lang="en-US" dirty="0"/>
              <a:t>Beliefs, e.g., are “unobservable, concrete causes of behavior, that (mis)represent the world as being a certain way under individually variable modes of presentation, with complex connections to other propositional attitudes, perceptions, and behavior” (due to holism) (</a:t>
            </a:r>
            <a:r>
              <a:rPr lang="en-US" dirty="0" err="1"/>
              <a:t>Zawidzki</a:t>
            </a:r>
            <a:r>
              <a:rPr lang="en-US" dirty="0"/>
              <a:t> 2013, 11-12).</a:t>
            </a:r>
          </a:p>
          <a:p>
            <a:pPr marL="0" indent="0">
              <a:buNone/>
            </a:pPr>
            <a:endParaRPr lang="en-US" dirty="0"/>
          </a:p>
        </p:txBody>
      </p:sp>
    </p:spTree>
    <p:extLst>
      <p:ext uri="{BB962C8B-B14F-4D97-AF65-F5344CB8AC3E}">
        <p14:creationId xmlns:p14="http://schemas.microsoft.com/office/powerpoint/2010/main" val="10608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AD06C-6379-6856-8981-30FC5149DC3D}"/>
              </a:ext>
            </a:extLst>
          </p:cNvPr>
          <p:cNvSpPr>
            <a:spLocks noGrp="1"/>
          </p:cNvSpPr>
          <p:nvPr>
            <p:ph type="title"/>
          </p:nvPr>
        </p:nvSpPr>
        <p:spPr>
          <a:xfrm>
            <a:off x="276609" y="234318"/>
            <a:ext cx="6002110" cy="893443"/>
          </a:xfrm>
        </p:spPr>
        <p:txBody>
          <a:bodyPr>
            <a:normAutofit/>
          </a:bodyPr>
          <a:lstStyle/>
          <a:p>
            <a:r>
              <a:rPr lang="en-US" sz="4000" dirty="0"/>
              <a:t>Meaning: Grice</a:t>
            </a:r>
          </a:p>
        </p:txBody>
      </p:sp>
      <p:sp>
        <p:nvSpPr>
          <p:cNvPr id="3" name="Content Placeholder 2">
            <a:extLst>
              <a:ext uri="{FF2B5EF4-FFF2-40B4-BE49-F238E27FC236}">
                <a16:creationId xmlns:a16="http://schemas.microsoft.com/office/drawing/2014/main" id="{C3A59455-EFA1-4725-A9AB-0068B85F46BF}"/>
              </a:ext>
            </a:extLst>
          </p:cNvPr>
          <p:cNvSpPr>
            <a:spLocks noGrp="1"/>
          </p:cNvSpPr>
          <p:nvPr>
            <p:ph idx="1"/>
          </p:nvPr>
        </p:nvSpPr>
        <p:spPr>
          <a:xfrm>
            <a:off x="365759" y="1127761"/>
            <a:ext cx="6695441" cy="5052905"/>
          </a:xfrm>
        </p:spPr>
        <p:txBody>
          <a:bodyPr>
            <a:noAutofit/>
          </a:bodyPr>
          <a:lstStyle/>
          <a:p>
            <a:pPr marL="0" indent="0">
              <a:lnSpc>
                <a:spcPct val="90000"/>
              </a:lnSpc>
              <a:buNone/>
            </a:pPr>
            <a:r>
              <a:rPr lang="en-US" dirty="0"/>
              <a:t>In his famous paper, “Meaning,” Paul Grice distinguishes natural meaning from non-natural meaning. </a:t>
            </a:r>
          </a:p>
          <a:p>
            <a:pPr marL="0" indent="0">
              <a:lnSpc>
                <a:spcPct val="90000"/>
              </a:lnSpc>
              <a:buNone/>
            </a:pPr>
            <a:r>
              <a:rPr lang="en-US" b="1" dirty="0"/>
              <a:t>Natural meaning:</a:t>
            </a:r>
          </a:p>
          <a:p>
            <a:pPr>
              <a:lnSpc>
                <a:spcPct val="90000"/>
              </a:lnSpc>
            </a:pPr>
            <a:r>
              <a:rPr lang="en-US" dirty="0"/>
              <a:t>"Those spots mean (meant) measles."</a:t>
            </a:r>
          </a:p>
          <a:p>
            <a:pPr>
              <a:lnSpc>
                <a:spcPct val="90000"/>
              </a:lnSpc>
            </a:pPr>
            <a:r>
              <a:rPr lang="en-US" dirty="0"/>
              <a:t>"Those spots didn't mean anything to me, but to the doctor they meant measles.”</a:t>
            </a:r>
          </a:p>
          <a:p>
            <a:pPr>
              <a:lnSpc>
                <a:spcPct val="90000"/>
              </a:lnSpc>
            </a:pPr>
            <a:r>
              <a:rPr lang="en-US" dirty="0"/>
              <a:t>"The recent budget means that we shall have a hard year."</a:t>
            </a:r>
          </a:p>
          <a:p>
            <a:pPr marL="0" indent="0">
              <a:lnSpc>
                <a:spcPct val="90000"/>
              </a:lnSpc>
              <a:buNone/>
            </a:pPr>
            <a:endParaRPr lang="en-US" b="1" dirty="0"/>
          </a:p>
          <a:p>
            <a:pPr marL="0" indent="0">
              <a:lnSpc>
                <a:spcPct val="90000"/>
              </a:lnSpc>
              <a:buNone/>
            </a:pPr>
            <a:r>
              <a:rPr lang="en-US" b="1" dirty="0"/>
              <a:t>Non-natural meaning:</a:t>
            </a:r>
          </a:p>
          <a:p>
            <a:pPr>
              <a:lnSpc>
                <a:spcPct val="90000"/>
              </a:lnSpc>
            </a:pPr>
            <a:r>
              <a:rPr lang="en-US" dirty="0"/>
              <a:t>"A </a:t>
            </a:r>
            <a:r>
              <a:rPr lang="en-US" dirty="0" err="1"/>
              <a:t>meant</a:t>
            </a:r>
            <a:r>
              <a:rPr lang="en-US" baseline="-25000" dirty="0" err="1"/>
              <a:t>NN</a:t>
            </a:r>
            <a:r>
              <a:rPr lang="en-US" dirty="0"/>
              <a:t> something by x" is (roughly) equivalent to "A intended the utterance of x to produce some effect in an audience by means of the recognition of this intention"; and we may add that to ask what A meant is to ask for a specification of the intended effect…</a:t>
            </a:r>
          </a:p>
        </p:txBody>
      </p:sp>
      <p:pic>
        <p:nvPicPr>
          <p:cNvPr id="5" name="Picture 4">
            <a:extLst>
              <a:ext uri="{FF2B5EF4-FFF2-40B4-BE49-F238E27FC236}">
                <a16:creationId xmlns:a16="http://schemas.microsoft.com/office/drawing/2014/main" id="{1DF03F87-D771-D8B1-8535-154F7487F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spTree>
    <p:extLst>
      <p:ext uri="{BB962C8B-B14F-4D97-AF65-F5344CB8AC3E}">
        <p14:creationId xmlns:p14="http://schemas.microsoft.com/office/powerpoint/2010/main" val="216149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636-6CD4-27C9-3372-6DE0137265D3}"/>
              </a:ext>
            </a:extLst>
          </p:cNvPr>
          <p:cNvSpPr>
            <a:spLocks noGrp="1"/>
          </p:cNvSpPr>
          <p:nvPr>
            <p:ph type="title"/>
          </p:nvPr>
        </p:nvSpPr>
        <p:spPr/>
        <p:txBody>
          <a:bodyPr/>
          <a:lstStyle/>
          <a:p>
            <a:r>
              <a:rPr lang="en-US" dirty="0"/>
              <a:t>Outline</a:t>
            </a:r>
          </a:p>
        </p:txBody>
      </p:sp>
      <p:grpSp>
        <p:nvGrpSpPr>
          <p:cNvPr id="12" name="Group 11">
            <a:extLst>
              <a:ext uri="{FF2B5EF4-FFF2-40B4-BE49-F238E27FC236}">
                <a16:creationId xmlns:a16="http://schemas.microsoft.com/office/drawing/2014/main" id="{AAFC3454-498B-537A-CBC3-71C73C0270F3}"/>
              </a:ext>
            </a:extLst>
          </p:cNvPr>
          <p:cNvGrpSpPr/>
          <p:nvPr/>
        </p:nvGrpSpPr>
        <p:grpSpPr>
          <a:xfrm>
            <a:off x="2011303" y="-367358"/>
            <a:ext cx="10180697" cy="7249318"/>
            <a:chOff x="2011303" y="-367358"/>
            <a:chExt cx="10180697" cy="7249318"/>
          </a:xfrm>
        </p:grpSpPr>
        <p:grpSp>
          <p:nvGrpSpPr>
            <p:cNvPr id="10" name="Group 9">
              <a:extLst>
                <a:ext uri="{FF2B5EF4-FFF2-40B4-BE49-F238E27FC236}">
                  <a16:creationId xmlns:a16="http://schemas.microsoft.com/office/drawing/2014/main" id="{2E9A3C1D-7B7F-0D4A-E238-BC34D01C53FC}"/>
                </a:ext>
              </a:extLst>
            </p:cNvPr>
            <p:cNvGrpSpPr/>
            <p:nvPr/>
          </p:nvGrpSpPr>
          <p:grpSpPr>
            <a:xfrm>
              <a:off x="3639670" y="1120628"/>
              <a:ext cx="8552330" cy="5761332"/>
              <a:chOff x="3639670" y="1120628"/>
              <a:chExt cx="8552330" cy="5761332"/>
            </a:xfrm>
          </p:grpSpPr>
          <p:grpSp>
            <p:nvGrpSpPr>
              <p:cNvPr id="7" name="Group 6">
                <a:extLst>
                  <a:ext uri="{FF2B5EF4-FFF2-40B4-BE49-F238E27FC236}">
                    <a16:creationId xmlns:a16="http://schemas.microsoft.com/office/drawing/2014/main" id="{8DB334C4-3CAE-04C0-6795-637183655EFF}"/>
                  </a:ext>
                </a:extLst>
              </p:cNvPr>
              <p:cNvGrpSpPr/>
              <p:nvPr/>
            </p:nvGrpSpPr>
            <p:grpSpPr>
              <a:xfrm>
                <a:off x="3639670" y="1120628"/>
                <a:ext cx="8552330" cy="5761332"/>
                <a:chOff x="1715194" y="2752205"/>
                <a:chExt cx="8552330" cy="5761332"/>
              </a:xfrm>
            </p:grpSpPr>
            <p:pic>
              <p:nvPicPr>
                <p:cNvPr id="5" name="Picture 4">
                  <a:extLst>
                    <a:ext uri="{FF2B5EF4-FFF2-40B4-BE49-F238E27FC236}">
                      <a16:creationId xmlns:a16="http://schemas.microsoft.com/office/drawing/2014/main" id="{76D60E3F-990B-9780-042B-EF8BEC3141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5194" y="2752205"/>
                  <a:ext cx="8552330" cy="5761332"/>
                </a:xfrm>
                <a:prstGeom prst="rect">
                  <a:avLst/>
                </a:prstGeom>
                <a:ln>
                  <a:solidFill>
                    <a:schemeClr val="bg1"/>
                  </a:solidFill>
                </a:ln>
              </p:spPr>
            </p:pic>
            <p:sp>
              <p:nvSpPr>
                <p:cNvPr id="6" name="Rectangle 5">
                  <a:extLst>
                    <a:ext uri="{FF2B5EF4-FFF2-40B4-BE49-F238E27FC236}">
                      <a16:creationId xmlns:a16="http://schemas.microsoft.com/office/drawing/2014/main" id="{9ECE00F4-D3E3-1D77-295E-ED503AEF5D3A}"/>
                    </a:ext>
                  </a:extLst>
                </p:cNvPr>
                <p:cNvSpPr/>
                <p:nvPr/>
              </p:nvSpPr>
              <p:spPr>
                <a:xfrm flipV="1">
                  <a:off x="5553024" y="5527117"/>
                  <a:ext cx="818933" cy="353729"/>
                </a:xfrm>
                <a:custGeom>
                  <a:avLst/>
                  <a:gdLst>
                    <a:gd name="connsiteX0" fmla="*/ 0 w 818933"/>
                    <a:gd name="connsiteY0" fmla="*/ 0 h 353729"/>
                    <a:gd name="connsiteX1" fmla="*/ 425845 w 818933"/>
                    <a:gd name="connsiteY1" fmla="*/ 0 h 353729"/>
                    <a:gd name="connsiteX2" fmla="*/ 818933 w 818933"/>
                    <a:gd name="connsiteY2" fmla="*/ 0 h 353729"/>
                    <a:gd name="connsiteX3" fmla="*/ 818933 w 818933"/>
                    <a:gd name="connsiteY3" fmla="*/ 353729 h 353729"/>
                    <a:gd name="connsiteX4" fmla="*/ 417656 w 818933"/>
                    <a:gd name="connsiteY4" fmla="*/ 353729 h 353729"/>
                    <a:gd name="connsiteX5" fmla="*/ 0 w 818933"/>
                    <a:gd name="connsiteY5" fmla="*/ 353729 h 353729"/>
                    <a:gd name="connsiteX6" fmla="*/ 0 w 818933"/>
                    <a:gd name="connsiteY6" fmla="*/ 0 h 3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933" h="353729" fill="none" extrusionOk="0">
                      <a:moveTo>
                        <a:pt x="0" y="0"/>
                      </a:moveTo>
                      <a:cubicBezTo>
                        <a:pt x="142628" y="10782"/>
                        <a:pt x="289292" y="-4416"/>
                        <a:pt x="425845" y="0"/>
                      </a:cubicBezTo>
                      <a:cubicBezTo>
                        <a:pt x="562399" y="4416"/>
                        <a:pt x="642491" y="-10226"/>
                        <a:pt x="818933" y="0"/>
                      </a:cubicBezTo>
                      <a:cubicBezTo>
                        <a:pt x="834317" y="146869"/>
                        <a:pt x="833584" y="256092"/>
                        <a:pt x="818933" y="353729"/>
                      </a:cubicBezTo>
                      <a:cubicBezTo>
                        <a:pt x="665527" y="343650"/>
                        <a:pt x="594290" y="355679"/>
                        <a:pt x="417656" y="353729"/>
                      </a:cubicBezTo>
                      <a:cubicBezTo>
                        <a:pt x="241022" y="351779"/>
                        <a:pt x="198998" y="371436"/>
                        <a:pt x="0" y="353729"/>
                      </a:cubicBezTo>
                      <a:cubicBezTo>
                        <a:pt x="5343" y="281937"/>
                        <a:pt x="-17569" y="106203"/>
                        <a:pt x="0" y="0"/>
                      </a:cubicBezTo>
                      <a:close/>
                    </a:path>
                    <a:path w="818933" h="353729" stroke="0" extrusionOk="0">
                      <a:moveTo>
                        <a:pt x="0" y="0"/>
                      </a:moveTo>
                      <a:cubicBezTo>
                        <a:pt x="168088" y="-17133"/>
                        <a:pt x="223194" y="6629"/>
                        <a:pt x="401277" y="0"/>
                      </a:cubicBezTo>
                      <a:cubicBezTo>
                        <a:pt x="579360" y="-6629"/>
                        <a:pt x="616049" y="-6282"/>
                        <a:pt x="818933" y="0"/>
                      </a:cubicBezTo>
                      <a:cubicBezTo>
                        <a:pt x="825649" y="115593"/>
                        <a:pt x="833511" y="212182"/>
                        <a:pt x="818933" y="353729"/>
                      </a:cubicBezTo>
                      <a:cubicBezTo>
                        <a:pt x="645474" y="368673"/>
                        <a:pt x="564626" y="344630"/>
                        <a:pt x="409467" y="353729"/>
                      </a:cubicBezTo>
                      <a:cubicBezTo>
                        <a:pt x="254308" y="362828"/>
                        <a:pt x="198638" y="353731"/>
                        <a:pt x="0" y="353729"/>
                      </a:cubicBezTo>
                      <a:cubicBezTo>
                        <a:pt x="-9022" y="255873"/>
                        <a:pt x="12881" y="152363"/>
                        <a:pt x="0" y="0"/>
                      </a:cubicBezTo>
                      <a:close/>
                    </a:path>
                  </a:pathLst>
                </a:custGeom>
                <a:pattFill prst="smGrid">
                  <a:fgClr>
                    <a:schemeClr val="accent6">
                      <a:lumMod val="75000"/>
                    </a:schemeClr>
                  </a:fgClr>
                  <a:bgClr>
                    <a:schemeClr val="bg1"/>
                  </a:bgClr>
                </a:patt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4BB7C0F-209E-F024-8C59-E8FFD343BC24}"/>
                  </a:ext>
                </a:extLst>
              </p:cNvPr>
              <p:cNvSpPr/>
              <p:nvPr/>
            </p:nvSpPr>
            <p:spPr>
              <a:xfrm>
                <a:off x="6460617" y="4500282"/>
                <a:ext cx="609600" cy="376518"/>
              </a:xfrm>
              <a:prstGeom prst="rect">
                <a:avLst/>
              </a:prstGeom>
              <a:pattFill prst="lgConfetti">
                <a:fgClr>
                  <a:srgbClr val="7030A0"/>
                </a:fgClr>
                <a:bgClr>
                  <a:srgbClr val="F7C6F3"/>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iangle 10">
              <a:extLst>
                <a:ext uri="{FF2B5EF4-FFF2-40B4-BE49-F238E27FC236}">
                  <a16:creationId xmlns:a16="http://schemas.microsoft.com/office/drawing/2014/main" id="{50DB22B5-912B-6893-00E7-721DE21EE005}"/>
                </a:ext>
              </a:extLst>
            </p:cNvPr>
            <p:cNvSpPr/>
            <p:nvPr/>
          </p:nvSpPr>
          <p:spPr>
            <a:xfrm rot="19865535">
              <a:off x="2011303" y="-367358"/>
              <a:ext cx="8459610" cy="3606087"/>
            </a:xfrm>
            <a:prstGeom prst="triangle">
              <a:avLst>
                <a:gd name="adj" fmla="val 225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15E729F-83D1-CA5F-53F5-CFD94FFDA584}"/>
              </a:ext>
            </a:extLst>
          </p:cNvPr>
          <p:cNvSpPr>
            <a:spLocks noGrp="1"/>
          </p:cNvSpPr>
          <p:nvPr>
            <p:ph idx="1"/>
          </p:nvPr>
        </p:nvSpPr>
        <p:spPr/>
        <p:txBody>
          <a:bodyPr anchor="t"/>
          <a:lstStyle/>
          <a:p>
            <a:pPr marL="514350" indent="-514350">
              <a:buFont typeface="+mj-lt"/>
              <a:buAutoNum type="arabicPeriod"/>
            </a:pPr>
            <a:r>
              <a:rPr lang="en-US" dirty="0"/>
              <a:t>Recap and Introduction</a:t>
            </a:r>
          </a:p>
          <a:p>
            <a:pPr marL="514350" indent="-514350">
              <a:buFont typeface="+mj-lt"/>
              <a:buAutoNum type="arabicPeriod"/>
            </a:pPr>
            <a:r>
              <a:rPr lang="en-US" dirty="0"/>
              <a:t>Psychological and Materialist Approaches</a:t>
            </a:r>
          </a:p>
          <a:p>
            <a:pPr marL="514350" indent="-514350">
              <a:buFont typeface="+mj-lt"/>
              <a:buAutoNum type="arabicPeriod"/>
            </a:pPr>
            <a:r>
              <a:rPr lang="en-US" dirty="0"/>
              <a:t>Signaling and Content</a:t>
            </a:r>
          </a:p>
          <a:p>
            <a:pPr marL="514350" indent="-514350">
              <a:buFont typeface="+mj-lt"/>
              <a:buAutoNum type="arabicPeriod"/>
            </a:pPr>
            <a:r>
              <a:rPr lang="en-US" dirty="0"/>
              <a:t>Uptake in  Practices</a:t>
            </a:r>
          </a:p>
          <a:p>
            <a:pPr marL="514350" indent="-514350">
              <a:buFont typeface="+mj-lt"/>
              <a:buAutoNum type="arabicPeriod"/>
            </a:pPr>
            <a:r>
              <a:rPr lang="en-US" dirty="0"/>
              <a:t>Conclusion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4" name="Ink 13">
                <a:extLst>
                  <a:ext uri="{FF2B5EF4-FFF2-40B4-BE49-F238E27FC236}">
                    <a16:creationId xmlns:a16="http://schemas.microsoft.com/office/drawing/2014/main" id="{E8D4147A-4979-BC2F-614D-07157EF33252}"/>
                  </a:ext>
                </a:extLst>
              </p14:cNvPr>
              <p14:cNvContentPartPr/>
              <p14:nvPr/>
            </p14:nvContentPartPr>
            <p14:xfrm>
              <a:off x="7125586" y="2844339"/>
              <a:ext cx="745560" cy="302400"/>
            </p14:xfrm>
          </p:contentPart>
        </mc:Choice>
        <mc:Fallback xmlns="">
          <p:pic>
            <p:nvPicPr>
              <p:cNvPr id="14" name="Ink 13">
                <a:extLst>
                  <a:ext uri="{FF2B5EF4-FFF2-40B4-BE49-F238E27FC236}">
                    <a16:creationId xmlns:a16="http://schemas.microsoft.com/office/drawing/2014/main" id="{E8D4147A-4979-BC2F-614D-07157EF33252}"/>
                  </a:ext>
                </a:extLst>
              </p:cNvPr>
              <p:cNvPicPr/>
              <p:nvPr/>
            </p:nvPicPr>
            <p:blipFill>
              <a:blip r:embed="rId4"/>
              <a:stretch>
                <a:fillRect/>
              </a:stretch>
            </p:blipFill>
            <p:spPr>
              <a:xfrm>
                <a:off x="7107586" y="2736699"/>
                <a:ext cx="781200" cy="518040"/>
              </a:xfrm>
              <a:prstGeom prst="rect">
                <a:avLst/>
              </a:prstGeom>
            </p:spPr>
          </p:pic>
        </mc:Fallback>
      </mc:AlternateContent>
      <p:grpSp>
        <p:nvGrpSpPr>
          <p:cNvPr id="17" name="Group 16">
            <a:extLst>
              <a:ext uri="{FF2B5EF4-FFF2-40B4-BE49-F238E27FC236}">
                <a16:creationId xmlns:a16="http://schemas.microsoft.com/office/drawing/2014/main" id="{E5E3A473-D5D8-FCF2-15B4-772041B7D490}"/>
              </a:ext>
            </a:extLst>
          </p:cNvPr>
          <p:cNvGrpSpPr/>
          <p:nvPr/>
        </p:nvGrpSpPr>
        <p:grpSpPr>
          <a:xfrm>
            <a:off x="7082746" y="2742819"/>
            <a:ext cx="1073160" cy="405720"/>
            <a:chOff x="7082746" y="2742819"/>
            <a:chExt cx="1073160" cy="405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5" name="Ink 14">
                  <a:extLst>
                    <a:ext uri="{FF2B5EF4-FFF2-40B4-BE49-F238E27FC236}">
                      <a16:creationId xmlns:a16="http://schemas.microsoft.com/office/drawing/2014/main" id="{0EF395BE-9B5C-C1ED-8ACD-67D9B1C68C63}"/>
                    </a:ext>
                  </a:extLst>
                </p14:cNvPr>
                <p14:cNvContentPartPr/>
                <p14:nvPr/>
              </p14:nvContentPartPr>
              <p14:xfrm>
                <a:off x="7722106" y="2742819"/>
                <a:ext cx="433800" cy="321840"/>
              </p14:xfrm>
            </p:contentPart>
          </mc:Choice>
          <mc:Fallback xmlns="">
            <p:pic>
              <p:nvPicPr>
                <p:cNvPr id="15" name="Ink 14">
                  <a:extLst>
                    <a:ext uri="{FF2B5EF4-FFF2-40B4-BE49-F238E27FC236}">
                      <a16:creationId xmlns:a16="http://schemas.microsoft.com/office/drawing/2014/main" id="{0EF395BE-9B5C-C1ED-8ACD-67D9B1C68C63}"/>
                    </a:ext>
                  </a:extLst>
                </p:cNvPr>
                <p:cNvPicPr/>
                <p:nvPr/>
              </p:nvPicPr>
              <p:blipFill>
                <a:blip r:embed="rId6"/>
                <a:stretch>
                  <a:fillRect/>
                </a:stretch>
              </p:blipFill>
              <p:spPr>
                <a:xfrm>
                  <a:off x="7704106" y="2634819"/>
                  <a:ext cx="469440" cy="53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4B7783CA-DA96-4758-5698-E9EEFBF63EB4}"/>
                    </a:ext>
                  </a:extLst>
                </p14:cNvPr>
                <p14:cNvContentPartPr/>
                <p14:nvPr/>
              </p14:nvContentPartPr>
              <p14:xfrm>
                <a:off x="7082746" y="2989419"/>
                <a:ext cx="310680" cy="159120"/>
              </p14:xfrm>
            </p:contentPart>
          </mc:Choice>
          <mc:Fallback xmlns="">
            <p:pic>
              <p:nvPicPr>
                <p:cNvPr id="16" name="Ink 15">
                  <a:extLst>
                    <a:ext uri="{FF2B5EF4-FFF2-40B4-BE49-F238E27FC236}">
                      <a16:creationId xmlns:a16="http://schemas.microsoft.com/office/drawing/2014/main" id="{4B7783CA-DA96-4758-5698-E9EEFBF63EB4}"/>
                    </a:ext>
                  </a:extLst>
                </p:cNvPr>
                <p:cNvPicPr/>
                <p:nvPr/>
              </p:nvPicPr>
              <p:blipFill>
                <a:blip r:embed="rId8"/>
                <a:stretch>
                  <a:fillRect/>
                </a:stretch>
              </p:blipFill>
              <p:spPr>
                <a:xfrm>
                  <a:off x="7065106" y="2881419"/>
                  <a:ext cx="346320" cy="37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0A0A107E-3178-3FA1-193D-ACA911544225}"/>
                  </a:ext>
                </a:extLst>
              </p14:cNvPr>
              <p14:cNvContentPartPr/>
              <p14:nvPr/>
            </p14:nvContentPartPr>
            <p14:xfrm>
              <a:off x="7502866" y="2899419"/>
              <a:ext cx="405720" cy="104400"/>
            </p14:xfrm>
          </p:contentPart>
        </mc:Choice>
        <mc:Fallback xmlns="">
          <p:pic>
            <p:nvPicPr>
              <p:cNvPr id="18" name="Ink 17">
                <a:extLst>
                  <a:ext uri="{FF2B5EF4-FFF2-40B4-BE49-F238E27FC236}">
                    <a16:creationId xmlns:a16="http://schemas.microsoft.com/office/drawing/2014/main" id="{0A0A107E-3178-3FA1-193D-ACA911544225}"/>
                  </a:ext>
                </a:extLst>
              </p:cNvPr>
              <p:cNvPicPr/>
              <p:nvPr/>
            </p:nvPicPr>
            <p:blipFill>
              <a:blip r:embed="rId10"/>
              <a:stretch>
                <a:fillRect/>
              </a:stretch>
            </p:blipFill>
            <p:spPr>
              <a:xfrm>
                <a:off x="7449226" y="2791779"/>
                <a:ext cx="5133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05844EC-C832-6C3C-18F6-75C92D1F6339}"/>
                  </a:ext>
                </a:extLst>
              </p14:cNvPr>
              <p14:cNvContentPartPr/>
              <p14:nvPr/>
            </p14:nvContentPartPr>
            <p14:xfrm>
              <a:off x="7370746" y="2972139"/>
              <a:ext cx="99000" cy="137880"/>
            </p14:xfrm>
          </p:contentPart>
        </mc:Choice>
        <mc:Fallback xmlns="">
          <p:pic>
            <p:nvPicPr>
              <p:cNvPr id="19" name="Ink 18">
                <a:extLst>
                  <a:ext uri="{FF2B5EF4-FFF2-40B4-BE49-F238E27FC236}">
                    <a16:creationId xmlns:a16="http://schemas.microsoft.com/office/drawing/2014/main" id="{F05844EC-C832-6C3C-18F6-75C92D1F6339}"/>
                  </a:ext>
                </a:extLst>
              </p:cNvPr>
              <p:cNvPicPr/>
              <p:nvPr/>
            </p:nvPicPr>
            <p:blipFill>
              <a:blip r:embed="rId12"/>
              <a:stretch>
                <a:fillRect/>
              </a:stretch>
            </p:blipFill>
            <p:spPr>
              <a:xfrm>
                <a:off x="7316746" y="2864139"/>
                <a:ext cx="20664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8CEC77D-5D77-60FD-B844-CFAC860F64E2}"/>
                  </a:ext>
                </a:extLst>
              </p14:cNvPr>
              <p14:cNvContentPartPr/>
              <p14:nvPr/>
            </p14:nvContentPartPr>
            <p14:xfrm>
              <a:off x="7117306" y="3061419"/>
              <a:ext cx="203400" cy="223920"/>
            </p14:xfrm>
          </p:contentPart>
        </mc:Choice>
        <mc:Fallback xmlns="">
          <p:pic>
            <p:nvPicPr>
              <p:cNvPr id="20" name="Ink 19">
                <a:extLst>
                  <a:ext uri="{FF2B5EF4-FFF2-40B4-BE49-F238E27FC236}">
                    <a16:creationId xmlns:a16="http://schemas.microsoft.com/office/drawing/2014/main" id="{A8CEC77D-5D77-60FD-B844-CFAC860F64E2}"/>
                  </a:ext>
                </a:extLst>
              </p:cNvPr>
              <p:cNvPicPr/>
              <p:nvPr/>
            </p:nvPicPr>
            <p:blipFill>
              <a:blip r:embed="rId14"/>
              <a:stretch>
                <a:fillRect/>
              </a:stretch>
            </p:blipFill>
            <p:spPr>
              <a:xfrm>
                <a:off x="7063666" y="2953419"/>
                <a:ext cx="31104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C889F792-574A-1A9C-A651-6ADFEDC2C954}"/>
                  </a:ext>
                </a:extLst>
              </p14:cNvPr>
              <p14:cNvContentPartPr/>
              <p14:nvPr/>
            </p14:nvContentPartPr>
            <p14:xfrm>
              <a:off x="7741906" y="3078939"/>
              <a:ext cx="360" cy="360"/>
            </p14:xfrm>
          </p:contentPart>
        </mc:Choice>
        <mc:Fallback xmlns="">
          <p:pic>
            <p:nvPicPr>
              <p:cNvPr id="21" name="Ink 20">
                <a:extLst>
                  <a:ext uri="{FF2B5EF4-FFF2-40B4-BE49-F238E27FC236}">
                    <a16:creationId xmlns:a16="http://schemas.microsoft.com/office/drawing/2014/main" id="{C889F792-574A-1A9C-A651-6ADFEDC2C954}"/>
                  </a:ext>
                </a:extLst>
              </p:cNvPr>
              <p:cNvPicPr/>
              <p:nvPr/>
            </p:nvPicPr>
            <p:blipFill>
              <a:blip r:embed="rId16"/>
              <a:stretch>
                <a:fillRect/>
              </a:stretch>
            </p:blipFill>
            <p:spPr>
              <a:xfrm>
                <a:off x="7687906" y="297093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121AB04C-0C8D-7E79-A619-2F59C21F80FC}"/>
                  </a:ext>
                </a:extLst>
              </p14:cNvPr>
              <p14:cNvContentPartPr/>
              <p14:nvPr/>
            </p14:nvContentPartPr>
            <p14:xfrm>
              <a:off x="12028066" y="1622139"/>
              <a:ext cx="161280" cy="269640"/>
            </p14:xfrm>
          </p:contentPart>
        </mc:Choice>
        <mc:Fallback xmlns="">
          <p:pic>
            <p:nvPicPr>
              <p:cNvPr id="28" name="Ink 27">
                <a:extLst>
                  <a:ext uri="{FF2B5EF4-FFF2-40B4-BE49-F238E27FC236}">
                    <a16:creationId xmlns:a16="http://schemas.microsoft.com/office/drawing/2014/main" id="{121AB04C-0C8D-7E79-A619-2F59C21F80FC}"/>
                  </a:ext>
                </a:extLst>
              </p:cNvPr>
              <p:cNvPicPr/>
              <p:nvPr/>
            </p:nvPicPr>
            <p:blipFill>
              <a:blip r:embed="rId18"/>
              <a:stretch>
                <a:fillRect/>
              </a:stretch>
            </p:blipFill>
            <p:spPr>
              <a:xfrm>
                <a:off x="12019426" y="1613139"/>
                <a:ext cx="17892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CC42BFB-B16B-0BB3-78EE-2DCB4AABD549}"/>
                  </a:ext>
                </a:extLst>
              </p14:cNvPr>
              <p14:cNvContentPartPr/>
              <p14:nvPr/>
            </p14:nvContentPartPr>
            <p14:xfrm>
              <a:off x="12095363" y="2006058"/>
              <a:ext cx="17640" cy="34920"/>
            </p14:xfrm>
          </p:contentPart>
        </mc:Choice>
        <mc:Fallback xmlns="">
          <p:pic>
            <p:nvPicPr>
              <p:cNvPr id="30" name="Ink 29">
                <a:extLst>
                  <a:ext uri="{FF2B5EF4-FFF2-40B4-BE49-F238E27FC236}">
                    <a16:creationId xmlns:a16="http://schemas.microsoft.com/office/drawing/2014/main" id="{0CC42BFB-B16B-0BB3-78EE-2DCB4AABD549}"/>
                  </a:ext>
                </a:extLst>
              </p:cNvPr>
              <p:cNvPicPr/>
              <p:nvPr/>
            </p:nvPicPr>
            <p:blipFill>
              <a:blip r:embed="rId20"/>
              <a:stretch>
                <a:fillRect/>
              </a:stretch>
            </p:blipFill>
            <p:spPr>
              <a:xfrm>
                <a:off x="12086723" y="1997058"/>
                <a:ext cx="35280" cy="52560"/>
              </a:xfrm>
              <a:prstGeom prst="rect">
                <a:avLst/>
              </a:prstGeom>
            </p:spPr>
          </p:pic>
        </mc:Fallback>
      </mc:AlternateContent>
    </p:spTree>
    <p:extLst>
      <p:ext uri="{BB962C8B-B14F-4D97-AF65-F5344CB8AC3E}">
        <p14:creationId xmlns:p14="http://schemas.microsoft.com/office/powerpoint/2010/main" val="1286122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CE21-E970-3D4D-3E16-1F560EC28D58}"/>
              </a:ext>
            </a:extLst>
          </p:cNvPr>
          <p:cNvSpPr>
            <a:spLocks noGrp="1"/>
          </p:cNvSpPr>
          <p:nvPr>
            <p:ph type="title"/>
          </p:nvPr>
        </p:nvSpPr>
        <p:spPr>
          <a:xfrm>
            <a:off x="441960" y="365125"/>
            <a:ext cx="10911840" cy="945163"/>
          </a:xfrm>
        </p:spPr>
        <p:txBody>
          <a:bodyPr/>
          <a:lstStyle/>
          <a:p>
            <a:r>
              <a:rPr lang="en-US" dirty="0"/>
              <a:t>Natural Meaning: Stevenson/</a:t>
            </a:r>
            <a:r>
              <a:rPr lang="en-US" dirty="0" err="1"/>
              <a:t>Skyrms</a:t>
            </a:r>
            <a:endParaRPr lang="en-US" dirty="0"/>
          </a:p>
        </p:txBody>
      </p:sp>
      <p:pic>
        <p:nvPicPr>
          <p:cNvPr id="5" name="Picture 4">
            <a:extLst>
              <a:ext uri="{FF2B5EF4-FFF2-40B4-BE49-F238E27FC236}">
                <a16:creationId xmlns:a16="http://schemas.microsoft.com/office/drawing/2014/main" id="{14497ED0-F85D-A480-331E-C6087E5145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1960" y="1152589"/>
            <a:ext cx="2800776" cy="2673703"/>
          </a:xfrm>
          <a:prstGeom prst="rect">
            <a:avLst/>
          </a:prstGeom>
        </p:spPr>
      </p:pic>
      <p:sp>
        <p:nvSpPr>
          <p:cNvPr id="3" name="Content Placeholder 2">
            <a:extLst>
              <a:ext uri="{FF2B5EF4-FFF2-40B4-BE49-F238E27FC236}">
                <a16:creationId xmlns:a16="http://schemas.microsoft.com/office/drawing/2014/main" id="{E651BA54-4B27-547A-4534-D99721A1AA99}"/>
              </a:ext>
            </a:extLst>
          </p:cNvPr>
          <p:cNvSpPr>
            <a:spLocks noGrp="1"/>
          </p:cNvSpPr>
          <p:nvPr>
            <p:ph idx="1"/>
          </p:nvPr>
        </p:nvSpPr>
        <p:spPr>
          <a:xfrm>
            <a:off x="441959" y="3956849"/>
            <a:ext cx="10124441" cy="2673703"/>
          </a:xfrm>
          <a:solidFill>
            <a:schemeClr val="accent1">
              <a:lumMod val="20000"/>
              <a:lumOff val="80000"/>
            </a:schemeClr>
          </a:solidFill>
        </p:spPr>
        <p:txBody>
          <a:bodyPr>
            <a:noAutofit/>
          </a:bodyPr>
          <a:lstStyle/>
          <a:p>
            <a:pPr marL="0" indent="0">
              <a:buNone/>
            </a:pPr>
            <a:r>
              <a:rPr lang="en-US" dirty="0">
                <a:latin typeface="Avenir Book" panose="02000503020000020003" pitchFamily="2" charset="0"/>
              </a:rPr>
              <a:t>Brian </a:t>
            </a:r>
            <a:r>
              <a:rPr lang="en-US" dirty="0" err="1">
                <a:latin typeface="Avenir Book" panose="02000503020000020003" pitchFamily="2" charset="0"/>
              </a:rPr>
              <a:t>Skyrms</a:t>
            </a:r>
            <a:r>
              <a:rPr lang="en-US" dirty="0">
                <a:latin typeface="Avenir Book" panose="02000503020000020003" pitchFamily="2" charset="0"/>
              </a:rPr>
              <a:t> (2010) work on signals:</a:t>
            </a:r>
          </a:p>
          <a:p>
            <a:pPr marL="457200" lvl="1" indent="0">
              <a:buNone/>
            </a:pPr>
            <a:r>
              <a:rPr lang="en-US" sz="2200" dirty="0">
                <a:latin typeface="Avenir Book" panose="02000503020000020003" pitchFamily="2" charset="0"/>
              </a:rPr>
              <a:t>Darwin sees some kind of natural salience operating at the origin of language. At that point signals are not conventional, but rather the signal is somehow naturally suited to convey its content. Signaling is then gradually modified by evolution. Darwin is thinking of biological evolution, but for humans (and some other species) there is a version of the account that substitutes cultural evolution or social learning for biological evolution. (20)</a:t>
            </a:r>
          </a:p>
          <a:p>
            <a:endParaRPr lang="en-US" dirty="0">
              <a:latin typeface="Avenir Book" panose="02000503020000020003" pitchFamily="2" charset="0"/>
            </a:endParaRPr>
          </a:p>
          <a:p>
            <a:endParaRPr lang="en-US" dirty="0">
              <a:latin typeface="Avenir Book" panose="02000503020000020003" pitchFamily="2" charset="0"/>
            </a:endParaRPr>
          </a:p>
        </p:txBody>
      </p:sp>
      <p:sp>
        <p:nvSpPr>
          <p:cNvPr id="6" name="Rounded Rectangle 5">
            <a:extLst>
              <a:ext uri="{FF2B5EF4-FFF2-40B4-BE49-F238E27FC236}">
                <a16:creationId xmlns:a16="http://schemas.microsoft.com/office/drawing/2014/main" id="{04749AEC-A245-CFF1-E877-EED64902AD65}"/>
              </a:ext>
            </a:extLst>
          </p:cNvPr>
          <p:cNvSpPr/>
          <p:nvPr/>
        </p:nvSpPr>
        <p:spPr>
          <a:xfrm>
            <a:off x="3776133" y="1152589"/>
            <a:ext cx="8111065" cy="280426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ysClr val="windowText" lastClr="000000"/>
                </a:solidFill>
                <a:latin typeface="Avenir Book" panose="02000503020000020003" pitchFamily="2" charset="0"/>
              </a:rPr>
              <a:t>Stevenson’s view (according to Grice)</a:t>
            </a:r>
          </a:p>
          <a:p>
            <a:pPr marL="274320" lvl="1">
              <a:spcBef>
                <a:spcPts val="400"/>
              </a:spcBef>
            </a:pPr>
            <a:r>
              <a:rPr lang="en-US" sz="2200" dirty="0">
                <a:solidFill>
                  <a:sysClr val="windowText" lastClr="000000"/>
                </a:solidFill>
                <a:latin typeface="Avenir Book" panose="02000503020000020003" pitchFamily="2" charset="0"/>
              </a:rPr>
              <a:t>[F]or </a:t>
            </a:r>
            <a:r>
              <a:rPr lang="en-US" sz="2200" i="1" dirty="0">
                <a:solidFill>
                  <a:sysClr val="windowText" lastClr="000000"/>
                </a:solidFill>
                <a:latin typeface="Avenir Book" panose="02000503020000020003" pitchFamily="2" charset="0"/>
              </a:rPr>
              <a:t>x</a:t>
            </a:r>
            <a:r>
              <a:rPr lang="en-US" sz="2200" dirty="0">
                <a:solidFill>
                  <a:sysClr val="windowText" lastClr="000000"/>
                </a:solidFill>
                <a:latin typeface="Avenir Book" panose="02000503020000020003" pitchFamily="2" charset="0"/>
              </a:rPr>
              <a:t> to </a:t>
            </a:r>
            <a:r>
              <a:rPr lang="en-US" sz="2200" dirty="0" err="1">
                <a:solidFill>
                  <a:sysClr val="windowText" lastClr="000000"/>
                </a:solidFill>
                <a:latin typeface="Avenir Book" panose="02000503020000020003" pitchFamily="2" charset="0"/>
              </a:rPr>
              <a:t>mean</a:t>
            </a:r>
            <a:r>
              <a:rPr lang="en-US" sz="2200" baseline="-25000" dirty="0" err="1">
                <a:solidFill>
                  <a:sysClr val="windowText" lastClr="000000"/>
                </a:solidFill>
                <a:latin typeface="Avenir Book" panose="02000503020000020003" pitchFamily="2" charset="0"/>
              </a:rPr>
              <a:t>NN</a:t>
            </a:r>
            <a:r>
              <a:rPr lang="en-US" sz="2200" dirty="0">
                <a:solidFill>
                  <a:sysClr val="windowText" lastClr="000000"/>
                </a:solidFill>
                <a:latin typeface="Avenir Book" panose="02000503020000020003" pitchFamily="2" charset="0"/>
              </a:rPr>
              <a:t> something, </a:t>
            </a:r>
            <a:r>
              <a:rPr lang="en-US" sz="2200" i="1" dirty="0">
                <a:solidFill>
                  <a:sysClr val="windowText" lastClr="000000"/>
                </a:solidFill>
                <a:latin typeface="Avenir Book" panose="02000503020000020003" pitchFamily="2" charset="0"/>
              </a:rPr>
              <a:t>x</a:t>
            </a:r>
            <a:r>
              <a:rPr lang="en-US" sz="2200" dirty="0">
                <a:solidFill>
                  <a:sysClr val="windowText" lastClr="000000"/>
                </a:solidFill>
                <a:latin typeface="Avenir Book" panose="02000503020000020003" pitchFamily="2" charset="0"/>
              </a:rPr>
              <a:t> must have (roughly) a tendency to produce in an audience some attitude (cognitive or otherwise) and a tendency, in the case of a speaker, to be produced by that attitude, these tendencies being dependent on "an elaborate process of conditioning attending the use of the sign in communication.” </a:t>
            </a:r>
          </a:p>
        </p:txBody>
      </p:sp>
    </p:spTree>
    <p:extLst>
      <p:ext uri="{BB962C8B-B14F-4D97-AF65-F5344CB8AC3E}">
        <p14:creationId xmlns:p14="http://schemas.microsoft.com/office/powerpoint/2010/main" val="29039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9C75-9F94-8CBF-E2A1-DB6A46E69553}"/>
              </a:ext>
            </a:extLst>
          </p:cNvPr>
          <p:cNvSpPr>
            <a:spLocks noGrp="1"/>
          </p:cNvSpPr>
          <p:nvPr>
            <p:ph type="title"/>
          </p:nvPr>
        </p:nvSpPr>
        <p:spPr/>
        <p:txBody>
          <a:bodyPr/>
          <a:lstStyle/>
          <a:p>
            <a:r>
              <a:rPr lang="en-US" dirty="0"/>
              <a:t>Vervets</a:t>
            </a:r>
          </a:p>
        </p:txBody>
      </p:sp>
      <p:pic>
        <p:nvPicPr>
          <p:cNvPr id="5" name="Picture 4">
            <a:extLst>
              <a:ext uri="{FF2B5EF4-FFF2-40B4-BE49-F238E27FC236}">
                <a16:creationId xmlns:a16="http://schemas.microsoft.com/office/drawing/2014/main" id="{D4E53ECA-B293-51D0-3F59-772A098419A1}"/>
              </a:ext>
            </a:extLst>
          </p:cNvPr>
          <p:cNvPicPr>
            <a:picLocks noChangeAspect="1"/>
          </p:cNvPicPr>
          <p:nvPr/>
        </p:nvPicPr>
        <p:blipFill>
          <a:blip r:embed="rId2"/>
          <a:stretch>
            <a:fillRect/>
          </a:stretch>
        </p:blipFill>
        <p:spPr>
          <a:xfrm>
            <a:off x="0" y="1482250"/>
            <a:ext cx="5184913" cy="3577590"/>
          </a:xfrm>
          <a:prstGeom prst="rect">
            <a:avLst/>
          </a:prstGeom>
        </p:spPr>
      </p:pic>
      <p:sp>
        <p:nvSpPr>
          <p:cNvPr id="3" name="Content Placeholder 2">
            <a:extLst>
              <a:ext uri="{FF2B5EF4-FFF2-40B4-BE49-F238E27FC236}">
                <a16:creationId xmlns:a16="http://schemas.microsoft.com/office/drawing/2014/main" id="{20783324-2B71-23AF-7045-B25F20C6D8EA}"/>
              </a:ext>
            </a:extLst>
          </p:cNvPr>
          <p:cNvSpPr>
            <a:spLocks noGrp="1"/>
          </p:cNvSpPr>
          <p:nvPr>
            <p:ph idx="1"/>
          </p:nvPr>
        </p:nvSpPr>
        <p:spPr>
          <a:xfrm>
            <a:off x="4729210" y="585665"/>
            <a:ext cx="7178040" cy="4191885"/>
          </a:xfrm>
          <a:solidFill>
            <a:schemeClr val="accent6">
              <a:lumMod val="20000"/>
              <a:lumOff val="80000"/>
            </a:schemeClr>
          </a:solidFill>
        </p:spPr>
        <p:txBody>
          <a:bodyPr anchor="ctr">
            <a:normAutofit/>
          </a:bodyPr>
          <a:lstStyle/>
          <a:p>
            <a:pPr marL="182880" indent="0">
              <a:buNone/>
            </a:pPr>
            <a:r>
              <a:rPr lang="en-US" sz="2000" dirty="0">
                <a:latin typeface="Avenir Book" panose="02000503020000020003" pitchFamily="2" charset="0"/>
              </a:rPr>
              <a:t>Cheney and Seyfarth [1990] show that vervets have distinct alarm calls for different classes of predator: a “cough” for an eagle, a “bark” for a leopard, and a “</a:t>
            </a:r>
            <a:r>
              <a:rPr lang="en-US" sz="2000" dirty="0" err="1">
                <a:latin typeface="Avenir Book" panose="02000503020000020003" pitchFamily="2" charset="0"/>
              </a:rPr>
              <a:t>chutter</a:t>
            </a:r>
            <a:r>
              <a:rPr lang="en-US" sz="2000" dirty="0">
                <a:latin typeface="Avenir Book" panose="02000503020000020003" pitchFamily="2" charset="0"/>
              </a:rPr>
              <a:t>” for a snake. For each predator a different evasive action is optimal. For leopards it is usually best to run up a tree and out on a branch where a leopard cannot follow; for snakes one should stand tall and scan the ground to locate the snake and then move away from it; for eagles it is best to exit a tree, take cover in the underbrush, and look upward to detect the location of the predator. Each alarm call elicits the appropriate behavior—both in the natural setting and in experiments where recorded alarm calls are played back. (</a:t>
            </a:r>
            <a:r>
              <a:rPr lang="en-US" sz="2000" dirty="0" err="1">
                <a:latin typeface="Avenir Book" panose="02000503020000020003" pitchFamily="2" charset="0"/>
              </a:rPr>
              <a:t>Skyrms</a:t>
            </a:r>
            <a:r>
              <a:rPr lang="en-US" sz="2000" dirty="0">
                <a:latin typeface="Avenir Book" panose="02000503020000020003" pitchFamily="2" charset="0"/>
              </a:rPr>
              <a:t> 2010, 22-3)</a:t>
            </a:r>
          </a:p>
        </p:txBody>
      </p:sp>
      <p:sp>
        <p:nvSpPr>
          <p:cNvPr id="4" name="Rounded Rectangle 3">
            <a:extLst>
              <a:ext uri="{FF2B5EF4-FFF2-40B4-BE49-F238E27FC236}">
                <a16:creationId xmlns:a16="http://schemas.microsoft.com/office/drawing/2014/main" id="{76AB461E-9C6B-D79C-F829-F182449C42E6}"/>
              </a:ext>
            </a:extLst>
          </p:cNvPr>
          <p:cNvSpPr/>
          <p:nvPr/>
        </p:nvSpPr>
        <p:spPr>
          <a:xfrm>
            <a:off x="1816308" y="4916774"/>
            <a:ext cx="8559384" cy="15761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dirty="0">
                <a:solidFill>
                  <a:sysClr val="windowText" lastClr="000000"/>
                </a:solidFill>
                <a:latin typeface="Avenir Book" panose="02000503020000020003" pitchFamily="2" charset="0"/>
              </a:rPr>
              <a:t>Moreover, vervets can learn the calls of birds (the Superb Starling) and respond appropriately to their warnings as “eavesdroppers” (</a:t>
            </a:r>
            <a:r>
              <a:rPr lang="en-US" sz="2000" dirty="0" err="1">
                <a:solidFill>
                  <a:sysClr val="windowText" lastClr="000000"/>
                </a:solidFill>
                <a:latin typeface="Avenir Book" panose="02000503020000020003" pitchFamily="2" charset="0"/>
              </a:rPr>
              <a:t>Skyrms</a:t>
            </a:r>
            <a:r>
              <a:rPr lang="en-US" sz="2000" dirty="0">
                <a:solidFill>
                  <a:sysClr val="windowText" lastClr="000000"/>
                </a:solidFill>
                <a:latin typeface="Avenir Book" panose="02000503020000020003" pitchFamily="2" charset="0"/>
              </a:rPr>
              <a:t> 2010, 24; also Deshpande 2022). And vervets are known to use the signals deceptively (Cheney and Seyfarth 1990).</a:t>
            </a:r>
          </a:p>
        </p:txBody>
      </p:sp>
    </p:spTree>
    <p:extLst>
      <p:ext uri="{BB962C8B-B14F-4D97-AF65-F5344CB8AC3E}">
        <p14:creationId xmlns:p14="http://schemas.microsoft.com/office/powerpoint/2010/main" val="90124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C0E6-4ECD-A1FB-7C23-835F0682DD25}"/>
              </a:ext>
            </a:extLst>
          </p:cNvPr>
          <p:cNvSpPr>
            <a:spLocks noGrp="1"/>
          </p:cNvSpPr>
          <p:nvPr>
            <p:ph type="title"/>
          </p:nvPr>
        </p:nvSpPr>
        <p:spPr>
          <a:xfrm>
            <a:off x="422910" y="365126"/>
            <a:ext cx="10930890" cy="891540"/>
          </a:xfrm>
        </p:spPr>
        <p:txBody>
          <a:bodyPr/>
          <a:lstStyle/>
          <a:p>
            <a:r>
              <a:rPr lang="en-US" dirty="0"/>
              <a:t>Vervet meanings</a:t>
            </a:r>
          </a:p>
        </p:txBody>
      </p:sp>
      <p:pic>
        <p:nvPicPr>
          <p:cNvPr id="6" name="Picture 5">
            <a:extLst>
              <a:ext uri="{FF2B5EF4-FFF2-40B4-BE49-F238E27FC236}">
                <a16:creationId xmlns:a16="http://schemas.microsoft.com/office/drawing/2014/main" id="{AB867E0F-AEAC-E758-FD89-E426488BDDA5}"/>
              </a:ext>
            </a:extLst>
          </p:cNvPr>
          <p:cNvPicPr>
            <a:picLocks noChangeAspect="1"/>
          </p:cNvPicPr>
          <p:nvPr/>
        </p:nvPicPr>
        <p:blipFill>
          <a:blip r:embed="rId2"/>
          <a:stretch>
            <a:fillRect/>
          </a:stretch>
        </p:blipFill>
        <p:spPr>
          <a:xfrm>
            <a:off x="266700" y="1256666"/>
            <a:ext cx="6502400" cy="3683000"/>
          </a:xfrm>
          <a:prstGeom prst="rect">
            <a:avLst/>
          </a:prstGeom>
        </p:spPr>
      </p:pic>
      <p:sp>
        <p:nvSpPr>
          <p:cNvPr id="3" name="Content Placeholder 2">
            <a:extLst>
              <a:ext uri="{FF2B5EF4-FFF2-40B4-BE49-F238E27FC236}">
                <a16:creationId xmlns:a16="http://schemas.microsoft.com/office/drawing/2014/main" id="{2AAD8D4E-CDC2-99A3-1E4B-73332CD59B01}"/>
              </a:ext>
            </a:extLst>
          </p:cNvPr>
          <p:cNvSpPr>
            <a:spLocks noGrp="1"/>
          </p:cNvSpPr>
          <p:nvPr>
            <p:ph idx="1"/>
          </p:nvPr>
        </p:nvSpPr>
        <p:spPr>
          <a:xfrm>
            <a:off x="4674870" y="1644968"/>
            <a:ext cx="6949440" cy="2800985"/>
          </a:xfrm>
          <a:solidFill>
            <a:schemeClr val="bg1"/>
          </a:solidFill>
        </p:spPr>
        <p:txBody>
          <a:bodyPr/>
          <a:lstStyle/>
          <a:p>
            <a:pPr marL="0" indent="0">
              <a:buNone/>
            </a:pPr>
            <a:r>
              <a:rPr lang="en-US" dirty="0" err="1"/>
              <a:t>Skyrms</a:t>
            </a:r>
            <a:r>
              <a:rPr lang="en-US" dirty="0"/>
              <a:t> provides a simple model of a signaling system (</a:t>
            </a:r>
            <a:r>
              <a:rPr lang="en-US" dirty="0" err="1"/>
              <a:t>Skyrms</a:t>
            </a:r>
            <a:r>
              <a:rPr lang="en-US" dirty="0"/>
              <a:t> 2010, 23):</a:t>
            </a:r>
          </a:p>
          <a:p>
            <a:pPr marL="0" indent="0">
              <a:spcBef>
                <a:spcPts val="1200"/>
              </a:spcBef>
              <a:buNone/>
            </a:pPr>
            <a:r>
              <a:rPr lang="en-US" dirty="0"/>
              <a:t>SENDER 			RECEIVER</a:t>
            </a:r>
          </a:p>
          <a:p>
            <a:pPr marL="0" indent="0">
              <a:buNone/>
            </a:pPr>
            <a:r>
              <a:rPr lang="en-US" dirty="0"/>
              <a:t>eagle </a:t>
            </a:r>
            <a:r>
              <a:rPr lang="en-US" dirty="0">
                <a:sym typeface="Wingdings" pitchFamily="2" charset="2"/>
              </a:rPr>
              <a:t></a:t>
            </a:r>
            <a:r>
              <a:rPr lang="en-US" dirty="0"/>
              <a:t> cough 			cough </a:t>
            </a:r>
            <a:r>
              <a:rPr lang="en-US" dirty="0">
                <a:sym typeface="Wingdings" pitchFamily="2" charset="2"/>
              </a:rPr>
              <a:t> </a:t>
            </a:r>
            <a:r>
              <a:rPr lang="en-US" dirty="0"/>
              <a:t> underbrush</a:t>
            </a:r>
          </a:p>
          <a:p>
            <a:pPr marL="0" indent="0">
              <a:buNone/>
            </a:pPr>
            <a:r>
              <a:rPr lang="en-US" dirty="0"/>
              <a:t>leopard </a:t>
            </a:r>
            <a:r>
              <a:rPr lang="en-US" dirty="0">
                <a:sym typeface="Wingdings" pitchFamily="2" charset="2"/>
              </a:rPr>
              <a:t> </a:t>
            </a:r>
            <a:r>
              <a:rPr lang="en-US" dirty="0"/>
              <a:t> bark 		bark </a:t>
            </a:r>
            <a:r>
              <a:rPr lang="en-US" dirty="0">
                <a:sym typeface="Wingdings" pitchFamily="2" charset="2"/>
              </a:rPr>
              <a:t> </a:t>
            </a:r>
            <a:r>
              <a:rPr lang="en-US" dirty="0"/>
              <a:t> run up tree</a:t>
            </a:r>
          </a:p>
          <a:p>
            <a:pPr marL="0" indent="0">
              <a:buNone/>
            </a:pPr>
            <a:r>
              <a:rPr lang="en-US" dirty="0"/>
              <a:t>snake </a:t>
            </a:r>
            <a:r>
              <a:rPr lang="en-US" dirty="0">
                <a:sym typeface="Wingdings" pitchFamily="2" charset="2"/>
              </a:rPr>
              <a:t> </a:t>
            </a:r>
            <a:r>
              <a:rPr lang="en-US" dirty="0"/>
              <a:t> </a:t>
            </a:r>
            <a:r>
              <a:rPr lang="en-US" dirty="0" err="1"/>
              <a:t>chutter</a:t>
            </a:r>
            <a:r>
              <a:rPr lang="en-US" dirty="0"/>
              <a:t> 		</a:t>
            </a:r>
            <a:r>
              <a:rPr lang="en-US" dirty="0" err="1"/>
              <a:t>chutter</a:t>
            </a:r>
            <a:r>
              <a:rPr lang="en-US" dirty="0"/>
              <a:t> </a:t>
            </a:r>
            <a:r>
              <a:rPr lang="en-US" dirty="0">
                <a:sym typeface="Wingdings" pitchFamily="2" charset="2"/>
              </a:rPr>
              <a:t></a:t>
            </a:r>
            <a:r>
              <a:rPr lang="en-US" dirty="0"/>
              <a:t> scan and move</a:t>
            </a:r>
          </a:p>
        </p:txBody>
      </p:sp>
      <p:sp>
        <p:nvSpPr>
          <p:cNvPr id="4" name="Rounded Rectangle 3">
            <a:extLst>
              <a:ext uri="{FF2B5EF4-FFF2-40B4-BE49-F238E27FC236}">
                <a16:creationId xmlns:a16="http://schemas.microsoft.com/office/drawing/2014/main" id="{AE4DC578-D89A-B7A1-8ECD-8FEC6340EF2D}"/>
              </a:ext>
            </a:extLst>
          </p:cNvPr>
          <p:cNvSpPr/>
          <p:nvPr/>
        </p:nvSpPr>
        <p:spPr>
          <a:xfrm>
            <a:off x="1131570" y="4719320"/>
            <a:ext cx="10344150" cy="191007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ysClr val="windowText" lastClr="000000"/>
                </a:solidFill>
                <a:latin typeface="Avenir Book" panose="02000503020000020003" pitchFamily="2" charset="0"/>
              </a:rPr>
              <a:t>Plausibly the vervet cough has social meaning in the vervet group. Social meaning of this sort does not require (though it may, in some cases or in some species, involve) sophisticated mental states and metacognition and neither the carrier of social meaning (the signifier), nor the information transmitted, need be linguistic. Nevertheless, information is transmitted, specifically, information that is relevant to agency.</a:t>
            </a:r>
          </a:p>
        </p:txBody>
      </p:sp>
    </p:spTree>
    <p:extLst>
      <p:ext uri="{BB962C8B-B14F-4D97-AF65-F5344CB8AC3E}">
        <p14:creationId xmlns:p14="http://schemas.microsoft.com/office/powerpoint/2010/main" val="138099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22DD0-3BAA-78BE-4897-54467A8A44A5}"/>
              </a:ext>
            </a:extLst>
          </p:cNvPr>
          <p:cNvSpPr>
            <a:spLocks noGrp="1"/>
          </p:cNvSpPr>
          <p:nvPr>
            <p:ph idx="1"/>
          </p:nvPr>
        </p:nvSpPr>
        <p:spPr>
          <a:xfrm>
            <a:off x="471488" y="2001058"/>
            <a:ext cx="4030174" cy="1744465"/>
          </a:xfrm>
          <a:solidFill>
            <a:schemeClr val="accent6">
              <a:lumMod val="20000"/>
              <a:lumOff val="80000"/>
            </a:schemeClr>
          </a:solidFill>
        </p:spPr>
        <p:txBody>
          <a:bodyPr anchor="ctr"/>
          <a:lstStyle/>
          <a:p>
            <a:endParaRPr lang="en-US" dirty="0"/>
          </a:p>
          <a:p>
            <a:pPr marL="0" indent="0">
              <a:buNone/>
            </a:pPr>
            <a:r>
              <a:rPr lang="en-US" dirty="0"/>
              <a:t>Which way did your friend go?</a:t>
            </a:r>
          </a:p>
          <a:p>
            <a:pPr marL="0" indent="0">
              <a:buNone/>
            </a:pPr>
            <a:r>
              <a:rPr lang="en-US" dirty="0"/>
              <a:t>Where does the structure of options come from?</a:t>
            </a:r>
          </a:p>
          <a:p>
            <a:endParaRPr lang="en-US" dirty="0"/>
          </a:p>
        </p:txBody>
      </p:sp>
      <p:sp>
        <p:nvSpPr>
          <p:cNvPr id="2" name="Title 1">
            <a:extLst>
              <a:ext uri="{FF2B5EF4-FFF2-40B4-BE49-F238E27FC236}">
                <a16:creationId xmlns:a16="http://schemas.microsoft.com/office/drawing/2014/main" id="{65C977A3-80D0-AF72-CB53-1917A1043AFB}"/>
              </a:ext>
            </a:extLst>
          </p:cNvPr>
          <p:cNvSpPr>
            <a:spLocks noGrp="1"/>
          </p:cNvSpPr>
          <p:nvPr>
            <p:ph type="title"/>
          </p:nvPr>
        </p:nvSpPr>
        <p:spPr/>
        <p:txBody>
          <a:bodyPr/>
          <a:lstStyle/>
          <a:p>
            <a:r>
              <a:rPr lang="en-US" dirty="0"/>
              <a:t>Communicating Information</a:t>
            </a:r>
          </a:p>
        </p:txBody>
      </p:sp>
      <p:pic>
        <p:nvPicPr>
          <p:cNvPr id="4" name="Picture 3">
            <a:extLst>
              <a:ext uri="{FF2B5EF4-FFF2-40B4-BE49-F238E27FC236}">
                <a16:creationId xmlns:a16="http://schemas.microsoft.com/office/drawing/2014/main" id="{1753F3DA-0677-24D2-97FE-33E9372F11F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Lst>
          </a:blip>
          <a:stretch>
            <a:fillRect/>
          </a:stretch>
        </p:blipFill>
        <p:spPr>
          <a:xfrm>
            <a:off x="4720590" y="1343026"/>
            <a:ext cx="6999922" cy="3499961"/>
          </a:xfrm>
          <a:prstGeom prst="rect">
            <a:avLst/>
          </a:prstGeom>
        </p:spPr>
      </p:pic>
      <p:sp>
        <p:nvSpPr>
          <p:cNvPr id="5" name="Rounded Rectangle 4">
            <a:extLst>
              <a:ext uri="{FF2B5EF4-FFF2-40B4-BE49-F238E27FC236}">
                <a16:creationId xmlns:a16="http://schemas.microsoft.com/office/drawing/2014/main" id="{71429061-E581-2073-9783-12C0E5CC95FE}"/>
              </a:ext>
            </a:extLst>
          </p:cNvPr>
          <p:cNvSpPr/>
          <p:nvPr/>
        </p:nvSpPr>
        <p:spPr>
          <a:xfrm>
            <a:off x="471488" y="5068520"/>
            <a:ext cx="11249024" cy="142435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ysClr val="windowText" lastClr="000000"/>
                </a:solidFill>
              </a:rPr>
              <a:t>This works due to several background conditions: you have a common interest (you both want to meet up), there are a limited number of live options (your friend will have stuck to a path and not wandered into the underbrush), and the stack of rocks was unexpected, surprising.</a:t>
            </a:r>
          </a:p>
        </p:txBody>
      </p:sp>
      <p:pic>
        <p:nvPicPr>
          <p:cNvPr id="7" name="Picture 6">
            <a:extLst>
              <a:ext uri="{FF2B5EF4-FFF2-40B4-BE49-F238E27FC236}">
                <a16:creationId xmlns:a16="http://schemas.microsoft.com/office/drawing/2014/main" id="{C45B20D7-C1B5-9B1E-0CE4-FD7A3BF602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5294" l="8784" r="89865">
                        <a14:foregroundMark x1="49324" y1="15882" x2="49324" y2="15882"/>
                        <a14:foregroundMark x1="49324" y1="14118" x2="49324" y2="14118"/>
                        <a14:foregroundMark x1="27027" y1="95882" x2="78378" y2="85294"/>
                        <a14:foregroundMark x1="78378" y1="85294" x2="27703" y2="95882"/>
                        <a14:foregroundMark x1="27703" y1="95882" x2="64865" y2="93529"/>
                        <a14:foregroundMark x1="71622" y1="80588" x2="87162" y2="93529"/>
                        <a14:foregroundMark x1="61486" y1="18235" x2="44595" y2="11176"/>
                        <a14:foregroundMark x1="56757" y1="11176" x2="58108" y2="11765"/>
                      </a14:backgroundRemoval>
                    </a14:imgEffect>
                    <a14:imgEffect>
                      <a14:brightnessContrast bright="39000" contrast="45000"/>
                    </a14:imgEffect>
                  </a14:imgLayer>
                </a14:imgProps>
              </a:ext>
              <a:ext uri="{28A0092B-C50C-407E-A947-70E740481C1C}">
                <a14:useLocalDpi xmlns:a14="http://schemas.microsoft.com/office/drawing/2010/main"/>
              </a:ext>
            </a:extLst>
          </a:blip>
          <a:srcRect l="-1" r="-1188"/>
          <a:stretch/>
        </p:blipFill>
        <p:spPr>
          <a:xfrm>
            <a:off x="6734734" y="3401873"/>
            <a:ext cx="595456" cy="675936"/>
          </a:xfrm>
          <a:prstGeom prst="rect">
            <a:avLst/>
          </a:prstGeom>
        </p:spPr>
      </p:pic>
    </p:spTree>
    <p:extLst>
      <p:ext uri="{BB962C8B-B14F-4D97-AF65-F5344CB8AC3E}">
        <p14:creationId xmlns:p14="http://schemas.microsoft.com/office/powerpoint/2010/main" val="36027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6736-9681-DE46-1425-2C3625FFCE0A}"/>
              </a:ext>
            </a:extLst>
          </p:cNvPr>
          <p:cNvSpPr>
            <a:spLocks noGrp="1"/>
          </p:cNvSpPr>
          <p:nvPr>
            <p:ph type="title"/>
          </p:nvPr>
        </p:nvSpPr>
        <p:spPr>
          <a:xfrm>
            <a:off x="480060" y="365125"/>
            <a:ext cx="10873740" cy="892175"/>
          </a:xfrm>
        </p:spPr>
        <p:txBody>
          <a:bodyPr/>
          <a:lstStyle/>
          <a:p>
            <a:r>
              <a:rPr lang="en-US" dirty="0"/>
              <a:t>Teleological interpretation of options</a:t>
            </a:r>
          </a:p>
        </p:txBody>
      </p:sp>
      <p:pic>
        <p:nvPicPr>
          <p:cNvPr id="11" name="Picture 10">
            <a:extLst>
              <a:ext uri="{FF2B5EF4-FFF2-40B4-BE49-F238E27FC236}">
                <a16:creationId xmlns:a16="http://schemas.microsoft.com/office/drawing/2014/main" id="{8C97398D-84F1-53D5-3BE4-ACCCB48BD0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449" y="1120812"/>
            <a:ext cx="2438400" cy="2222500"/>
          </a:xfrm>
          <a:prstGeom prst="rect">
            <a:avLst/>
          </a:prstGeom>
        </p:spPr>
      </p:pic>
      <p:sp>
        <p:nvSpPr>
          <p:cNvPr id="5" name="Rounded Rectangle 4">
            <a:extLst>
              <a:ext uri="{FF2B5EF4-FFF2-40B4-BE49-F238E27FC236}">
                <a16:creationId xmlns:a16="http://schemas.microsoft.com/office/drawing/2014/main" id="{1B1BF31E-BAA4-5C9A-124A-0AEFB5473EA9}"/>
              </a:ext>
            </a:extLst>
          </p:cNvPr>
          <p:cNvSpPr/>
          <p:nvPr/>
        </p:nvSpPr>
        <p:spPr>
          <a:xfrm>
            <a:off x="2414278" y="1271284"/>
            <a:ext cx="7586949" cy="133304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ysClr val="windowText" lastClr="000000"/>
                </a:solidFill>
              </a:rPr>
              <a:t>If we have no prior practices to rely on to interpret others or to deliberate, we begin by considering: what options would make the most sense, given the goal? </a:t>
            </a:r>
          </a:p>
        </p:txBody>
      </p:sp>
      <p:sp>
        <p:nvSpPr>
          <p:cNvPr id="6" name="Rounded Rectangle 5">
            <a:extLst>
              <a:ext uri="{FF2B5EF4-FFF2-40B4-BE49-F238E27FC236}">
                <a16:creationId xmlns:a16="http://schemas.microsoft.com/office/drawing/2014/main" id="{4BD83C1E-6C61-E155-B9D8-4ED3CEC4E367}"/>
              </a:ext>
            </a:extLst>
          </p:cNvPr>
          <p:cNvSpPr/>
          <p:nvPr/>
        </p:nvSpPr>
        <p:spPr>
          <a:xfrm>
            <a:off x="286957" y="3290464"/>
            <a:ext cx="5079522" cy="32024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solidFill>
                  <a:sysClr val="windowText" lastClr="000000"/>
                </a:solidFill>
              </a:rPr>
              <a:t>Social practices build on this through social learning: some options are ruled out, others made salient, and others still are made possible through material interventions (including technology), skill-building, as well as contestations, transpositions, and permutations of existing social meanings. </a:t>
            </a:r>
          </a:p>
        </p:txBody>
      </p:sp>
      <p:sp>
        <p:nvSpPr>
          <p:cNvPr id="7" name="Rounded Rectangle 6">
            <a:extLst>
              <a:ext uri="{FF2B5EF4-FFF2-40B4-BE49-F238E27FC236}">
                <a16:creationId xmlns:a16="http://schemas.microsoft.com/office/drawing/2014/main" id="{C3A95A16-FF49-C762-FDC0-B4C3C7766FDF}"/>
              </a:ext>
            </a:extLst>
          </p:cNvPr>
          <p:cNvSpPr/>
          <p:nvPr/>
        </p:nvSpPr>
        <p:spPr>
          <a:xfrm>
            <a:off x="6595671" y="2158584"/>
            <a:ext cx="5309372" cy="45270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a:r>
              <a:rPr lang="en-US" sz="2200" dirty="0">
                <a:solidFill>
                  <a:sysClr val="windowText" lastClr="000000"/>
                </a:solidFill>
              </a:rPr>
              <a:t>For example, traditional Euro- American contexts, there might be a question about whether to eat a particular kind of food (fruit salad?) with a fork or spoon; chopsticks were not an option. Chopsticks were not available, the skill to use them was not widespread and passed down, and other available options (cutlery) were satisfactory. Shifts in the material conditions or cultural exchange can lead to broadening the options.</a:t>
            </a:r>
          </a:p>
        </p:txBody>
      </p:sp>
      <p:pic>
        <p:nvPicPr>
          <p:cNvPr id="4" name="Picture 3">
            <a:extLst>
              <a:ext uri="{FF2B5EF4-FFF2-40B4-BE49-F238E27FC236}">
                <a16:creationId xmlns:a16="http://schemas.microsoft.com/office/drawing/2014/main" id="{1307E1C5-1797-28ED-0974-2F19EF9A1BAD}"/>
              </a:ext>
            </a:extLst>
          </p:cNvPr>
          <p:cNvPicPr>
            <a:picLocks noChangeAspect="1"/>
          </p:cNvPicPr>
          <p:nvPr/>
        </p:nvPicPr>
        <p:blipFill>
          <a:blip r:embed="rId3"/>
          <a:stretch>
            <a:fillRect/>
          </a:stretch>
        </p:blipFill>
        <p:spPr>
          <a:xfrm>
            <a:off x="5482204" y="2925535"/>
            <a:ext cx="1445979" cy="1472033"/>
          </a:xfrm>
          <a:prstGeom prst="rect">
            <a:avLst/>
          </a:prstGeom>
        </p:spPr>
      </p:pic>
      <p:pic>
        <p:nvPicPr>
          <p:cNvPr id="9" name="Picture 8">
            <a:extLst>
              <a:ext uri="{FF2B5EF4-FFF2-40B4-BE49-F238E27FC236}">
                <a16:creationId xmlns:a16="http://schemas.microsoft.com/office/drawing/2014/main" id="{39982871-C474-DDAB-E6BE-31DF7164C8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9628014" flipH="1">
            <a:off x="6099231" y="4267516"/>
            <a:ext cx="430182" cy="1578090"/>
          </a:xfrm>
          <a:prstGeom prst="rect">
            <a:avLst/>
          </a:prstGeom>
        </p:spPr>
      </p:pic>
    </p:spTree>
    <p:extLst>
      <p:ext uri="{BB962C8B-B14F-4D97-AF65-F5344CB8AC3E}">
        <p14:creationId xmlns:p14="http://schemas.microsoft.com/office/powerpoint/2010/main" val="36704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6FD3-3700-46E4-DA27-710E482C0527}"/>
              </a:ext>
            </a:extLst>
          </p:cNvPr>
          <p:cNvSpPr>
            <a:spLocks noGrp="1"/>
          </p:cNvSpPr>
          <p:nvPr>
            <p:ph type="title"/>
          </p:nvPr>
        </p:nvSpPr>
        <p:spPr>
          <a:xfrm>
            <a:off x="297180" y="365125"/>
            <a:ext cx="11056620" cy="1325563"/>
          </a:xfrm>
        </p:spPr>
        <p:txBody>
          <a:bodyPr/>
          <a:lstStyle/>
          <a:p>
            <a:r>
              <a:rPr lang="en-US" dirty="0"/>
              <a:t>Content</a:t>
            </a:r>
          </a:p>
        </p:txBody>
      </p:sp>
      <p:sp>
        <p:nvSpPr>
          <p:cNvPr id="3" name="Content Placeholder 2">
            <a:extLst>
              <a:ext uri="{FF2B5EF4-FFF2-40B4-BE49-F238E27FC236}">
                <a16:creationId xmlns:a16="http://schemas.microsoft.com/office/drawing/2014/main" id="{DD796C50-CD1E-4770-4277-53CDDAF267A2}"/>
              </a:ext>
            </a:extLst>
          </p:cNvPr>
          <p:cNvSpPr>
            <a:spLocks noGrp="1"/>
          </p:cNvSpPr>
          <p:nvPr>
            <p:ph idx="1"/>
          </p:nvPr>
        </p:nvSpPr>
        <p:spPr>
          <a:xfrm>
            <a:off x="2978184" y="325303"/>
            <a:ext cx="8785860" cy="937788"/>
          </a:xfrm>
          <a:gradFill flip="none" rotWithShape="1">
            <a:gsLst>
              <a:gs pos="0">
                <a:srgbClr val="FF8AD8">
                  <a:tint val="66000"/>
                  <a:satMod val="160000"/>
                </a:srgbClr>
              </a:gs>
              <a:gs pos="50000">
                <a:srgbClr val="FF8AD8">
                  <a:tint val="44500"/>
                  <a:satMod val="160000"/>
                </a:srgbClr>
              </a:gs>
              <a:gs pos="100000">
                <a:srgbClr val="FF8AD8">
                  <a:tint val="23500"/>
                  <a:satMod val="160000"/>
                </a:srgbClr>
              </a:gs>
            </a:gsLst>
            <a:lin ang="2700000" scaled="1"/>
            <a:tileRect/>
          </a:gradFill>
        </p:spPr>
        <p:txBody>
          <a:bodyPr anchor="ctr"/>
          <a:lstStyle/>
          <a:p>
            <a:r>
              <a:rPr lang="en-US" dirty="0"/>
              <a:t>One thing we get from a cultural </a:t>
            </a:r>
            <a:r>
              <a:rPr lang="en-US" dirty="0" err="1"/>
              <a:t>technē</a:t>
            </a:r>
            <a:r>
              <a:rPr lang="en-US" dirty="0"/>
              <a:t> is a set of signals that convey important information that is relevant to meeting our common interests.</a:t>
            </a:r>
          </a:p>
        </p:txBody>
      </p:sp>
      <p:sp>
        <p:nvSpPr>
          <p:cNvPr id="8" name="Rectangle 7">
            <a:extLst>
              <a:ext uri="{FF2B5EF4-FFF2-40B4-BE49-F238E27FC236}">
                <a16:creationId xmlns:a16="http://schemas.microsoft.com/office/drawing/2014/main" id="{86ABD1DA-50E6-3CC5-F0A3-666B64F79B8D}"/>
              </a:ext>
            </a:extLst>
          </p:cNvPr>
          <p:cNvSpPr/>
          <p:nvPr/>
        </p:nvSpPr>
        <p:spPr>
          <a:xfrm>
            <a:off x="914400" y="1908810"/>
            <a:ext cx="914400" cy="914400"/>
          </a:xfrm>
          <a:prstGeom prst="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DD23D963-A346-FD11-823D-281AD28EF50B}"/>
              </a:ext>
            </a:extLst>
          </p:cNvPr>
          <p:cNvSpPr/>
          <p:nvPr/>
        </p:nvSpPr>
        <p:spPr>
          <a:xfrm>
            <a:off x="1129284" y="3041332"/>
            <a:ext cx="484632" cy="978408"/>
          </a:xfrm>
          <a:prstGeom prst="downArrow">
            <a:avLst>
              <a:gd name="adj1" fmla="val 31132"/>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CCF590B-541F-2A43-C749-AB4A40437F2F}"/>
              </a:ext>
            </a:extLst>
          </p:cNvPr>
          <p:cNvPicPr>
            <a:picLocks noChangeAspect="1"/>
          </p:cNvPicPr>
          <p:nvPr/>
        </p:nvPicPr>
        <p:blipFill>
          <a:blip r:embed="rId2"/>
          <a:stretch>
            <a:fillRect/>
          </a:stretch>
        </p:blipFill>
        <p:spPr>
          <a:xfrm>
            <a:off x="799338" y="4237862"/>
            <a:ext cx="1041400" cy="1955800"/>
          </a:xfrm>
          <a:prstGeom prst="rect">
            <a:avLst/>
          </a:prstGeom>
        </p:spPr>
      </p:pic>
      <p:sp>
        <p:nvSpPr>
          <p:cNvPr id="12" name="Content Placeholder 2">
            <a:extLst>
              <a:ext uri="{FF2B5EF4-FFF2-40B4-BE49-F238E27FC236}">
                <a16:creationId xmlns:a16="http://schemas.microsoft.com/office/drawing/2014/main" id="{9E802172-3DFD-970C-1908-0C9F54B28018}"/>
              </a:ext>
            </a:extLst>
          </p:cNvPr>
          <p:cNvSpPr txBox="1">
            <a:spLocks/>
          </p:cNvSpPr>
          <p:nvPr/>
        </p:nvSpPr>
        <p:spPr>
          <a:xfrm>
            <a:off x="2978184" y="1420072"/>
            <a:ext cx="8785859" cy="1573749"/>
          </a:xfrm>
          <a:prstGeom prst="rect">
            <a:avLst/>
          </a:prstGeom>
          <a:gradFill flip="none" rotWithShape="1">
            <a:gsLst>
              <a:gs pos="0">
                <a:srgbClr val="FF8AD8"/>
              </a:gs>
              <a:gs pos="39000">
                <a:srgbClr val="FF8AD8">
                  <a:tint val="44500"/>
                  <a:satMod val="160000"/>
                </a:srgbClr>
              </a:gs>
              <a:gs pos="62000">
                <a:srgbClr val="D5F1F7"/>
              </a:gs>
            </a:gsLst>
            <a:lin ang="2700000" scaled="1"/>
            <a:tileRect/>
          </a:gradFill>
        </p:spPr>
        <p:txBody>
          <a:bodyPr vert="horz" lIns="91440" tIns="45720" rIns="91440" bIns="45720" rtlCol="0" anchor="ctr">
            <a:normAutofit/>
          </a:bodyPr>
          <a:lstStyle>
            <a:lvl1pPr marL="228600" indent="-228600" algn="l" defTabSz="914400" rtl="0" eaLnBrk="1" latinLnBrk="0" hangingPunct="1">
              <a:lnSpc>
                <a:spcPct val="100000"/>
              </a:lnSpc>
              <a:spcBef>
                <a:spcPts val="4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Consider: pink means girl. The color pink is a signal. We have a common interest in speaking intelligible English. Until recently, the options were limited (‘she’-series or ‘he’-series), and pink ribbons, blankets, sweaters, etc. gave us the information we needed to choose. </a:t>
            </a:r>
          </a:p>
        </p:txBody>
      </p:sp>
      <p:sp>
        <p:nvSpPr>
          <p:cNvPr id="13" name="Content Placeholder 2">
            <a:extLst>
              <a:ext uri="{FF2B5EF4-FFF2-40B4-BE49-F238E27FC236}">
                <a16:creationId xmlns:a16="http://schemas.microsoft.com/office/drawing/2014/main" id="{6BC28425-86B4-241F-E3E6-C71C461CEA91}"/>
              </a:ext>
            </a:extLst>
          </p:cNvPr>
          <p:cNvSpPr txBox="1">
            <a:spLocks/>
          </p:cNvSpPr>
          <p:nvPr/>
        </p:nvSpPr>
        <p:spPr>
          <a:xfrm>
            <a:off x="3091547" y="3956421"/>
            <a:ext cx="7987737" cy="964908"/>
          </a:xfrm>
          <a:prstGeom prst="rect">
            <a:avLst/>
          </a:prstGeom>
          <a:gradFill flip="none" rotWithShape="1">
            <a:gsLst>
              <a:gs pos="0">
                <a:srgbClr val="FF8AD8">
                  <a:tint val="66000"/>
                  <a:satMod val="160000"/>
                </a:srgbClr>
              </a:gs>
              <a:gs pos="50000">
                <a:srgbClr val="FF8AD8">
                  <a:tint val="44500"/>
                  <a:satMod val="160000"/>
                </a:srgbClr>
              </a:gs>
              <a:gs pos="100000">
                <a:srgbClr val="FF8AD8">
                  <a:tint val="23500"/>
                  <a:satMod val="160000"/>
                </a:srgbClr>
              </a:gs>
            </a:gsLst>
            <a:lin ang="2700000" scaled="1"/>
            <a:tileRect/>
          </a:gradFill>
        </p:spPr>
        <p:txBody>
          <a:bodyPr vert="horz" lIns="91440" tIns="45720" rIns="91440" bIns="45720" rtlCol="0" anchor="ctr">
            <a:normAutofit/>
          </a:bodyPr>
          <a:lstStyle>
            <a:lvl1pPr marL="228600" indent="-228600" algn="l" defTabSz="914400" rtl="0" eaLnBrk="1" latinLnBrk="0" hangingPunct="1">
              <a:lnSpc>
                <a:spcPct val="100000"/>
              </a:lnSpc>
              <a:spcBef>
                <a:spcPts val="4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Note that neither the signifier nor the signified are beliefs or psychological attitudes.</a:t>
            </a:r>
          </a:p>
        </p:txBody>
      </p:sp>
      <p:sp>
        <p:nvSpPr>
          <p:cNvPr id="14" name="Content Placeholder 2">
            <a:extLst>
              <a:ext uri="{FF2B5EF4-FFF2-40B4-BE49-F238E27FC236}">
                <a16:creationId xmlns:a16="http://schemas.microsoft.com/office/drawing/2014/main" id="{7C7CF28A-0E53-4FA9-DFF0-43E71C598069}"/>
              </a:ext>
            </a:extLst>
          </p:cNvPr>
          <p:cNvSpPr txBox="1">
            <a:spLocks/>
          </p:cNvSpPr>
          <p:nvPr/>
        </p:nvSpPr>
        <p:spPr>
          <a:xfrm>
            <a:off x="3091548" y="4990209"/>
            <a:ext cx="8672496" cy="1573749"/>
          </a:xfrm>
          <a:prstGeom prst="rect">
            <a:avLst/>
          </a:prstGeom>
          <a:gradFill flip="none" rotWithShape="1">
            <a:gsLst>
              <a:gs pos="0">
                <a:srgbClr val="FF8AD8">
                  <a:tint val="66000"/>
                  <a:satMod val="160000"/>
                </a:srgbClr>
              </a:gs>
              <a:gs pos="50000">
                <a:srgbClr val="FF8AD8">
                  <a:tint val="44500"/>
                  <a:satMod val="160000"/>
                </a:srgbClr>
              </a:gs>
              <a:gs pos="100000">
                <a:srgbClr val="FF8AD8">
                  <a:tint val="23500"/>
                  <a:satMod val="160000"/>
                </a:srgbClr>
              </a:gs>
            </a:gsLst>
            <a:lin ang="2700000" scaled="1"/>
            <a:tileRect/>
          </a:gradFill>
        </p:spPr>
        <p:txBody>
          <a:bodyPr vert="horz" lIns="91440" tIns="45720" rIns="91440" bIns="45720" rtlCol="0" anchor="ctr">
            <a:normAutofit/>
          </a:bodyPr>
          <a:lstStyle>
            <a:lvl1pPr marL="228600" indent="-228600" algn="l" defTabSz="914400" rtl="0" eaLnBrk="1" latinLnBrk="0" hangingPunct="1">
              <a:lnSpc>
                <a:spcPct val="100000"/>
              </a:lnSpc>
              <a:spcBef>
                <a:spcPts val="4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we are simply thinking about a framework or system of meanings, and if meaning is information conveyed by signifiers (the apparatus), then a framework can be described without reference to the psychology of those who take it up.</a:t>
            </a:r>
          </a:p>
        </p:txBody>
      </p:sp>
      <p:sp>
        <p:nvSpPr>
          <p:cNvPr id="4" name="Rectangle 3">
            <a:extLst>
              <a:ext uri="{FF2B5EF4-FFF2-40B4-BE49-F238E27FC236}">
                <a16:creationId xmlns:a16="http://schemas.microsoft.com/office/drawing/2014/main" id="{EE1C57EC-5AE3-D441-05E5-859BFC59A721}"/>
              </a:ext>
            </a:extLst>
          </p:cNvPr>
          <p:cNvSpPr/>
          <p:nvPr/>
        </p:nvSpPr>
        <p:spPr>
          <a:xfrm>
            <a:off x="2262466" y="2902528"/>
            <a:ext cx="1109830" cy="4482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Signifier</a:t>
            </a:r>
          </a:p>
        </p:txBody>
      </p:sp>
      <p:cxnSp>
        <p:nvCxnSpPr>
          <p:cNvPr id="6" name="Curved Connector 5">
            <a:extLst>
              <a:ext uri="{FF2B5EF4-FFF2-40B4-BE49-F238E27FC236}">
                <a16:creationId xmlns:a16="http://schemas.microsoft.com/office/drawing/2014/main" id="{A1BC760C-CEF7-C849-C67B-9C89CE08FA11}"/>
              </a:ext>
            </a:extLst>
          </p:cNvPr>
          <p:cNvCxnSpPr>
            <a:cxnSpLocks/>
            <a:stCxn id="4" idx="0"/>
            <a:endCxn id="8" idx="3"/>
          </p:cNvCxnSpPr>
          <p:nvPr/>
        </p:nvCxnSpPr>
        <p:spPr>
          <a:xfrm rot="16200000" flipV="1">
            <a:off x="2054832" y="2139978"/>
            <a:ext cx="536518" cy="988581"/>
          </a:xfrm>
          <a:prstGeom prst="curvedConnector2">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D9B5466-F6DF-239B-3E93-6809FA5BBA1B}"/>
              </a:ext>
            </a:extLst>
          </p:cNvPr>
          <p:cNvSpPr/>
          <p:nvPr/>
        </p:nvSpPr>
        <p:spPr>
          <a:xfrm>
            <a:off x="2262466" y="3538807"/>
            <a:ext cx="1124201" cy="4482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Signified</a:t>
            </a:r>
          </a:p>
        </p:txBody>
      </p:sp>
      <p:cxnSp>
        <p:nvCxnSpPr>
          <p:cNvPr id="20" name="Curved Connector 19">
            <a:extLst>
              <a:ext uri="{FF2B5EF4-FFF2-40B4-BE49-F238E27FC236}">
                <a16:creationId xmlns:a16="http://schemas.microsoft.com/office/drawing/2014/main" id="{CC2D965C-73C4-A4F3-D236-F9133AB22C8C}"/>
              </a:ext>
            </a:extLst>
          </p:cNvPr>
          <p:cNvCxnSpPr>
            <a:cxnSpLocks/>
            <a:stCxn id="18" idx="2"/>
          </p:cNvCxnSpPr>
          <p:nvPr/>
        </p:nvCxnSpPr>
        <p:spPr>
          <a:xfrm rot="5400000">
            <a:off x="2019718" y="3808076"/>
            <a:ext cx="625875" cy="983824"/>
          </a:xfrm>
          <a:prstGeom prst="curvedConnector2">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2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2" grpId="0" animBg="1"/>
      <p:bldP spid="13" grpId="0" animBg="1"/>
      <p:bldP spid="14" grpId="0" animBg="1"/>
      <p:bldP spid="4"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4586-DC49-CDA5-8ADE-C4C52A743685}"/>
              </a:ext>
            </a:extLst>
          </p:cNvPr>
          <p:cNvSpPr>
            <a:spLocks noGrp="1"/>
          </p:cNvSpPr>
          <p:nvPr>
            <p:ph type="title"/>
          </p:nvPr>
        </p:nvSpPr>
        <p:spPr>
          <a:xfrm>
            <a:off x="415290" y="365125"/>
            <a:ext cx="10938510" cy="1325563"/>
          </a:xfrm>
        </p:spPr>
        <p:txBody>
          <a:bodyPr/>
          <a:lstStyle/>
          <a:p>
            <a:r>
              <a:rPr lang="en-US" dirty="0"/>
              <a:t>Materiality of signifiers and signified</a:t>
            </a:r>
          </a:p>
        </p:txBody>
      </p:sp>
      <p:pic>
        <p:nvPicPr>
          <p:cNvPr id="5" name="Picture 4">
            <a:extLst>
              <a:ext uri="{FF2B5EF4-FFF2-40B4-BE49-F238E27FC236}">
                <a16:creationId xmlns:a16="http://schemas.microsoft.com/office/drawing/2014/main" id="{3A9B063F-4A99-436E-1567-181D45203B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5402" y="3684466"/>
            <a:ext cx="3788507" cy="2965691"/>
          </a:xfrm>
          <a:prstGeom prst="rect">
            <a:avLst/>
          </a:prstGeom>
        </p:spPr>
      </p:pic>
      <p:sp>
        <p:nvSpPr>
          <p:cNvPr id="7" name="Rounded Rectangle 6">
            <a:extLst>
              <a:ext uri="{FF2B5EF4-FFF2-40B4-BE49-F238E27FC236}">
                <a16:creationId xmlns:a16="http://schemas.microsoft.com/office/drawing/2014/main" id="{D771F9B1-1F19-D815-9A15-9C8ACF051E5F}"/>
              </a:ext>
            </a:extLst>
          </p:cNvPr>
          <p:cNvSpPr/>
          <p:nvPr/>
        </p:nvSpPr>
        <p:spPr>
          <a:xfrm>
            <a:off x="358139" y="1571137"/>
            <a:ext cx="5737859" cy="29656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dirty="0">
                <a:solidFill>
                  <a:sysClr val="windowText" lastClr="000000"/>
                </a:solidFill>
                <a:latin typeface="Avenir Book" panose="02000503020000020003" pitchFamily="2" charset="0"/>
              </a:rPr>
              <a:t>In an actual practice, the signs are gestures, vocalizations, bits of paper, cloth, or metal. Because a cultural </a:t>
            </a:r>
            <a:r>
              <a:rPr lang="en-US" sz="2000" dirty="0" err="1">
                <a:solidFill>
                  <a:sysClr val="windowText" lastClr="000000"/>
                </a:solidFill>
                <a:latin typeface="Avenir Book" panose="02000503020000020003" pitchFamily="2" charset="0"/>
              </a:rPr>
              <a:t>technē</a:t>
            </a:r>
            <a:r>
              <a:rPr lang="en-US" sz="2000" dirty="0">
                <a:solidFill>
                  <a:sysClr val="windowText" lastClr="000000"/>
                </a:solidFill>
                <a:latin typeface="Avenir Book" panose="02000503020000020003" pitchFamily="2" charset="0"/>
              </a:rPr>
              <a:t> is a frame of meaningful signifiers, or signs, and because such signs – both the signifier and the signified – have a material existence, a cultural </a:t>
            </a:r>
            <a:r>
              <a:rPr lang="en-US" sz="2000" dirty="0" err="1">
                <a:solidFill>
                  <a:sysClr val="windowText" lastClr="000000"/>
                </a:solidFill>
                <a:latin typeface="Avenir Book" panose="02000503020000020003" pitchFamily="2" charset="0"/>
              </a:rPr>
              <a:t>technē</a:t>
            </a:r>
            <a:r>
              <a:rPr lang="en-US" sz="2000" dirty="0">
                <a:solidFill>
                  <a:sysClr val="windowText" lastClr="000000"/>
                </a:solidFill>
                <a:latin typeface="Avenir Book" panose="02000503020000020003" pitchFamily="2" charset="0"/>
              </a:rPr>
              <a:t> is not “in the head,” it is not psychological. </a:t>
            </a:r>
          </a:p>
        </p:txBody>
      </p:sp>
      <p:sp>
        <p:nvSpPr>
          <p:cNvPr id="8" name="Rounded Rectangle 7">
            <a:extLst>
              <a:ext uri="{FF2B5EF4-FFF2-40B4-BE49-F238E27FC236}">
                <a16:creationId xmlns:a16="http://schemas.microsoft.com/office/drawing/2014/main" id="{E5A20905-1591-EF0B-E6A2-202AEBE46C50}"/>
              </a:ext>
            </a:extLst>
          </p:cNvPr>
          <p:cNvSpPr/>
          <p:nvPr/>
        </p:nvSpPr>
        <p:spPr>
          <a:xfrm>
            <a:off x="6249279" y="1690688"/>
            <a:ext cx="5527431" cy="21009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dirty="0">
                <a:solidFill>
                  <a:sysClr val="windowText" lastClr="000000"/>
                </a:solidFill>
                <a:latin typeface="Avenir Book" panose="02000503020000020003" pitchFamily="2" charset="0"/>
              </a:rPr>
              <a:t>However, because the link between signifier and signified has to “convey information” in order to be effective, the uptake of a cultural </a:t>
            </a:r>
            <a:r>
              <a:rPr lang="en-US" sz="2000" dirty="0" err="1">
                <a:solidFill>
                  <a:sysClr val="windowText" lastClr="000000"/>
                </a:solidFill>
                <a:latin typeface="Avenir Book" panose="02000503020000020003" pitchFamily="2" charset="0"/>
              </a:rPr>
              <a:t>technē</a:t>
            </a:r>
            <a:r>
              <a:rPr lang="en-US" sz="2000" dirty="0">
                <a:solidFill>
                  <a:sysClr val="windowText" lastClr="000000"/>
                </a:solidFill>
                <a:latin typeface="Avenir Book" panose="02000503020000020003" pitchFamily="2" charset="0"/>
              </a:rPr>
              <a:t> by agents will require processing the relevant information; this is, in most cases, a psychological process.</a:t>
            </a:r>
          </a:p>
        </p:txBody>
      </p:sp>
      <p:sp>
        <p:nvSpPr>
          <p:cNvPr id="6" name="Rounded Rectangle 5">
            <a:extLst>
              <a:ext uri="{FF2B5EF4-FFF2-40B4-BE49-F238E27FC236}">
                <a16:creationId xmlns:a16="http://schemas.microsoft.com/office/drawing/2014/main" id="{73DEE5B1-6693-C075-AC27-A3FBFF25A4C6}"/>
              </a:ext>
            </a:extLst>
          </p:cNvPr>
          <p:cNvSpPr/>
          <p:nvPr/>
        </p:nvSpPr>
        <p:spPr>
          <a:xfrm>
            <a:off x="648091" y="4402929"/>
            <a:ext cx="6954030" cy="203718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dirty="0">
                <a:solidFill>
                  <a:sysClr val="windowText" lastClr="000000"/>
                </a:solidFill>
                <a:latin typeface="Avenir Book" panose="02000503020000020003" pitchFamily="2" charset="0"/>
              </a:rPr>
              <a:t>If we are simply thinking about a framework or system of meanings, and if meaning is information conveyed by signifiers (the apparatus), then a framework can be described without reference to the psychology of those who take it up.</a:t>
            </a:r>
          </a:p>
        </p:txBody>
      </p:sp>
    </p:spTree>
    <p:extLst>
      <p:ext uri="{BB962C8B-B14F-4D97-AF65-F5344CB8AC3E}">
        <p14:creationId xmlns:p14="http://schemas.microsoft.com/office/powerpoint/2010/main" val="10268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636-6CD4-27C9-3372-6DE0137265D3}"/>
              </a:ext>
            </a:extLst>
          </p:cNvPr>
          <p:cNvSpPr>
            <a:spLocks noGrp="1"/>
          </p:cNvSpPr>
          <p:nvPr>
            <p:ph type="title"/>
          </p:nvPr>
        </p:nvSpPr>
        <p:spPr>
          <a:xfrm>
            <a:off x="471488" y="365126"/>
            <a:ext cx="9305558" cy="977900"/>
          </a:xfrm>
        </p:spPr>
        <p:txBody>
          <a:bodyPr/>
          <a:lstStyle/>
          <a:p>
            <a:r>
              <a:rPr lang="en-US" dirty="0"/>
              <a:t>Outline</a:t>
            </a:r>
          </a:p>
        </p:txBody>
      </p:sp>
      <p:grpSp>
        <p:nvGrpSpPr>
          <p:cNvPr id="12" name="Group 11">
            <a:extLst>
              <a:ext uri="{FF2B5EF4-FFF2-40B4-BE49-F238E27FC236}">
                <a16:creationId xmlns:a16="http://schemas.microsoft.com/office/drawing/2014/main" id="{AAFC3454-498B-537A-CBC3-71C73C0270F3}"/>
              </a:ext>
            </a:extLst>
          </p:cNvPr>
          <p:cNvGrpSpPr/>
          <p:nvPr/>
        </p:nvGrpSpPr>
        <p:grpSpPr>
          <a:xfrm>
            <a:off x="2011303" y="-367358"/>
            <a:ext cx="10180697" cy="7249318"/>
            <a:chOff x="2011303" y="-367358"/>
            <a:chExt cx="10180697" cy="7249318"/>
          </a:xfrm>
        </p:grpSpPr>
        <p:grpSp>
          <p:nvGrpSpPr>
            <p:cNvPr id="10" name="Group 9">
              <a:extLst>
                <a:ext uri="{FF2B5EF4-FFF2-40B4-BE49-F238E27FC236}">
                  <a16:creationId xmlns:a16="http://schemas.microsoft.com/office/drawing/2014/main" id="{2E9A3C1D-7B7F-0D4A-E238-BC34D01C53FC}"/>
                </a:ext>
              </a:extLst>
            </p:cNvPr>
            <p:cNvGrpSpPr/>
            <p:nvPr/>
          </p:nvGrpSpPr>
          <p:grpSpPr>
            <a:xfrm>
              <a:off x="3639670" y="1120628"/>
              <a:ext cx="8552330" cy="5761332"/>
              <a:chOff x="3639670" y="1120628"/>
              <a:chExt cx="8552330" cy="5761332"/>
            </a:xfrm>
          </p:grpSpPr>
          <p:grpSp>
            <p:nvGrpSpPr>
              <p:cNvPr id="7" name="Group 6">
                <a:extLst>
                  <a:ext uri="{FF2B5EF4-FFF2-40B4-BE49-F238E27FC236}">
                    <a16:creationId xmlns:a16="http://schemas.microsoft.com/office/drawing/2014/main" id="{8DB334C4-3CAE-04C0-6795-637183655EFF}"/>
                  </a:ext>
                </a:extLst>
              </p:cNvPr>
              <p:cNvGrpSpPr/>
              <p:nvPr/>
            </p:nvGrpSpPr>
            <p:grpSpPr>
              <a:xfrm>
                <a:off x="3639670" y="1120628"/>
                <a:ext cx="8552330" cy="5761332"/>
                <a:chOff x="1715194" y="2752205"/>
                <a:chExt cx="8552330" cy="5761332"/>
              </a:xfrm>
            </p:grpSpPr>
            <p:pic>
              <p:nvPicPr>
                <p:cNvPr id="5" name="Picture 4">
                  <a:extLst>
                    <a:ext uri="{FF2B5EF4-FFF2-40B4-BE49-F238E27FC236}">
                      <a16:creationId xmlns:a16="http://schemas.microsoft.com/office/drawing/2014/main" id="{76D60E3F-990B-9780-042B-EF8BEC3141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5194" y="2752205"/>
                  <a:ext cx="8552330" cy="5761332"/>
                </a:xfrm>
                <a:prstGeom prst="rect">
                  <a:avLst/>
                </a:prstGeom>
                <a:ln>
                  <a:solidFill>
                    <a:schemeClr val="bg1"/>
                  </a:solidFill>
                </a:ln>
              </p:spPr>
            </p:pic>
            <p:sp>
              <p:nvSpPr>
                <p:cNvPr id="6" name="Rectangle 5">
                  <a:extLst>
                    <a:ext uri="{FF2B5EF4-FFF2-40B4-BE49-F238E27FC236}">
                      <a16:creationId xmlns:a16="http://schemas.microsoft.com/office/drawing/2014/main" id="{9ECE00F4-D3E3-1D77-295E-ED503AEF5D3A}"/>
                    </a:ext>
                  </a:extLst>
                </p:cNvPr>
                <p:cNvSpPr/>
                <p:nvPr/>
              </p:nvSpPr>
              <p:spPr>
                <a:xfrm flipV="1">
                  <a:off x="5553024" y="5527117"/>
                  <a:ext cx="818933" cy="353729"/>
                </a:xfrm>
                <a:custGeom>
                  <a:avLst/>
                  <a:gdLst>
                    <a:gd name="connsiteX0" fmla="*/ 0 w 818933"/>
                    <a:gd name="connsiteY0" fmla="*/ 0 h 353729"/>
                    <a:gd name="connsiteX1" fmla="*/ 425845 w 818933"/>
                    <a:gd name="connsiteY1" fmla="*/ 0 h 353729"/>
                    <a:gd name="connsiteX2" fmla="*/ 818933 w 818933"/>
                    <a:gd name="connsiteY2" fmla="*/ 0 h 353729"/>
                    <a:gd name="connsiteX3" fmla="*/ 818933 w 818933"/>
                    <a:gd name="connsiteY3" fmla="*/ 353729 h 353729"/>
                    <a:gd name="connsiteX4" fmla="*/ 417656 w 818933"/>
                    <a:gd name="connsiteY4" fmla="*/ 353729 h 353729"/>
                    <a:gd name="connsiteX5" fmla="*/ 0 w 818933"/>
                    <a:gd name="connsiteY5" fmla="*/ 353729 h 353729"/>
                    <a:gd name="connsiteX6" fmla="*/ 0 w 818933"/>
                    <a:gd name="connsiteY6" fmla="*/ 0 h 3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933" h="353729" fill="none" extrusionOk="0">
                      <a:moveTo>
                        <a:pt x="0" y="0"/>
                      </a:moveTo>
                      <a:cubicBezTo>
                        <a:pt x="142628" y="10782"/>
                        <a:pt x="289292" y="-4416"/>
                        <a:pt x="425845" y="0"/>
                      </a:cubicBezTo>
                      <a:cubicBezTo>
                        <a:pt x="562399" y="4416"/>
                        <a:pt x="642491" y="-10226"/>
                        <a:pt x="818933" y="0"/>
                      </a:cubicBezTo>
                      <a:cubicBezTo>
                        <a:pt x="834317" y="146869"/>
                        <a:pt x="833584" y="256092"/>
                        <a:pt x="818933" y="353729"/>
                      </a:cubicBezTo>
                      <a:cubicBezTo>
                        <a:pt x="665527" y="343650"/>
                        <a:pt x="594290" y="355679"/>
                        <a:pt x="417656" y="353729"/>
                      </a:cubicBezTo>
                      <a:cubicBezTo>
                        <a:pt x="241022" y="351779"/>
                        <a:pt x="198998" y="371436"/>
                        <a:pt x="0" y="353729"/>
                      </a:cubicBezTo>
                      <a:cubicBezTo>
                        <a:pt x="5343" y="281937"/>
                        <a:pt x="-17569" y="106203"/>
                        <a:pt x="0" y="0"/>
                      </a:cubicBezTo>
                      <a:close/>
                    </a:path>
                    <a:path w="818933" h="353729" stroke="0" extrusionOk="0">
                      <a:moveTo>
                        <a:pt x="0" y="0"/>
                      </a:moveTo>
                      <a:cubicBezTo>
                        <a:pt x="168088" y="-17133"/>
                        <a:pt x="223194" y="6629"/>
                        <a:pt x="401277" y="0"/>
                      </a:cubicBezTo>
                      <a:cubicBezTo>
                        <a:pt x="579360" y="-6629"/>
                        <a:pt x="616049" y="-6282"/>
                        <a:pt x="818933" y="0"/>
                      </a:cubicBezTo>
                      <a:cubicBezTo>
                        <a:pt x="825649" y="115593"/>
                        <a:pt x="833511" y="212182"/>
                        <a:pt x="818933" y="353729"/>
                      </a:cubicBezTo>
                      <a:cubicBezTo>
                        <a:pt x="645474" y="368673"/>
                        <a:pt x="564626" y="344630"/>
                        <a:pt x="409467" y="353729"/>
                      </a:cubicBezTo>
                      <a:cubicBezTo>
                        <a:pt x="254308" y="362828"/>
                        <a:pt x="198638" y="353731"/>
                        <a:pt x="0" y="353729"/>
                      </a:cubicBezTo>
                      <a:cubicBezTo>
                        <a:pt x="-9022" y="255873"/>
                        <a:pt x="12881" y="152363"/>
                        <a:pt x="0" y="0"/>
                      </a:cubicBezTo>
                      <a:close/>
                    </a:path>
                  </a:pathLst>
                </a:custGeom>
                <a:pattFill prst="smGrid">
                  <a:fgClr>
                    <a:schemeClr val="accent6">
                      <a:lumMod val="75000"/>
                    </a:schemeClr>
                  </a:fgClr>
                  <a:bgClr>
                    <a:schemeClr val="bg1"/>
                  </a:bgClr>
                </a:patt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4BB7C0F-209E-F024-8C59-E8FFD343BC24}"/>
                  </a:ext>
                </a:extLst>
              </p:cNvPr>
              <p:cNvSpPr/>
              <p:nvPr/>
            </p:nvSpPr>
            <p:spPr>
              <a:xfrm>
                <a:off x="6460617" y="4500282"/>
                <a:ext cx="609600" cy="376518"/>
              </a:xfrm>
              <a:prstGeom prst="rect">
                <a:avLst/>
              </a:prstGeom>
              <a:pattFill prst="lgConfetti">
                <a:fgClr>
                  <a:srgbClr val="7030A0"/>
                </a:fgClr>
                <a:bgClr>
                  <a:srgbClr val="F7C6F3"/>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iangle 10">
              <a:extLst>
                <a:ext uri="{FF2B5EF4-FFF2-40B4-BE49-F238E27FC236}">
                  <a16:creationId xmlns:a16="http://schemas.microsoft.com/office/drawing/2014/main" id="{50DB22B5-912B-6893-00E7-721DE21EE005}"/>
                </a:ext>
              </a:extLst>
            </p:cNvPr>
            <p:cNvSpPr/>
            <p:nvPr/>
          </p:nvSpPr>
          <p:spPr>
            <a:xfrm rot="19865535">
              <a:off x="2011303" y="-367358"/>
              <a:ext cx="8459610" cy="3606087"/>
            </a:xfrm>
            <a:prstGeom prst="triangle">
              <a:avLst>
                <a:gd name="adj" fmla="val 225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15E729F-83D1-CA5F-53F5-CFD94FFDA584}"/>
              </a:ext>
            </a:extLst>
          </p:cNvPr>
          <p:cNvSpPr>
            <a:spLocks noGrp="1"/>
          </p:cNvSpPr>
          <p:nvPr>
            <p:ph idx="1"/>
          </p:nvPr>
        </p:nvSpPr>
        <p:spPr/>
        <p:txBody>
          <a:bodyPr anchor="t"/>
          <a:lstStyle/>
          <a:p>
            <a:pPr marL="514350" indent="-514350">
              <a:buFont typeface="+mj-lt"/>
              <a:buAutoNum type="arabicPeriod"/>
            </a:pPr>
            <a:r>
              <a:rPr lang="en-US" dirty="0">
                <a:solidFill>
                  <a:schemeClr val="bg1">
                    <a:lumMod val="65000"/>
                  </a:schemeClr>
                </a:solidFill>
              </a:rPr>
              <a:t>Recap and Introduction</a:t>
            </a:r>
          </a:p>
          <a:p>
            <a:pPr marL="514350" indent="-514350">
              <a:buFont typeface="+mj-lt"/>
              <a:buAutoNum type="arabicPeriod"/>
            </a:pPr>
            <a:r>
              <a:rPr lang="en-US" dirty="0">
                <a:solidFill>
                  <a:schemeClr val="bg1">
                    <a:lumMod val="65000"/>
                  </a:schemeClr>
                </a:solidFill>
              </a:rPr>
              <a:t>Psychological and Materialist Approaches</a:t>
            </a:r>
          </a:p>
          <a:p>
            <a:pPr marL="514350" indent="-514350">
              <a:buFont typeface="+mj-lt"/>
              <a:buAutoNum type="arabicPeriod"/>
            </a:pPr>
            <a:r>
              <a:rPr lang="en-US" dirty="0">
                <a:solidFill>
                  <a:schemeClr val="bg1">
                    <a:lumMod val="65000"/>
                  </a:schemeClr>
                </a:solidFill>
              </a:rPr>
              <a:t>Signaling and Content</a:t>
            </a:r>
          </a:p>
          <a:p>
            <a:pPr marL="514350" indent="-514350">
              <a:buFont typeface="+mj-lt"/>
              <a:buAutoNum type="arabicPeriod"/>
            </a:pPr>
            <a:r>
              <a:rPr lang="en-US" dirty="0"/>
              <a:t>Uptake in  Practices</a:t>
            </a:r>
          </a:p>
          <a:p>
            <a:pPr marL="514350" indent="-514350">
              <a:buFont typeface="+mj-lt"/>
              <a:buAutoNum type="arabicPeriod"/>
            </a:pPr>
            <a:r>
              <a:rPr lang="en-US" dirty="0">
                <a:solidFill>
                  <a:schemeClr val="bg1">
                    <a:lumMod val="65000"/>
                  </a:schemeClr>
                </a:solidFill>
              </a:rPr>
              <a:t>Conclusion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4" name="Ink 13">
                <a:extLst>
                  <a:ext uri="{FF2B5EF4-FFF2-40B4-BE49-F238E27FC236}">
                    <a16:creationId xmlns:a16="http://schemas.microsoft.com/office/drawing/2014/main" id="{E8D4147A-4979-BC2F-614D-07157EF33252}"/>
                  </a:ext>
                </a:extLst>
              </p14:cNvPr>
              <p14:cNvContentPartPr/>
              <p14:nvPr/>
            </p14:nvContentPartPr>
            <p14:xfrm>
              <a:off x="7125586" y="2844339"/>
              <a:ext cx="745560" cy="302400"/>
            </p14:xfrm>
          </p:contentPart>
        </mc:Choice>
        <mc:Fallback xmlns="">
          <p:pic>
            <p:nvPicPr>
              <p:cNvPr id="14" name="Ink 13">
                <a:extLst>
                  <a:ext uri="{FF2B5EF4-FFF2-40B4-BE49-F238E27FC236}">
                    <a16:creationId xmlns:a16="http://schemas.microsoft.com/office/drawing/2014/main" id="{E8D4147A-4979-BC2F-614D-07157EF33252}"/>
                  </a:ext>
                </a:extLst>
              </p:cNvPr>
              <p:cNvPicPr/>
              <p:nvPr/>
            </p:nvPicPr>
            <p:blipFill>
              <a:blip r:embed="rId4"/>
              <a:stretch>
                <a:fillRect/>
              </a:stretch>
            </p:blipFill>
            <p:spPr>
              <a:xfrm>
                <a:off x="7107586" y="2736339"/>
                <a:ext cx="781200" cy="518040"/>
              </a:xfrm>
              <a:prstGeom prst="rect">
                <a:avLst/>
              </a:prstGeom>
            </p:spPr>
          </p:pic>
        </mc:Fallback>
      </mc:AlternateContent>
      <p:grpSp>
        <p:nvGrpSpPr>
          <p:cNvPr id="17" name="Group 16">
            <a:extLst>
              <a:ext uri="{FF2B5EF4-FFF2-40B4-BE49-F238E27FC236}">
                <a16:creationId xmlns:a16="http://schemas.microsoft.com/office/drawing/2014/main" id="{E5E3A473-D5D8-FCF2-15B4-772041B7D490}"/>
              </a:ext>
            </a:extLst>
          </p:cNvPr>
          <p:cNvGrpSpPr/>
          <p:nvPr/>
        </p:nvGrpSpPr>
        <p:grpSpPr>
          <a:xfrm>
            <a:off x="7082746" y="2742819"/>
            <a:ext cx="1073160" cy="405720"/>
            <a:chOff x="7082746" y="2742819"/>
            <a:chExt cx="1073160" cy="405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5" name="Ink 14">
                  <a:extLst>
                    <a:ext uri="{FF2B5EF4-FFF2-40B4-BE49-F238E27FC236}">
                      <a16:creationId xmlns:a16="http://schemas.microsoft.com/office/drawing/2014/main" id="{0EF395BE-9B5C-C1ED-8ACD-67D9B1C68C63}"/>
                    </a:ext>
                  </a:extLst>
                </p14:cNvPr>
                <p14:cNvContentPartPr/>
                <p14:nvPr/>
              </p14:nvContentPartPr>
              <p14:xfrm>
                <a:off x="7722106" y="2742819"/>
                <a:ext cx="433800" cy="321840"/>
              </p14:xfrm>
            </p:contentPart>
          </mc:Choice>
          <mc:Fallback xmlns="">
            <p:pic>
              <p:nvPicPr>
                <p:cNvPr id="15" name="Ink 14">
                  <a:extLst>
                    <a:ext uri="{FF2B5EF4-FFF2-40B4-BE49-F238E27FC236}">
                      <a16:creationId xmlns:a16="http://schemas.microsoft.com/office/drawing/2014/main" id="{0EF395BE-9B5C-C1ED-8ACD-67D9B1C68C63}"/>
                    </a:ext>
                  </a:extLst>
                </p:cNvPr>
                <p:cNvPicPr/>
                <p:nvPr/>
              </p:nvPicPr>
              <p:blipFill>
                <a:blip r:embed="rId6"/>
                <a:stretch>
                  <a:fillRect/>
                </a:stretch>
              </p:blipFill>
              <p:spPr>
                <a:xfrm>
                  <a:off x="7704106" y="2634819"/>
                  <a:ext cx="469440" cy="53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4B7783CA-DA96-4758-5698-E9EEFBF63EB4}"/>
                    </a:ext>
                  </a:extLst>
                </p14:cNvPr>
                <p14:cNvContentPartPr/>
                <p14:nvPr/>
              </p14:nvContentPartPr>
              <p14:xfrm>
                <a:off x="7082746" y="2989419"/>
                <a:ext cx="310680" cy="159120"/>
              </p14:xfrm>
            </p:contentPart>
          </mc:Choice>
          <mc:Fallback xmlns="">
            <p:pic>
              <p:nvPicPr>
                <p:cNvPr id="16" name="Ink 15">
                  <a:extLst>
                    <a:ext uri="{FF2B5EF4-FFF2-40B4-BE49-F238E27FC236}">
                      <a16:creationId xmlns:a16="http://schemas.microsoft.com/office/drawing/2014/main" id="{4B7783CA-DA96-4758-5698-E9EEFBF63EB4}"/>
                    </a:ext>
                  </a:extLst>
                </p:cNvPr>
                <p:cNvPicPr/>
                <p:nvPr/>
              </p:nvPicPr>
              <p:blipFill>
                <a:blip r:embed="rId8"/>
                <a:stretch>
                  <a:fillRect/>
                </a:stretch>
              </p:blipFill>
              <p:spPr>
                <a:xfrm>
                  <a:off x="7064746" y="2881663"/>
                  <a:ext cx="346320" cy="37427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0A0A107E-3178-3FA1-193D-ACA911544225}"/>
                  </a:ext>
                </a:extLst>
              </p14:cNvPr>
              <p14:cNvContentPartPr/>
              <p14:nvPr/>
            </p14:nvContentPartPr>
            <p14:xfrm>
              <a:off x="7502866" y="2899419"/>
              <a:ext cx="405720" cy="104400"/>
            </p14:xfrm>
          </p:contentPart>
        </mc:Choice>
        <mc:Fallback xmlns="">
          <p:pic>
            <p:nvPicPr>
              <p:cNvPr id="18" name="Ink 17">
                <a:extLst>
                  <a:ext uri="{FF2B5EF4-FFF2-40B4-BE49-F238E27FC236}">
                    <a16:creationId xmlns:a16="http://schemas.microsoft.com/office/drawing/2014/main" id="{0A0A107E-3178-3FA1-193D-ACA911544225}"/>
                  </a:ext>
                </a:extLst>
              </p:cNvPr>
              <p:cNvPicPr/>
              <p:nvPr/>
            </p:nvPicPr>
            <p:blipFill>
              <a:blip r:embed="rId10"/>
              <a:stretch>
                <a:fillRect/>
              </a:stretch>
            </p:blipFill>
            <p:spPr>
              <a:xfrm>
                <a:off x="7448866" y="2791419"/>
                <a:ext cx="5133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05844EC-C832-6C3C-18F6-75C92D1F6339}"/>
                  </a:ext>
                </a:extLst>
              </p14:cNvPr>
              <p14:cNvContentPartPr/>
              <p14:nvPr/>
            </p14:nvContentPartPr>
            <p14:xfrm>
              <a:off x="7370746" y="2972139"/>
              <a:ext cx="99000" cy="137880"/>
            </p14:xfrm>
          </p:contentPart>
        </mc:Choice>
        <mc:Fallback xmlns="">
          <p:pic>
            <p:nvPicPr>
              <p:cNvPr id="19" name="Ink 18">
                <a:extLst>
                  <a:ext uri="{FF2B5EF4-FFF2-40B4-BE49-F238E27FC236}">
                    <a16:creationId xmlns:a16="http://schemas.microsoft.com/office/drawing/2014/main" id="{F05844EC-C832-6C3C-18F6-75C92D1F6339}"/>
                  </a:ext>
                </a:extLst>
              </p:cNvPr>
              <p:cNvPicPr/>
              <p:nvPr/>
            </p:nvPicPr>
            <p:blipFill>
              <a:blip r:embed="rId12"/>
              <a:stretch>
                <a:fillRect/>
              </a:stretch>
            </p:blipFill>
            <p:spPr>
              <a:xfrm>
                <a:off x="7316746" y="2864139"/>
                <a:ext cx="20664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8CEC77D-5D77-60FD-B844-CFAC860F64E2}"/>
                  </a:ext>
                </a:extLst>
              </p14:cNvPr>
              <p14:cNvContentPartPr/>
              <p14:nvPr/>
            </p14:nvContentPartPr>
            <p14:xfrm>
              <a:off x="7117306" y="3061419"/>
              <a:ext cx="203400" cy="223920"/>
            </p14:xfrm>
          </p:contentPart>
        </mc:Choice>
        <mc:Fallback xmlns="">
          <p:pic>
            <p:nvPicPr>
              <p:cNvPr id="20" name="Ink 19">
                <a:extLst>
                  <a:ext uri="{FF2B5EF4-FFF2-40B4-BE49-F238E27FC236}">
                    <a16:creationId xmlns:a16="http://schemas.microsoft.com/office/drawing/2014/main" id="{A8CEC77D-5D77-60FD-B844-CFAC860F64E2}"/>
                  </a:ext>
                </a:extLst>
              </p:cNvPr>
              <p:cNvPicPr/>
              <p:nvPr/>
            </p:nvPicPr>
            <p:blipFill>
              <a:blip r:embed="rId14"/>
              <a:stretch>
                <a:fillRect/>
              </a:stretch>
            </p:blipFill>
            <p:spPr>
              <a:xfrm>
                <a:off x="7063210" y="2953419"/>
                <a:ext cx="311231"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C889F792-574A-1A9C-A651-6ADFEDC2C954}"/>
                  </a:ext>
                </a:extLst>
              </p14:cNvPr>
              <p14:cNvContentPartPr/>
              <p14:nvPr/>
            </p14:nvContentPartPr>
            <p14:xfrm>
              <a:off x="7741906" y="3078939"/>
              <a:ext cx="360" cy="360"/>
            </p14:xfrm>
          </p:contentPart>
        </mc:Choice>
        <mc:Fallback xmlns="">
          <p:pic>
            <p:nvPicPr>
              <p:cNvPr id="21" name="Ink 20">
                <a:extLst>
                  <a:ext uri="{FF2B5EF4-FFF2-40B4-BE49-F238E27FC236}">
                    <a16:creationId xmlns:a16="http://schemas.microsoft.com/office/drawing/2014/main" id="{C889F792-574A-1A9C-A651-6ADFEDC2C954}"/>
                  </a:ext>
                </a:extLst>
              </p:cNvPr>
              <p:cNvPicPr/>
              <p:nvPr/>
            </p:nvPicPr>
            <p:blipFill>
              <a:blip r:embed="rId16"/>
              <a:stretch>
                <a:fillRect/>
              </a:stretch>
            </p:blipFill>
            <p:spPr>
              <a:xfrm>
                <a:off x="7687906" y="297093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121AB04C-0C8D-7E79-A619-2F59C21F80FC}"/>
                  </a:ext>
                </a:extLst>
              </p14:cNvPr>
              <p14:cNvContentPartPr/>
              <p14:nvPr/>
            </p14:nvContentPartPr>
            <p14:xfrm>
              <a:off x="12028066" y="1622139"/>
              <a:ext cx="161280" cy="269640"/>
            </p14:xfrm>
          </p:contentPart>
        </mc:Choice>
        <mc:Fallback xmlns="">
          <p:pic>
            <p:nvPicPr>
              <p:cNvPr id="28" name="Ink 27">
                <a:extLst>
                  <a:ext uri="{FF2B5EF4-FFF2-40B4-BE49-F238E27FC236}">
                    <a16:creationId xmlns:a16="http://schemas.microsoft.com/office/drawing/2014/main" id="{121AB04C-0C8D-7E79-A619-2F59C21F80FC}"/>
                  </a:ext>
                </a:extLst>
              </p:cNvPr>
              <p:cNvPicPr/>
              <p:nvPr/>
            </p:nvPicPr>
            <p:blipFill>
              <a:blip r:embed="rId18"/>
              <a:stretch>
                <a:fillRect/>
              </a:stretch>
            </p:blipFill>
            <p:spPr>
              <a:xfrm>
                <a:off x="12019066" y="1613151"/>
                <a:ext cx="178920" cy="2872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CC42BFB-B16B-0BB3-78EE-2DCB4AABD549}"/>
                  </a:ext>
                </a:extLst>
              </p14:cNvPr>
              <p14:cNvContentPartPr/>
              <p14:nvPr/>
            </p14:nvContentPartPr>
            <p14:xfrm>
              <a:off x="12095363" y="2006058"/>
              <a:ext cx="17640" cy="34920"/>
            </p14:xfrm>
          </p:contentPart>
        </mc:Choice>
        <mc:Fallback xmlns="">
          <p:pic>
            <p:nvPicPr>
              <p:cNvPr id="30" name="Ink 29">
                <a:extLst>
                  <a:ext uri="{FF2B5EF4-FFF2-40B4-BE49-F238E27FC236}">
                    <a16:creationId xmlns:a16="http://schemas.microsoft.com/office/drawing/2014/main" id="{0CC42BFB-B16B-0BB3-78EE-2DCB4AABD549}"/>
                  </a:ext>
                </a:extLst>
              </p:cNvPr>
              <p:cNvPicPr/>
              <p:nvPr/>
            </p:nvPicPr>
            <p:blipFill>
              <a:blip r:embed="rId20"/>
              <a:stretch>
                <a:fillRect/>
              </a:stretch>
            </p:blipFill>
            <p:spPr>
              <a:xfrm>
                <a:off x="12086363" y="1997058"/>
                <a:ext cx="35280" cy="52560"/>
              </a:xfrm>
              <a:prstGeom prst="rect">
                <a:avLst/>
              </a:prstGeom>
            </p:spPr>
          </p:pic>
        </mc:Fallback>
      </mc:AlternateContent>
    </p:spTree>
    <p:extLst>
      <p:ext uri="{BB962C8B-B14F-4D97-AF65-F5344CB8AC3E}">
        <p14:creationId xmlns:p14="http://schemas.microsoft.com/office/powerpoint/2010/main" val="4101494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40" y="365126"/>
            <a:ext cx="3438744" cy="1013970"/>
          </a:xfrm>
        </p:spPr>
        <p:txBody>
          <a:bodyPr/>
          <a:lstStyle/>
          <a:p>
            <a:r>
              <a:rPr lang="en-US" dirty="0">
                <a:latin typeface="+mn-lt"/>
              </a:rPr>
              <a:t>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48640" y="1379096"/>
            <a:ext cx="8535399" cy="5113779"/>
          </a:xfrm>
          <a:solidFill>
            <a:schemeClr val="bg1"/>
          </a:solidFill>
        </p:spPr>
        <p:txBody>
          <a:bodyPr>
            <a:noAutofit/>
          </a:bodyPr>
          <a:lstStyle/>
          <a:p>
            <a:pPr marL="0" indent="0">
              <a:spcBef>
                <a:spcPts val="1200"/>
              </a:spcBef>
              <a:buNone/>
            </a:pPr>
            <a:r>
              <a:rPr lang="en-US" dirty="0"/>
              <a:t>1) What exactly are the constituents of a cultural </a:t>
            </a:r>
            <a:r>
              <a:rPr lang="en-US" dirty="0" err="1"/>
              <a:t>technē</a:t>
            </a:r>
            <a:r>
              <a:rPr lang="en-US" dirty="0"/>
              <a:t>? Is it psychological? Material? Both? Neither? Is there a coherent ontology?</a:t>
            </a:r>
          </a:p>
          <a:p>
            <a:pPr marL="0" indent="0">
              <a:spcBef>
                <a:spcPts val="1200"/>
              </a:spcBef>
              <a:buNone/>
            </a:pPr>
            <a:r>
              <a:rPr lang="en-US" dirty="0">
                <a:solidFill>
                  <a:schemeClr val="bg1">
                    <a:lumMod val="65000"/>
                  </a:schemeClr>
                </a:solidFill>
              </a:rPr>
              <a:t>	</a:t>
            </a:r>
            <a:r>
              <a:rPr lang="en-US" dirty="0">
                <a:solidFill>
                  <a:srgbClr val="C00000"/>
                </a:solidFill>
              </a:rPr>
              <a:t>A framework of social meanings – consisting of signifier and 	signified (signs) – are not psychological.  However, to be effective 	for coordination, they need to be “taken up” in a community.</a:t>
            </a:r>
          </a:p>
          <a:p>
            <a:pPr marL="0" indent="0">
              <a:spcBef>
                <a:spcPts val="1200"/>
              </a:spcBef>
              <a:buNone/>
            </a:pPr>
            <a:r>
              <a:rPr lang="en-US" dirty="0">
                <a:solidFill>
                  <a:schemeClr val="bg1">
                    <a:lumMod val="65000"/>
                  </a:schemeClr>
                </a:solidFill>
              </a:rPr>
              <a:t>2) There are many possible cultural </a:t>
            </a:r>
            <a:r>
              <a:rPr lang="en-US" dirty="0" err="1">
                <a:solidFill>
                  <a:schemeClr val="bg1">
                    <a:lumMod val="65000"/>
                  </a:schemeClr>
                </a:solidFill>
              </a:rPr>
              <a:t>technēs</a:t>
            </a:r>
            <a:r>
              <a:rPr lang="en-US" dirty="0">
                <a:solidFill>
                  <a:schemeClr val="bg1">
                    <a:lumMod val="65000"/>
                  </a:schemeClr>
                </a:solidFill>
              </a:rPr>
              <a:t> that could manage coordination of a group. What does it mean to say that a cultural </a:t>
            </a:r>
            <a:r>
              <a:rPr lang="en-US" dirty="0" err="1">
                <a:solidFill>
                  <a:schemeClr val="bg1">
                    <a:lumMod val="65000"/>
                  </a:schemeClr>
                </a:solidFill>
              </a:rPr>
              <a:t>technē</a:t>
            </a:r>
            <a:r>
              <a:rPr lang="en-US" dirty="0">
                <a:solidFill>
                  <a:schemeClr val="bg1">
                    <a:lumMod val="65000"/>
                  </a:schemeClr>
                </a:solidFill>
              </a:rPr>
              <a:t> is </a:t>
            </a:r>
            <a:r>
              <a:rPr lang="en-US" i="1" dirty="0">
                <a:solidFill>
                  <a:schemeClr val="bg1">
                    <a:lumMod val="65000"/>
                  </a:schemeClr>
                </a:solidFill>
              </a:rPr>
              <a:t>ours</a:t>
            </a:r>
            <a:r>
              <a:rPr lang="en-US" dirty="0">
                <a:solidFill>
                  <a:schemeClr val="bg1">
                    <a:lumMod val="65000"/>
                  </a:schemeClr>
                </a:solidFill>
              </a:rPr>
              <a:t>? What determines whether it is ours?</a:t>
            </a:r>
          </a:p>
          <a:p>
            <a:pPr marL="0" indent="0">
              <a:spcBef>
                <a:spcPts val="1200"/>
              </a:spcBef>
              <a:buNone/>
            </a:pPr>
            <a:r>
              <a:rPr lang="en-US" dirty="0">
                <a:solidFill>
                  <a:schemeClr val="bg1">
                    <a:lumMod val="65000"/>
                  </a:schemeClr>
                </a:solidFill>
              </a:rPr>
              <a:t>3) How does a cultural </a:t>
            </a:r>
            <a:r>
              <a:rPr lang="en-US" dirty="0" err="1">
                <a:solidFill>
                  <a:schemeClr val="bg1">
                    <a:lumMod val="65000"/>
                  </a:schemeClr>
                </a:solidFill>
              </a:rPr>
              <a:t>technē</a:t>
            </a:r>
            <a:r>
              <a:rPr lang="en-US" dirty="0">
                <a:solidFill>
                  <a:schemeClr val="bg1">
                    <a:lumMod val="65000"/>
                  </a:schemeClr>
                </a:solidFill>
              </a:rPr>
              <a:t> manage us? In particular, how does an ideological </a:t>
            </a:r>
            <a:r>
              <a:rPr lang="en-US" dirty="0" err="1">
                <a:solidFill>
                  <a:schemeClr val="bg1">
                    <a:lumMod val="65000"/>
                  </a:schemeClr>
                </a:solidFill>
              </a:rPr>
              <a:t>technē</a:t>
            </a:r>
            <a:r>
              <a:rPr lang="en-US" dirty="0">
                <a:solidFill>
                  <a:schemeClr val="bg1">
                    <a:lumMod val="65000"/>
                  </a:schemeClr>
                </a:solidFill>
              </a:rPr>
              <a:t> manage us, given that it is typically false or misleading and produces unjust or harmful social stratification?</a:t>
            </a:r>
          </a:p>
          <a:p>
            <a:pPr marL="0" indent="0">
              <a:spcBef>
                <a:spcPts val="1200"/>
              </a:spcBef>
              <a:buNone/>
            </a:pPr>
            <a:r>
              <a:rPr lang="en-US" dirty="0">
                <a:solidFill>
                  <a:schemeClr val="bg1">
                    <a:lumMod val="65000"/>
                  </a:schemeClr>
                </a:solidFill>
              </a:rPr>
              <a:t>4) What is it for a group to “take up” a cultural </a:t>
            </a:r>
            <a:r>
              <a:rPr lang="en-US" dirty="0" err="1">
                <a:solidFill>
                  <a:schemeClr val="bg1">
                    <a:lumMod val="65000"/>
                  </a:schemeClr>
                </a:solidFill>
              </a:rPr>
              <a:t>technē</a:t>
            </a:r>
            <a:r>
              <a:rPr lang="en-US" dirty="0">
                <a:solidFill>
                  <a:schemeClr val="bg1">
                    <a:lumMod val="65000"/>
                  </a:schemeClr>
                </a:solidFill>
              </a:rPr>
              <a:t> or for an individual to be “in the grip” of an ideology?</a:t>
            </a:r>
          </a:p>
        </p:txBody>
      </p:sp>
    </p:spTree>
    <p:extLst>
      <p:ext uri="{BB962C8B-B14F-4D97-AF65-F5344CB8AC3E}">
        <p14:creationId xmlns:p14="http://schemas.microsoft.com/office/powerpoint/2010/main" val="215487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40" y="365126"/>
            <a:ext cx="3438744" cy="1013970"/>
          </a:xfrm>
        </p:spPr>
        <p:txBody>
          <a:bodyPr/>
          <a:lstStyle/>
          <a:p>
            <a:r>
              <a:rPr lang="en-US" dirty="0">
                <a:latin typeface="+mn-lt"/>
              </a:rPr>
              <a:t>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48640" y="1379096"/>
            <a:ext cx="8535399" cy="5113779"/>
          </a:xfrm>
          <a:solidFill>
            <a:schemeClr val="bg1"/>
          </a:solidFill>
        </p:spPr>
        <p:txBody>
          <a:bodyPr>
            <a:noAutofit/>
          </a:bodyPr>
          <a:lstStyle/>
          <a:p>
            <a:pPr marL="0" indent="0">
              <a:spcBef>
                <a:spcPts val="1200"/>
              </a:spcBef>
              <a:buNone/>
            </a:pPr>
            <a:r>
              <a:rPr lang="en-US" dirty="0">
                <a:solidFill>
                  <a:schemeClr val="bg1">
                    <a:lumMod val="65000"/>
                  </a:schemeClr>
                </a:solidFill>
              </a:rPr>
              <a:t>1) What exactly are the constituents of a cultural </a:t>
            </a:r>
            <a:r>
              <a:rPr lang="en-US" dirty="0" err="1">
                <a:solidFill>
                  <a:schemeClr val="bg1">
                    <a:lumMod val="65000"/>
                  </a:schemeClr>
                </a:solidFill>
              </a:rPr>
              <a:t>technē</a:t>
            </a:r>
            <a:r>
              <a:rPr lang="en-US" dirty="0">
                <a:solidFill>
                  <a:schemeClr val="bg1">
                    <a:lumMod val="65000"/>
                  </a:schemeClr>
                </a:solidFill>
              </a:rPr>
              <a:t>? Is it psychological? Material? Both? Neither? Is there a coherent ontology?</a:t>
            </a:r>
          </a:p>
          <a:p>
            <a:pPr marL="0" indent="0">
              <a:spcBef>
                <a:spcPts val="1200"/>
              </a:spcBef>
              <a:buNone/>
            </a:pPr>
            <a:r>
              <a:rPr lang="en-US" dirty="0">
                <a:solidFill>
                  <a:schemeClr val="bg1">
                    <a:lumMod val="65000"/>
                  </a:schemeClr>
                </a:solidFill>
              </a:rPr>
              <a:t>	A framework of social meanings – consisting of signifier and 	signified – are not psychological.  However, to be effective for 	coordination, they need to be “taken up” in a community.</a:t>
            </a:r>
          </a:p>
          <a:p>
            <a:pPr marL="0" indent="0">
              <a:spcBef>
                <a:spcPts val="1200"/>
              </a:spcBef>
              <a:buNone/>
            </a:pPr>
            <a:r>
              <a:rPr lang="en-US" dirty="0">
                <a:solidFill>
                  <a:schemeClr val="bg1">
                    <a:lumMod val="65000"/>
                  </a:schemeClr>
                </a:solidFill>
              </a:rPr>
              <a:t>2) There are many possible cultural </a:t>
            </a:r>
            <a:r>
              <a:rPr lang="en-US" dirty="0" err="1">
                <a:solidFill>
                  <a:schemeClr val="bg1">
                    <a:lumMod val="65000"/>
                  </a:schemeClr>
                </a:solidFill>
              </a:rPr>
              <a:t>technēs</a:t>
            </a:r>
            <a:r>
              <a:rPr lang="en-US" dirty="0">
                <a:solidFill>
                  <a:schemeClr val="bg1">
                    <a:lumMod val="65000"/>
                  </a:schemeClr>
                </a:solidFill>
              </a:rPr>
              <a:t> that could manage coordination of a group. What does it mean to say that a cultural </a:t>
            </a:r>
            <a:r>
              <a:rPr lang="en-US" dirty="0" err="1">
                <a:solidFill>
                  <a:schemeClr val="bg1">
                    <a:lumMod val="65000"/>
                  </a:schemeClr>
                </a:solidFill>
              </a:rPr>
              <a:t>technē</a:t>
            </a:r>
            <a:r>
              <a:rPr lang="en-US" dirty="0">
                <a:solidFill>
                  <a:schemeClr val="bg1">
                    <a:lumMod val="65000"/>
                  </a:schemeClr>
                </a:solidFill>
              </a:rPr>
              <a:t> is </a:t>
            </a:r>
            <a:r>
              <a:rPr lang="en-US" i="1" dirty="0">
                <a:solidFill>
                  <a:schemeClr val="bg1">
                    <a:lumMod val="65000"/>
                  </a:schemeClr>
                </a:solidFill>
              </a:rPr>
              <a:t>ours</a:t>
            </a:r>
            <a:r>
              <a:rPr lang="en-US" dirty="0">
                <a:solidFill>
                  <a:schemeClr val="bg1">
                    <a:lumMod val="65000"/>
                  </a:schemeClr>
                </a:solidFill>
              </a:rPr>
              <a:t>? What determines whether it is ours?</a:t>
            </a:r>
          </a:p>
          <a:p>
            <a:pPr marL="0" indent="0">
              <a:spcBef>
                <a:spcPts val="1200"/>
              </a:spcBef>
              <a:buNone/>
            </a:pPr>
            <a:r>
              <a:rPr lang="en-US" dirty="0">
                <a:solidFill>
                  <a:schemeClr val="bg1">
                    <a:lumMod val="65000"/>
                  </a:schemeClr>
                </a:solidFill>
              </a:rPr>
              <a:t>3) How does a cultural </a:t>
            </a:r>
            <a:r>
              <a:rPr lang="en-US" dirty="0" err="1">
                <a:solidFill>
                  <a:schemeClr val="bg1">
                    <a:lumMod val="65000"/>
                  </a:schemeClr>
                </a:solidFill>
              </a:rPr>
              <a:t>technē</a:t>
            </a:r>
            <a:r>
              <a:rPr lang="en-US" dirty="0">
                <a:solidFill>
                  <a:schemeClr val="bg1">
                    <a:lumMod val="65000"/>
                  </a:schemeClr>
                </a:solidFill>
              </a:rPr>
              <a:t> manage us? In particular, how does an ideological </a:t>
            </a:r>
            <a:r>
              <a:rPr lang="en-US" dirty="0" err="1">
                <a:solidFill>
                  <a:schemeClr val="bg1">
                    <a:lumMod val="65000"/>
                  </a:schemeClr>
                </a:solidFill>
              </a:rPr>
              <a:t>technē</a:t>
            </a:r>
            <a:r>
              <a:rPr lang="en-US" dirty="0">
                <a:solidFill>
                  <a:schemeClr val="bg1">
                    <a:lumMod val="65000"/>
                  </a:schemeClr>
                </a:solidFill>
              </a:rPr>
              <a:t> manage us, given that it is typically false or misleading and produces unjust or harmful social stratification?</a:t>
            </a:r>
          </a:p>
          <a:p>
            <a:pPr marL="0" indent="0">
              <a:spcBef>
                <a:spcPts val="1200"/>
              </a:spcBef>
              <a:buNone/>
            </a:pPr>
            <a:r>
              <a:rPr lang="en-US" dirty="0"/>
              <a:t>4) What is it for a group to “take up” a cultural </a:t>
            </a:r>
            <a:r>
              <a:rPr lang="en-US" dirty="0" err="1"/>
              <a:t>technē</a:t>
            </a:r>
            <a:r>
              <a:rPr lang="en-US" dirty="0"/>
              <a:t> or for an individual to be “in the grip” of an ideology?</a:t>
            </a:r>
          </a:p>
        </p:txBody>
      </p:sp>
    </p:spTree>
    <p:extLst>
      <p:ext uri="{BB962C8B-B14F-4D97-AF65-F5344CB8AC3E}">
        <p14:creationId xmlns:p14="http://schemas.microsoft.com/office/powerpoint/2010/main" val="9570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636-6CD4-27C9-3372-6DE0137265D3}"/>
              </a:ext>
            </a:extLst>
          </p:cNvPr>
          <p:cNvSpPr>
            <a:spLocks noGrp="1"/>
          </p:cNvSpPr>
          <p:nvPr>
            <p:ph type="title"/>
          </p:nvPr>
        </p:nvSpPr>
        <p:spPr>
          <a:xfrm>
            <a:off x="471488" y="365126"/>
            <a:ext cx="9305558" cy="977900"/>
          </a:xfrm>
        </p:spPr>
        <p:txBody>
          <a:bodyPr/>
          <a:lstStyle/>
          <a:p>
            <a:r>
              <a:rPr lang="en-US" dirty="0"/>
              <a:t>Outline</a:t>
            </a:r>
          </a:p>
        </p:txBody>
      </p:sp>
      <p:grpSp>
        <p:nvGrpSpPr>
          <p:cNvPr id="12" name="Group 11">
            <a:extLst>
              <a:ext uri="{FF2B5EF4-FFF2-40B4-BE49-F238E27FC236}">
                <a16:creationId xmlns:a16="http://schemas.microsoft.com/office/drawing/2014/main" id="{AAFC3454-498B-537A-CBC3-71C73C0270F3}"/>
              </a:ext>
            </a:extLst>
          </p:cNvPr>
          <p:cNvGrpSpPr/>
          <p:nvPr/>
        </p:nvGrpSpPr>
        <p:grpSpPr>
          <a:xfrm>
            <a:off x="2011303" y="-367358"/>
            <a:ext cx="10180697" cy="7249318"/>
            <a:chOff x="2011303" y="-367358"/>
            <a:chExt cx="10180697" cy="7249318"/>
          </a:xfrm>
        </p:grpSpPr>
        <p:grpSp>
          <p:nvGrpSpPr>
            <p:cNvPr id="10" name="Group 9">
              <a:extLst>
                <a:ext uri="{FF2B5EF4-FFF2-40B4-BE49-F238E27FC236}">
                  <a16:creationId xmlns:a16="http://schemas.microsoft.com/office/drawing/2014/main" id="{2E9A3C1D-7B7F-0D4A-E238-BC34D01C53FC}"/>
                </a:ext>
              </a:extLst>
            </p:cNvPr>
            <p:cNvGrpSpPr/>
            <p:nvPr/>
          </p:nvGrpSpPr>
          <p:grpSpPr>
            <a:xfrm>
              <a:off x="3639670" y="1120628"/>
              <a:ext cx="8552330" cy="5761332"/>
              <a:chOff x="3639670" y="1120628"/>
              <a:chExt cx="8552330" cy="5761332"/>
            </a:xfrm>
          </p:grpSpPr>
          <p:grpSp>
            <p:nvGrpSpPr>
              <p:cNvPr id="7" name="Group 6">
                <a:extLst>
                  <a:ext uri="{FF2B5EF4-FFF2-40B4-BE49-F238E27FC236}">
                    <a16:creationId xmlns:a16="http://schemas.microsoft.com/office/drawing/2014/main" id="{8DB334C4-3CAE-04C0-6795-637183655EFF}"/>
                  </a:ext>
                </a:extLst>
              </p:cNvPr>
              <p:cNvGrpSpPr/>
              <p:nvPr/>
            </p:nvGrpSpPr>
            <p:grpSpPr>
              <a:xfrm>
                <a:off x="3639670" y="1120628"/>
                <a:ext cx="8552330" cy="5761332"/>
                <a:chOff x="1715194" y="2752205"/>
                <a:chExt cx="8552330" cy="5761332"/>
              </a:xfrm>
            </p:grpSpPr>
            <p:pic>
              <p:nvPicPr>
                <p:cNvPr id="5" name="Picture 4">
                  <a:extLst>
                    <a:ext uri="{FF2B5EF4-FFF2-40B4-BE49-F238E27FC236}">
                      <a16:creationId xmlns:a16="http://schemas.microsoft.com/office/drawing/2014/main" id="{76D60E3F-990B-9780-042B-EF8BEC3141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5194" y="2752205"/>
                  <a:ext cx="8552330" cy="5761332"/>
                </a:xfrm>
                <a:prstGeom prst="rect">
                  <a:avLst/>
                </a:prstGeom>
                <a:ln>
                  <a:solidFill>
                    <a:schemeClr val="bg1"/>
                  </a:solidFill>
                </a:ln>
              </p:spPr>
            </p:pic>
            <p:sp>
              <p:nvSpPr>
                <p:cNvPr id="6" name="Rectangle 5">
                  <a:extLst>
                    <a:ext uri="{FF2B5EF4-FFF2-40B4-BE49-F238E27FC236}">
                      <a16:creationId xmlns:a16="http://schemas.microsoft.com/office/drawing/2014/main" id="{9ECE00F4-D3E3-1D77-295E-ED503AEF5D3A}"/>
                    </a:ext>
                  </a:extLst>
                </p:cNvPr>
                <p:cNvSpPr/>
                <p:nvPr/>
              </p:nvSpPr>
              <p:spPr>
                <a:xfrm flipV="1">
                  <a:off x="5553024" y="5527117"/>
                  <a:ext cx="818933" cy="353729"/>
                </a:xfrm>
                <a:custGeom>
                  <a:avLst/>
                  <a:gdLst>
                    <a:gd name="connsiteX0" fmla="*/ 0 w 818933"/>
                    <a:gd name="connsiteY0" fmla="*/ 0 h 353729"/>
                    <a:gd name="connsiteX1" fmla="*/ 425845 w 818933"/>
                    <a:gd name="connsiteY1" fmla="*/ 0 h 353729"/>
                    <a:gd name="connsiteX2" fmla="*/ 818933 w 818933"/>
                    <a:gd name="connsiteY2" fmla="*/ 0 h 353729"/>
                    <a:gd name="connsiteX3" fmla="*/ 818933 w 818933"/>
                    <a:gd name="connsiteY3" fmla="*/ 353729 h 353729"/>
                    <a:gd name="connsiteX4" fmla="*/ 417656 w 818933"/>
                    <a:gd name="connsiteY4" fmla="*/ 353729 h 353729"/>
                    <a:gd name="connsiteX5" fmla="*/ 0 w 818933"/>
                    <a:gd name="connsiteY5" fmla="*/ 353729 h 353729"/>
                    <a:gd name="connsiteX6" fmla="*/ 0 w 818933"/>
                    <a:gd name="connsiteY6" fmla="*/ 0 h 3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933" h="353729" fill="none" extrusionOk="0">
                      <a:moveTo>
                        <a:pt x="0" y="0"/>
                      </a:moveTo>
                      <a:cubicBezTo>
                        <a:pt x="142628" y="10782"/>
                        <a:pt x="289292" y="-4416"/>
                        <a:pt x="425845" y="0"/>
                      </a:cubicBezTo>
                      <a:cubicBezTo>
                        <a:pt x="562399" y="4416"/>
                        <a:pt x="642491" y="-10226"/>
                        <a:pt x="818933" y="0"/>
                      </a:cubicBezTo>
                      <a:cubicBezTo>
                        <a:pt x="834317" y="146869"/>
                        <a:pt x="833584" y="256092"/>
                        <a:pt x="818933" y="353729"/>
                      </a:cubicBezTo>
                      <a:cubicBezTo>
                        <a:pt x="665527" y="343650"/>
                        <a:pt x="594290" y="355679"/>
                        <a:pt x="417656" y="353729"/>
                      </a:cubicBezTo>
                      <a:cubicBezTo>
                        <a:pt x="241022" y="351779"/>
                        <a:pt x="198998" y="371436"/>
                        <a:pt x="0" y="353729"/>
                      </a:cubicBezTo>
                      <a:cubicBezTo>
                        <a:pt x="5343" y="281937"/>
                        <a:pt x="-17569" y="106203"/>
                        <a:pt x="0" y="0"/>
                      </a:cubicBezTo>
                      <a:close/>
                    </a:path>
                    <a:path w="818933" h="353729" stroke="0" extrusionOk="0">
                      <a:moveTo>
                        <a:pt x="0" y="0"/>
                      </a:moveTo>
                      <a:cubicBezTo>
                        <a:pt x="168088" y="-17133"/>
                        <a:pt x="223194" y="6629"/>
                        <a:pt x="401277" y="0"/>
                      </a:cubicBezTo>
                      <a:cubicBezTo>
                        <a:pt x="579360" y="-6629"/>
                        <a:pt x="616049" y="-6282"/>
                        <a:pt x="818933" y="0"/>
                      </a:cubicBezTo>
                      <a:cubicBezTo>
                        <a:pt x="825649" y="115593"/>
                        <a:pt x="833511" y="212182"/>
                        <a:pt x="818933" y="353729"/>
                      </a:cubicBezTo>
                      <a:cubicBezTo>
                        <a:pt x="645474" y="368673"/>
                        <a:pt x="564626" y="344630"/>
                        <a:pt x="409467" y="353729"/>
                      </a:cubicBezTo>
                      <a:cubicBezTo>
                        <a:pt x="254308" y="362828"/>
                        <a:pt x="198638" y="353731"/>
                        <a:pt x="0" y="353729"/>
                      </a:cubicBezTo>
                      <a:cubicBezTo>
                        <a:pt x="-9022" y="255873"/>
                        <a:pt x="12881" y="152363"/>
                        <a:pt x="0" y="0"/>
                      </a:cubicBezTo>
                      <a:close/>
                    </a:path>
                  </a:pathLst>
                </a:custGeom>
                <a:pattFill prst="smGrid">
                  <a:fgClr>
                    <a:schemeClr val="accent6">
                      <a:lumMod val="75000"/>
                    </a:schemeClr>
                  </a:fgClr>
                  <a:bgClr>
                    <a:schemeClr val="bg1"/>
                  </a:bgClr>
                </a:patt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4BB7C0F-209E-F024-8C59-E8FFD343BC24}"/>
                  </a:ext>
                </a:extLst>
              </p:cNvPr>
              <p:cNvSpPr/>
              <p:nvPr/>
            </p:nvSpPr>
            <p:spPr>
              <a:xfrm>
                <a:off x="6460617" y="4500282"/>
                <a:ext cx="609600" cy="376518"/>
              </a:xfrm>
              <a:prstGeom prst="rect">
                <a:avLst/>
              </a:prstGeom>
              <a:pattFill prst="lgConfetti">
                <a:fgClr>
                  <a:srgbClr val="7030A0"/>
                </a:fgClr>
                <a:bgClr>
                  <a:srgbClr val="F7C6F3"/>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iangle 10">
              <a:extLst>
                <a:ext uri="{FF2B5EF4-FFF2-40B4-BE49-F238E27FC236}">
                  <a16:creationId xmlns:a16="http://schemas.microsoft.com/office/drawing/2014/main" id="{50DB22B5-912B-6893-00E7-721DE21EE005}"/>
                </a:ext>
              </a:extLst>
            </p:cNvPr>
            <p:cNvSpPr/>
            <p:nvPr/>
          </p:nvSpPr>
          <p:spPr>
            <a:xfrm rot="19865535">
              <a:off x="2011303" y="-367358"/>
              <a:ext cx="8459610" cy="3606087"/>
            </a:xfrm>
            <a:prstGeom prst="triangle">
              <a:avLst>
                <a:gd name="adj" fmla="val 225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15E729F-83D1-CA5F-53F5-CFD94FFDA584}"/>
              </a:ext>
            </a:extLst>
          </p:cNvPr>
          <p:cNvSpPr>
            <a:spLocks noGrp="1"/>
          </p:cNvSpPr>
          <p:nvPr>
            <p:ph idx="1"/>
          </p:nvPr>
        </p:nvSpPr>
        <p:spPr/>
        <p:txBody>
          <a:bodyPr anchor="t"/>
          <a:lstStyle/>
          <a:p>
            <a:pPr marL="514350" indent="-514350">
              <a:buFont typeface="+mj-lt"/>
              <a:buAutoNum type="arabicPeriod"/>
            </a:pPr>
            <a:r>
              <a:rPr lang="en-US" dirty="0"/>
              <a:t>Recap and Introduction</a:t>
            </a:r>
          </a:p>
          <a:p>
            <a:pPr marL="514350" indent="-514350">
              <a:buFont typeface="+mj-lt"/>
              <a:buAutoNum type="arabicPeriod"/>
            </a:pPr>
            <a:r>
              <a:rPr lang="en-US" dirty="0">
                <a:solidFill>
                  <a:schemeClr val="bg1">
                    <a:lumMod val="65000"/>
                  </a:schemeClr>
                </a:solidFill>
              </a:rPr>
              <a:t>Psychological and Materialist Approaches</a:t>
            </a:r>
          </a:p>
          <a:p>
            <a:pPr marL="514350" indent="-514350">
              <a:buFont typeface="+mj-lt"/>
              <a:buAutoNum type="arabicPeriod"/>
            </a:pPr>
            <a:r>
              <a:rPr lang="en-US" dirty="0">
                <a:solidFill>
                  <a:schemeClr val="bg1">
                    <a:lumMod val="65000"/>
                  </a:schemeClr>
                </a:solidFill>
              </a:rPr>
              <a:t>Signaling and Content</a:t>
            </a:r>
          </a:p>
          <a:p>
            <a:pPr marL="514350" indent="-514350">
              <a:buFont typeface="+mj-lt"/>
              <a:buAutoNum type="arabicPeriod"/>
            </a:pPr>
            <a:r>
              <a:rPr lang="en-US" dirty="0">
                <a:solidFill>
                  <a:schemeClr val="bg1">
                    <a:lumMod val="65000"/>
                  </a:schemeClr>
                </a:solidFill>
              </a:rPr>
              <a:t>Uptake in  Practices</a:t>
            </a:r>
          </a:p>
          <a:p>
            <a:pPr marL="514350" indent="-514350">
              <a:buFont typeface="+mj-lt"/>
              <a:buAutoNum type="arabicPeriod"/>
            </a:pPr>
            <a:r>
              <a:rPr lang="en-US" dirty="0">
                <a:solidFill>
                  <a:schemeClr val="bg1">
                    <a:lumMod val="65000"/>
                  </a:schemeClr>
                </a:solidFill>
              </a:rPr>
              <a:t>Conclusion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4" name="Ink 13">
                <a:extLst>
                  <a:ext uri="{FF2B5EF4-FFF2-40B4-BE49-F238E27FC236}">
                    <a16:creationId xmlns:a16="http://schemas.microsoft.com/office/drawing/2014/main" id="{E8D4147A-4979-BC2F-614D-07157EF33252}"/>
                  </a:ext>
                </a:extLst>
              </p14:cNvPr>
              <p14:cNvContentPartPr/>
              <p14:nvPr/>
            </p14:nvContentPartPr>
            <p14:xfrm>
              <a:off x="7125586" y="2844339"/>
              <a:ext cx="745560" cy="302400"/>
            </p14:xfrm>
          </p:contentPart>
        </mc:Choice>
        <mc:Fallback xmlns="">
          <p:pic>
            <p:nvPicPr>
              <p:cNvPr id="14" name="Ink 13">
                <a:extLst>
                  <a:ext uri="{FF2B5EF4-FFF2-40B4-BE49-F238E27FC236}">
                    <a16:creationId xmlns:a16="http://schemas.microsoft.com/office/drawing/2014/main" id="{E8D4147A-4979-BC2F-614D-07157EF33252}"/>
                  </a:ext>
                </a:extLst>
              </p:cNvPr>
              <p:cNvPicPr/>
              <p:nvPr/>
            </p:nvPicPr>
            <p:blipFill>
              <a:blip r:embed="rId4"/>
              <a:stretch>
                <a:fillRect/>
              </a:stretch>
            </p:blipFill>
            <p:spPr>
              <a:xfrm>
                <a:off x="7107586" y="2736339"/>
                <a:ext cx="781200" cy="518040"/>
              </a:xfrm>
              <a:prstGeom prst="rect">
                <a:avLst/>
              </a:prstGeom>
            </p:spPr>
          </p:pic>
        </mc:Fallback>
      </mc:AlternateContent>
      <p:grpSp>
        <p:nvGrpSpPr>
          <p:cNvPr id="17" name="Group 16">
            <a:extLst>
              <a:ext uri="{FF2B5EF4-FFF2-40B4-BE49-F238E27FC236}">
                <a16:creationId xmlns:a16="http://schemas.microsoft.com/office/drawing/2014/main" id="{E5E3A473-D5D8-FCF2-15B4-772041B7D490}"/>
              </a:ext>
            </a:extLst>
          </p:cNvPr>
          <p:cNvGrpSpPr/>
          <p:nvPr/>
        </p:nvGrpSpPr>
        <p:grpSpPr>
          <a:xfrm>
            <a:off x="7082746" y="2742819"/>
            <a:ext cx="1073160" cy="405720"/>
            <a:chOff x="7082746" y="2742819"/>
            <a:chExt cx="1073160" cy="405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5" name="Ink 14">
                  <a:extLst>
                    <a:ext uri="{FF2B5EF4-FFF2-40B4-BE49-F238E27FC236}">
                      <a16:creationId xmlns:a16="http://schemas.microsoft.com/office/drawing/2014/main" id="{0EF395BE-9B5C-C1ED-8ACD-67D9B1C68C63}"/>
                    </a:ext>
                  </a:extLst>
                </p14:cNvPr>
                <p14:cNvContentPartPr/>
                <p14:nvPr/>
              </p14:nvContentPartPr>
              <p14:xfrm>
                <a:off x="7722106" y="2742819"/>
                <a:ext cx="433800" cy="321840"/>
              </p14:xfrm>
            </p:contentPart>
          </mc:Choice>
          <mc:Fallback xmlns="">
            <p:pic>
              <p:nvPicPr>
                <p:cNvPr id="15" name="Ink 14">
                  <a:extLst>
                    <a:ext uri="{FF2B5EF4-FFF2-40B4-BE49-F238E27FC236}">
                      <a16:creationId xmlns:a16="http://schemas.microsoft.com/office/drawing/2014/main" id="{0EF395BE-9B5C-C1ED-8ACD-67D9B1C68C63}"/>
                    </a:ext>
                  </a:extLst>
                </p:cNvPr>
                <p:cNvPicPr/>
                <p:nvPr/>
              </p:nvPicPr>
              <p:blipFill>
                <a:blip r:embed="rId6"/>
                <a:stretch>
                  <a:fillRect/>
                </a:stretch>
              </p:blipFill>
              <p:spPr>
                <a:xfrm>
                  <a:off x="7704106" y="2634819"/>
                  <a:ext cx="469440" cy="53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4B7783CA-DA96-4758-5698-E9EEFBF63EB4}"/>
                    </a:ext>
                  </a:extLst>
                </p14:cNvPr>
                <p14:cNvContentPartPr/>
                <p14:nvPr/>
              </p14:nvContentPartPr>
              <p14:xfrm>
                <a:off x="7082746" y="2989419"/>
                <a:ext cx="310680" cy="159120"/>
              </p14:xfrm>
            </p:contentPart>
          </mc:Choice>
          <mc:Fallback xmlns="">
            <p:pic>
              <p:nvPicPr>
                <p:cNvPr id="16" name="Ink 15">
                  <a:extLst>
                    <a:ext uri="{FF2B5EF4-FFF2-40B4-BE49-F238E27FC236}">
                      <a16:creationId xmlns:a16="http://schemas.microsoft.com/office/drawing/2014/main" id="{4B7783CA-DA96-4758-5698-E9EEFBF63EB4}"/>
                    </a:ext>
                  </a:extLst>
                </p:cNvPr>
                <p:cNvPicPr/>
                <p:nvPr/>
              </p:nvPicPr>
              <p:blipFill>
                <a:blip r:embed="rId8"/>
                <a:stretch>
                  <a:fillRect/>
                </a:stretch>
              </p:blipFill>
              <p:spPr>
                <a:xfrm>
                  <a:off x="7064746" y="2881663"/>
                  <a:ext cx="346320" cy="37427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0A0A107E-3178-3FA1-193D-ACA911544225}"/>
                  </a:ext>
                </a:extLst>
              </p14:cNvPr>
              <p14:cNvContentPartPr/>
              <p14:nvPr/>
            </p14:nvContentPartPr>
            <p14:xfrm>
              <a:off x="7502866" y="2899419"/>
              <a:ext cx="405720" cy="104400"/>
            </p14:xfrm>
          </p:contentPart>
        </mc:Choice>
        <mc:Fallback xmlns="">
          <p:pic>
            <p:nvPicPr>
              <p:cNvPr id="18" name="Ink 17">
                <a:extLst>
                  <a:ext uri="{FF2B5EF4-FFF2-40B4-BE49-F238E27FC236}">
                    <a16:creationId xmlns:a16="http://schemas.microsoft.com/office/drawing/2014/main" id="{0A0A107E-3178-3FA1-193D-ACA911544225}"/>
                  </a:ext>
                </a:extLst>
              </p:cNvPr>
              <p:cNvPicPr/>
              <p:nvPr/>
            </p:nvPicPr>
            <p:blipFill>
              <a:blip r:embed="rId10"/>
              <a:stretch>
                <a:fillRect/>
              </a:stretch>
            </p:blipFill>
            <p:spPr>
              <a:xfrm>
                <a:off x="7448866" y="2791419"/>
                <a:ext cx="5133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05844EC-C832-6C3C-18F6-75C92D1F6339}"/>
                  </a:ext>
                </a:extLst>
              </p14:cNvPr>
              <p14:cNvContentPartPr/>
              <p14:nvPr/>
            </p14:nvContentPartPr>
            <p14:xfrm>
              <a:off x="7370746" y="2972139"/>
              <a:ext cx="99000" cy="137880"/>
            </p14:xfrm>
          </p:contentPart>
        </mc:Choice>
        <mc:Fallback xmlns="">
          <p:pic>
            <p:nvPicPr>
              <p:cNvPr id="19" name="Ink 18">
                <a:extLst>
                  <a:ext uri="{FF2B5EF4-FFF2-40B4-BE49-F238E27FC236}">
                    <a16:creationId xmlns:a16="http://schemas.microsoft.com/office/drawing/2014/main" id="{F05844EC-C832-6C3C-18F6-75C92D1F6339}"/>
                  </a:ext>
                </a:extLst>
              </p:cNvPr>
              <p:cNvPicPr/>
              <p:nvPr/>
            </p:nvPicPr>
            <p:blipFill>
              <a:blip r:embed="rId12"/>
              <a:stretch>
                <a:fillRect/>
              </a:stretch>
            </p:blipFill>
            <p:spPr>
              <a:xfrm>
                <a:off x="7316746" y="2864139"/>
                <a:ext cx="20664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8CEC77D-5D77-60FD-B844-CFAC860F64E2}"/>
                  </a:ext>
                </a:extLst>
              </p14:cNvPr>
              <p14:cNvContentPartPr/>
              <p14:nvPr/>
            </p14:nvContentPartPr>
            <p14:xfrm>
              <a:off x="7117306" y="3061419"/>
              <a:ext cx="203400" cy="223920"/>
            </p14:xfrm>
          </p:contentPart>
        </mc:Choice>
        <mc:Fallback xmlns="">
          <p:pic>
            <p:nvPicPr>
              <p:cNvPr id="20" name="Ink 19">
                <a:extLst>
                  <a:ext uri="{FF2B5EF4-FFF2-40B4-BE49-F238E27FC236}">
                    <a16:creationId xmlns:a16="http://schemas.microsoft.com/office/drawing/2014/main" id="{A8CEC77D-5D77-60FD-B844-CFAC860F64E2}"/>
                  </a:ext>
                </a:extLst>
              </p:cNvPr>
              <p:cNvPicPr/>
              <p:nvPr/>
            </p:nvPicPr>
            <p:blipFill>
              <a:blip r:embed="rId14"/>
              <a:stretch>
                <a:fillRect/>
              </a:stretch>
            </p:blipFill>
            <p:spPr>
              <a:xfrm>
                <a:off x="7063210" y="2953419"/>
                <a:ext cx="311231"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C889F792-574A-1A9C-A651-6ADFEDC2C954}"/>
                  </a:ext>
                </a:extLst>
              </p14:cNvPr>
              <p14:cNvContentPartPr/>
              <p14:nvPr/>
            </p14:nvContentPartPr>
            <p14:xfrm>
              <a:off x="7741906" y="3078939"/>
              <a:ext cx="360" cy="360"/>
            </p14:xfrm>
          </p:contentPart>
        </mc:Choice>
        <mc:Fallback xmlns="">
          <p:pic>
            <p:nvPicPr>
              <p:cNvPr id="21" name="Ink 20">
                <a:extLst>
                  <a:ext uri="{FF2B5EF4-FFF2-40B4-BE49-F238E27FC236}">
                    <a16:creationId xmlns:a16="http://schemas.microsoft.com/office/drawing/2014/main" id="{C889F792-574A-1A9C-A651-6ADFEDC2C954}"/>
                  </a:ext>
                </a:extLst>
              </p:cNvPr>
              <p:cNvPicPr/>
              <p:nvPr/>
            </p:nvPicPr>
            <p:blipFill>
              <a:blip r:embed="rId16"/>
              <a:stretch>
                <a:fillRect/>
              </a:stretch>
            </p:blipFill>
            <p:spPr>
              <a:xfrm>
                <a:off x="7687906" y="297093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121AB04C-0C8D-7E79-A619-2F59C21F80FC}"/>
                  </a:ext>
                </a:extLst>
              </p14:cNvPr>
              <p14:cNvContentPartPr/>
              <p14:nvPr/>
            </p14:nvContentPartPr>
            <p14:xfrm>
              <a:off x="12028066" y="1622139"/>
              <a:ext cx="161280" cy="269640"/>
            </p14:xfrm>
          </p:contentPart>
        </mc:Choice>
        <mc:Fallback xmlns="">
          <p:pic>
            <p:nvPicPr>
              <p:cNvPr id="28" name="Ink 27">
                <a:extLst>
                  <a:ext uri="{FF2B5EF4-FFF2-40B4-BE49-F238E27FC236}">
                    <a16:creationId xmlns:a16="http://schemas.microsoft.com/office/drawing/2014/main" id="{121AB04C-0C8D-7E79-A619-2F59C21F80FC}"/>
                  </a:ext>
                </a:extLst>
              </p:cNvPr>
              <p:cNvPicPr/>
              <p:nvPr/>
            </p:nvPicPr>
            <p:blipFill>
              <a:blip r:embed="rId18"/>
              <a:stretch>
                <a:fillRect/>
              </a:stretch>
            </p:blipFill>
            <p:spPr>
              <a:xfrm>
                <a:off x="12019066" y="1613151"/>
                <a:ext cx="178920" cy="2872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CC42BFB-B16B-0BB3-78EE-2DCB4AABD549}"/>
                  </a:ext>
                </a:extLst>
              </p14:cNvPr>
              <p14:cNvContentPartPr/>
              <p14:nvPr/>
            </p14:nvContentPartPr>
            <p14:xfrm>
              <a:off x="12095363" y="2006058"/>
              <a:ext cx="17640" cy="34920"/>
            </p14:xfrm>
          </p:contentPart>
        </mc:Choice>
        <mc:Fallback xmlns="">
          <p:pic>
            <p:nvPicPr>
              <p:cNvPr id="30" name="Ink 29">
                <a:extLst>
                  <a:ext uri="{FF2B5EF4-FFF2-40B4-BE49-F238E27FC236}">
                    <a16:creationId xmlns:a16="http://schemas.microsoft.com/office/drawing/2014/main" id="{0CC42BFB-B16B-0BB3-78EE-2DCB4AABD549}"/>
                  </a:ext>
                </a:extLst>
              </p:cNvPr>
              <p:cNvPicPr/>
              <p:nvPr/>
            </p:nvPicPr>
            <p:blipFill>
              <a:blip r:embed="rId20"/>
              <a:stretch>
                <a:fillRect/>
              </a:stretch>
            </p:blipFill>
            <p:spPr>
              <a:xfrm>
                <a:off x="12086363" y="1997058"/>
                <a:ext cx="35280" cy="52560"/>
              </a:xfrm>
              <a:prstGeom prst="rect">
                <a:avLst/>
              </a:prstGeom>
            </p:spPr>
          </p:pic>
        </mc:Fallback>
      </mc:AlternateContent>
    </p:spTree>
    <p:extLst>
      <p:ext uri="{BB962C8B-B14F-4D97-AF65-F5344CB8AC3E}">
        <p14:creationId xmlns:p14="http://schemas.microsoft.com/office/powerpoint/2010/main" val="2362723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1C81E-2059-824F-D5DD-51976A834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8297" y="2133826"/>
            <a:ext cx="3157283" cy="3157283"/>
          </a:xfrm>
          <a:prstGeom prst="rect">
            <a:avLst/>
          </a:prstGeom>
        </p:spPr>
      </p:pic>
      <p:sp>
        <p:nvSpPr>
          <p:cNvPr id="2" name="Title 1">
            <a:extLst>
              <a:ext uri="{FF2B5EF4-FFF2-40B4-BE49-F238E27FC236}">
                <a16:creationId xmlns:a16="http://schemas.microsoft.com/office/drawing/2014/main" id="{7325DA08-CB24-E851-2A35-BCA19C9CD474}"/>
              </a:ext>
            </a:extLst>
          </p:cNvPr>
          <p:cNvSpPr>
            <a:spLocks noGrp="1"/>
          </p:cNvSpPr>
          <p:nvPr>
            <p:ph type="title"/>
          </p:nvPr>
        </p:nvSpPr>
        <p:spPr>
          <a:xfrm>
            <a:off x="327479" y="432861"/>
            <a:ext cx="2292155" cy="874191"/>
          </a:xfrm>
        </p:spPr>
        <p:txBody>
          <a:bodyPr/>
          <a:lstStyle/>
          <a:p>
            <a:r>
              <a:rPr lang="en-US" dirty="0"/>
              <a:t>Uptake</a:t>
            </a:r>
          </a:p>
        </p:txBody>
      </p:sp>
      <p:sp>
        <p:nvSpPr>
          <p:cNvPr id="3" name="Content Placeholder 2">
            <a:extLst>
              <a:ext uri="{FF2B5EF4-FFF2-40B4-BE49-F238E27FC236}">
                <a16:creationId xmlns:a16="http://schemas.microsoft.com/office/drawing/2014/main" id="{97BCC130-70AB-F0B4-5D70-2D613BD740D4}"/>
              </a:ext>
            </a:extLst>
          </p:cNvPr>
          <p:cNvSpPr>
            <a:spLocks noGrp="1"/>
          </p:cNvSpPr>
          <p:nvPr>
            <p:ph idx="1"/>
          </p:nvPr>
        </p:nvSpPr>
        <p:spPr>
          <a:xfrm>
            <a:off x="2619634" y="694576"/>
            <a:ext cx="5475354" cy="1535336"/>
          </a:xfrm>
          <a:solidFill>
            <a:schemeClr val="accent1">
              <a:lumMod val="20000"/>
              <a:lumOff val="80000"/>
            </a:schemeClr>
          </a:solidFill>
        </p:spPr>
        <p:txBody>
          <a:bodyPr/>
          <a:lstStyle/>
          <a:p>
            <a:pPr marL="0" indent="0">
              <a:spcBef>
                <a:spcPts val="600"/>
              </a:spcBef>
              <a:buNone/>
            </a:pPr>
            <a:r>
              <a:rPr lang="en-US" dirty="0"/>
              <a:t>Because a cultural </a:t>
            </a:r>
            <a:r>
              <a:rPr lang="en-US" dirty="0" err="1"/>
              <a:t>technē</a:t>
            </a:r>
            <a:r>
              <a:rPr lang="en-US" dirty="0"/>
              <a:t> is part of a practice (or system of practices), we have the resources to explain both how it is taken up and how it functions. </a:t>
            </a:r>
          </a:p>
          <a:p>
            <a:endParaRPr lang="en-US" dirty="0"/>
          </a:p>
          <a:p>
            <a:endParaRPr lang="en-US" dirty="0"/>
          </a:p>
        </p:txBody>
      </p:sp>
      <p:pic>
        <p:nvPicPr>
          <p:cNvPr id="5" name="Picture 4">
            <a:extLst>
              <a:ext uri="{FF2B5EF4-FFF2-40B4-BE49-F238E27FC236}">
                <a16:creationId xmlns:a16="http://schemas.microsoft.com/office/drawing/2014/main" id="{2752C429-DC8F-0B3C-AD1F-CD7895BC8868}"/>
              </a:ext>
            </a:extLst>
          </p:cNvPr>
          <p:cNvPicPr>
            <a:picLocks noChangeAspect="1"/>
          </p:cNvPicPr>
          <p:nvPr/>
        </p:nvPicPr>
        <p:blipFill>
          <a:blip r:embed="rId3"/>
          <a:stretch>
            <a:fillRect/>
          </a:stretch>
        </p:blipFill>
        <p:spPr>
          <a:xfrm>
            <a:off x="327479" y="2883222"/>
            <a:ext cx="3280818" cy="2124271"/>
          </a:xfrm>
          <a:prstGeom prst="rect">
            <a:avLst/>
          </a:prstGeom>
        </p:spPr>
      </p:pic>
      <p:pic>
        <p:nvPicPr>
          <p:cNvPr id="9" name="Picture 8">
            <a:extLst>
              <a:ext uri="{FF2B5EF4-FFF2-40B4-BE49-F238E27FC236}">
                <a16:creationId xmlns:a16="http://schemas.microsoft.com/office/drawing/2014/main" id="{8396D479-8CCE-AA2C-0919-557C674D9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672"/>
          <a:stretch/>
        </p:blipFill>
        <p:spPr>
          <a:xfrm>
            <a:off x="5676379" y="4162414"/>
            <a:ext cx="2321170" cy="2286000"/>
          </a:xfrm>
          <a:prstGeom prst="rect">
            <a:avLst/>
          </a:prstGeom>
        </p:spPr>
      </p:pic>
      <p:sp>
        <p:nvSpPr>
          <p:cNvPr id="10" name="Rounded Rectangle 9">
            <a:extLst>
              <a:ext uri="{FF2B5EF4-FFF2-40B4-BE49-F238E27FC236}">
                <a16:creationId xmlns:a16="http://schemas.microsoft.com/office/drawing/2014/main" id="{666A8FC2-64C3-E00F-CD90-BCAE64ED0B94}"/>
              </a:ext>
            </a:extLst>
          </p:cNvPr>
          <p:cNvSpPr/>
          <p:nvPr/>
        </p:nvSpPr>
        <p:spPr>
          <a:xfrm>
            <a:off x="262940" y="5172056"/>
            <a:ext cx="5276214" cy="127635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200" dirty="0">
                <a:latin typeface="Avenir Book" panose="02000503020000020003" pitchFamily="2" charset="0"/>
              </a:rPr>
              <a:t>It is taken up through social learning while engaging collectively in activities that distribute resources. </a:t>
            </a:r>
          </a:p>
        </p:txBody>
      </p:sp>
      <p:sp>
        <p:nvSpPr>
          <p:cNvPr id="12" name="Rounded Rectangle 11">
            <a:extLst>
              <a:ext uri="{FF2B5EF4-FFF2-40B4-BE49-F238E27FC236}">
                <a16:creationId xmlns:a16="http://schemas.microsoft.com/office/drawing/2014/main" id="{92930593-5C34-06A8-C96C-DF34445485CB}"/>
              </a:ext>
            </a:extLst>
          </p:cNvPr>
          <p:cNvSpPr/>
          <p:nvPr/>
        </p:nvSpPr>
        <p:spPr>
          <a:xfrm>
            <a:off x="8121084" y="3846275"/>
            <a:ext cx="3743437" cy="26021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200" dirty="0">
                <a:solidFill>
                  <a:sysClr val="windowText" lastClr="000000"/>
                </a:solidFill>
                <a:latin typeface="Avenir Book" panose="02000503020000020003" pitchFamily="2" charset="0"/>
              </a:rPr>
              <a:t>It functions by </a:t>
            </a:r>
          </a:p>
          <a:p>
            <a:pPr marL="342900" lvl="1" indent="-342900">
              <a:buFont typeface="Arial" panose="020B0604020202020204" pitchFamily="34" charset="0"/>
              <a:buChar char="•"/>
            </a:pPr>
            <a:r>
              <a:rPr lang="en-US" sz="2200" dirty="0">
                <a:solidFill>
                  <a:sysClr val="windowText" lastClr="000000"/>
                </a:solidFill>
                <a:latin typeface="Avenir Book" panose="02000503020000020003" pitchFamily="2" charset="0"/>
              </a:rPr>
              <a:t>making collectively salient some options rather than others and</a:t>
            </a:r>
          </a:p>
          <a:p>
            <a:pPr marL="342900" lvl="1" indent="-342900">
              <a:buFont typeface="Arial" panose="020B0604020202020204" pitchFamily="34" charset="0"/>
              <a:buChar char="•"/>
            </a:pPr>
            <a:r>
              <a:rPr lang="en-US" sz="2200" dirty="0">
                <a:solidFill>
                  <a:sysClr val="windowText" lastClr="000000"/>
                </a:solidFill>
                <a:latin typeface="Avenir Book" panose="02000503020000020003" pitchFamily="2" charset="0"/>
              </a:rPr>
              <a:t>providing signals so we can better coordinate.</a:t>
            </a:r>
          </a:p>
        </p:txBody>
      </p:sp>
      <p:sp>
        <p:nvSpPr>
          <p:cNvPr id="11" name="Rounded Rectangle 10">
            <a:extLst>
              <a:ext uri="{FF2B5EF4-FFF2-40B4-BE49-F238E27FC236}">
                <a16:creationId xmlns:a16="http://schemas.microsoft.com/office/drawing/2014/main" id="{5A1654A9-9A75-6CEE-BAC7-B99E82715E68}"/>
              </a:ext>
            </a:extLst>
          </p:cNvPr>
          <p:cNvSpPr/>
          <p:nvPr/>
        </p:nvSpPr>
        <p:spPr>
          <a:xfrm>
            <a:off x="6615722" y="1964354"/>
            <a:ext cx="4990124" cy="19759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ysClr val="windowText" lastClr="000000"/>
                </a:solidFill>
                <a:latin typeface="Avenir Book" panose="02000503020000020003" pitchFamily="2" charset="0"/>
              </a:rPr>
              <a:t>The taking up, however, is not just a matter of copying. It allows for elaboration, improvement, contestation, etc. It is a dynamic and evolving process.</a:t>
            </a:r>
          </a:p>
        </p:txBody>
      </p:sp>
    </p:spTree>
    <p:extLst>
      <p:ext uri="{BB962C8B-B14F-4D97-AF65-F5344CB8AC3E}">
        <p14:creationId xmlns:p14="http://schemas.microsoft.com/office/powerpoint/2010/main" val="28820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animBg="1"/>
      <p:bldP spid="10" grpId="0" animBg="1"/>
      <p:bldP spid="12"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454F-3F8B-4AA4-098F-2742126ECE45}"/>
              </a:ext>
            </a:extLst>
          </p:cNvPr>
          <p:cNvSpPr>
            <a:spLocks noGrp="1"/>
          </p:cNvSpPr>
          <p:nvPr>
            <p:ph type="title"/>
          </p:nvPr>
        </p:nvSpPr>
        <p:spPr>
          <a:xfrm>
            <a:off x="301677" y="171694"/>
            <a:ext cx="8253339" cy="1039479"/>
          </a:xfrm>
        </p:spPr>
        <p:txBody>
          <a:bodyPr/>
          <a:lstStyle/>
          <a:p>
            <a:r>
              <a:rPr lang="en-US" dirty="0"/>
              <a:t>Is Uptake Always by Belief?</a:t>
            </a:r>
          </a:p>
        </p:txBody>
      </p:sp>
      <p:pic>
        <p:nvPicPr>
          <p:cNvPr id="8" name="Picture 7">
            <a:extLst>
              <a:ext uri="{FF2B5EF4-FFF2-40B4-BE49-F238E27FC236}">
                <a16:creationId xmlns:a16="http://schemas.microsoft.com/office/drawing/2014/main" id="{C9FDF6AF-63FA-DB43-7A5F-381D051C04D8}"/>
              </a:ext>
            </a:extLst>
          </p:cNvPr>
          <p:cNvPicPr>
            <a:picLocks noChangeAspect="1"/>
          </p:cNvPicPr>
          <p:nvPr/>
        </p:nvPicPr>
        <p:blipFill>
          <a:blip r:embed="rId2"/>
          <a:stretch>
            <a:fillRect/>
          </a:stretch>
        </p:blipFill>
        <p:spPr>
          <a:xfrm>
            <a:off x="8388062" y="-1"/>
            <a:ext cx="3803938" cy="2649171"/>
          </a:xfrm>
          <a:prstGeom prst="rect">
            <a:avLst/>
          </a:prstGeom>
        </p:spPr>
      </p:pic>
      <p:sp>
        <p:nvSpPr>
          <p:cNvPr id="14" name="Rounded Rectangle 13">
            <a:extLst>
              <a:ext uri="{FF2B5EF4-FFF2-40B4-BE49-F238E27FC236}">
                <a16:creationId xmlns:a16="http://schemas.microsoft.com/office/drawing/2014/main" id="{3470EA95-3D7B-EF7D-B305-7D18686AAA8F}"/>
              </a:ext>
            </a:extLst>
          </p:cNvPr>
          <p:cNvSpPr/>
          <p:nvPr/>
        </p:nvSpPr>
        <p:spPr>
          <a:xfrm>
            <a:off x="301677" y="1287542"/>
            <a:ext cx="8657785" cy="62010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solidFill>
                  <a:sysClr val="windowText" lastClr="000000"/>
                </a:solidFill>
                <a:latin typeface="Avenir Book" panose="02000503020000020003" pitchFamily="2" charset="0"/>
              </a:rPr>
              <a:t>First, the information may not be, properly speaking, propositional. </a:t>
            </a:r>
          </a:p>
        </p:txBody>
      </p:sp>
      <p:sp>
        <p:nvSpPr>
          <p:cNvPr id="15" name="Rounded Rectangle 14">
            <a:extLst>
              <a:ext uri="{FF2B5EF4-FFF2-40B4-BE49-F238E27FC236}">
                <a16:creationId xmlns:a16="http://schemas.microsoft.com/office/drawing/2014/main" id="{73901308-E900-C612-5A74-C7839102B8D7}"/>
              </a:ext>
            </a:extLst>
          </p:cNvPr>
          <p:cNvSpPr/>
          <p:nvPr/>
        </p:nvSpPr>
        <p:spPr>
          <a:xfrm>
            <a:off x="934419" y="2117953"/>
            <a:ext cx="10888134" cy="123009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solidFill>
                  <a:sysClr val="windowText" lastClr="000000"/>
                </a:solidFill>
                <a:latin typeface="Avenir Book" panose="02000503020000020003" pitchFamily="2" charset="0"/>
              </a:rPr>
              <a:t>Second, it might be belief in different senses: a low-level responsiveness (think of the “teleological stance”) to the information; or a sophisticated propositional attitude whose content is determined holistically with an individual mode of presentation. </a:t>
            </a:r>
          </a:p>
        </p:txBody>
      </p:sp>
      <p:sp>
        <p:nvSpPr>
          <p:cNvPr id="6" name="Rounded Rectangle 5">
            <a:extLst>
              <a:ext uri="{FF2B5EF4-FFF2-40B4-BE49-F238E27FC236}">
                <a16:creationId xmlns:a16="http://schemas.microsoft.com/office/drawing/2014/main" id="{095D65D0-4882-4D17-4171-A039B67C2664}"/>
              </a:ext>
            </a:extLst>
          </p:cNvPr>
          <p:cNvSpPr/>
          <p:nvPr/>
        </p:nvSpPr>
        <p:spPr>
          <a:xfrm>
            <a:off x="4036196" y="3561736"/>
            <a:ext cx="7786357" cy="1905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200" dirty="0">
                <a:latin typeface="Avenir Book" panose="02000503020000020003" pitchFamily="2" charset="0"/>
              </a:rPr>
              <a:t>Third, believing the information transmitted is not necessary for coordination. One may only need to accept it for the purposes of the immediate need to coordinate. So the particular social meanings at work in a particular context may be neither widespread or dominant.</a:t>
            </a:r>
          </a:p>
        </p:txBody>
      </p:sp>
      <p:sp>
        <p:nvSpPr>
          <p:cNvPr id="13" name="Rounded Rectangle 12">
            <a:extLst>
              <a:ext uri="{FF2B5EF4-FFF2-40B4-BE49-F238E27FC236}">
                <a16:creationId xmlns:a16="http://schemas.microsoft.com/office/drawing/2014/main" id="{042469EF-248D-C76E-49A2-2F6D14528765}"/>
              </a:ext>
            </a:extLst>
          </p:cNvPr>
          <p:cNvSpPr/>
          <p:nvPr/>
        </p:nvSpPr>
        <p:spPr>
          <a:xfrm>
            <a:off x="4036196" y="5681417"/>
            <a:ext cx="7786357" cy="697117"/>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Finally, </a:t>
            </a:r>
            <a:r>
              <a:rPr lang="en-US" sz="2200" i="1" dirty="0"/>
              <a:t>affective states</a:t>
            </a:r>
            <a:r>
              <a:rPr lang="en-US" sz="2200" dirty="0"/>
              <a:t> may also be taken up for the purposes of coordination.</a:t>
            </a:r>
          </a:p>
        </p:txBody>
      </p:sp>
      <p:pic>
        <p:nvPicPr>
          <p:cNvPr id="19" name="Picture 18">
            <a:extLst>
              <a:ext uri="{FF2B5EF4-FFF2-40B4-BE49-F238E27FC236}">
                <a16:creationId xmlns:a16="http://schemas.microsoft.com/office/drawing/2014/main" id="{4E4A5976-8925-E513-CFA5-8CD9ED01A3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5475"/>
          <a:stretch/>
        </p:blipFill>
        <p:spPr>
          <a:xfrm>
            <a:off x="301677" y="-241031"/>
            <a:ext cx="3339177" cy="6858000"/>
          </a:xfrm>
          <a:prstGeom prst="rect">
            <a:avLst/>
          </a:prstGeom>
        </p:spPr>
      </p:pic>
    </p:spTree>
    <p:extLst>
      <p:ext uri="{BB962C8B-B14F-4D97-AF65-F5344CB8AC3E}">
        <p14:creationId xmlns:p14="http://schemas.microsoft.com/office/powerpoint/2010/main" val="58918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6"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636-6CD4-27C9-3372-6DE0137265D3}"/>
              </a:ext>
            </a:extLst>
          </p:cNvPr>
          <p:cNvSpPr>
            <a:spLocks noGrp="1"/>
          </p:cNvSpPr>
          <p:nvPr>
            <p:ph type="title"/>
          </p:nvPr>
        </p:nvSpPr>
        <p:spPr>
          <a:xfrm>
            <a:off x="471488" y="365126"/>
            <a:ext cx="9305558" cy="977900"/>
          </a:xfrm>
        </p:spPr>
        <p:txBody>
          <a:bodyPr/>
          <a:lstStyle/>
          <a:p>
            <a:r>
              <a:rPr lang="en-US" dirty="0"/>
              <a:t>Outline</a:t>
            </a:r>
          </a:p>
        </p:txBody>
      </p:sp>
      <p:grpSp>
        <p:nvGrpSpPr>
          <p:cNvPr id="12" name="Group 11">
            <a:extLst>
              <a:ext uri="{FF2B5EF4-FFF2-40B4-BE49-F238E27FC236}">
                <a16:creationId xmlns:a16="http://schemas.microsoft.com/office/drawing/2014/main" id="{AAFC3454-498B-537A-CBC3-71C73C0270F3}"/>
              </a:ext>
            </a:extLst>
          </p:cNvPr>
          <p:cNvGrpSpPr/>
          <p:nvPr/>
        </p:nvGrpSpPr>
        <p:grpSpPr>
          <a:xfrm>
            <a:off x="2011303" y="-367358"/>
            <a:ext cx="10180697" cy="7249318"/>
            <a:chOff x="2011303" y="-367358"/>
            <a:chExt cx="10180697" cy="7249318"/>
          </a:xfrm>
        </p:grpSpPr>
        <p:grpSp>
          <p:nvGrpSpPr>
            <p:cNvPr id="10" name="Group 9">
              <a:extLst>
                <a:ext uri="{FF2B5EF4-FFF2-40B4-BE49-F238E27FC236}">
                  <a16:creationId xmlns:a16="http://schemas.microsoft.com/office/drawing/2014/main" id="{2E9A3C1D-7B7F-0D4A-E238-BC34D01C53FC}"/>
                </a:ext>
              </a:extLst>
            </p:cNvPr>
            <p:cNvGrpSpPr/>
            <p:nvPr/>
          </p:nvGrpSpPr>
          <p:grpSpPr>
            <a:xfrm>
              <a:off x="3639670" y="1120628"/>
              <a:ext cx="8552330" cy="5761332"/>
              <a:chOff x="3639670" y="1120628"/>
              <a:chExt cx="8552330" cy="5761332"/>
            </a:xfrm>
          </p:grpSpPr>
          <p:grpSp>
            <p:nvGrpSpPr>
              <p:cNvPr id="7" name="Group 6">
                <a:extLst>
                  <a:ext uri="{FF2B5EF4-FFF2-40B4-BE49-F238E27FC236}">
                    <a16:creationId xmlns:a16="http://schemas.microsoft.com/office/drawing/2014/main" id="{8DB334C4-3CAE-04C0-6795-637183655EFF}"/>
                  </a:ext>
                </a:extLst>
              </p:cNvPr>
              <p:cNvGrpSpPr/>
              <p:nvPr/>
            </p:nvGrpSpPr>
            <p:grpSpPr>
              <a:xfrm>
                <a:off x="3639670" y="1120628"/>
                <a:ext cx="8552330" cy="5761332"/>
                <a:chOff x="1715194" y="2752205"/>
                <a:chExt cx="8552330" cy="5761332"/>
              </a:xfrm>
            </p:grpSpPr>
            <p:pic>
              <p:nvPicPr>
                <p:cNvPr id="5" name="Picture 4">
                  <a:extLst>
                    <a:ext uri="{FF2B5EF4-FFF2-40B4-BE49-F238E27FC236}">
                      <a16:creationId xmlns:a16="http://schemas.microsoft.com/office/drawing/2014/main" id="{76D60E3F-990B-9780-042B-EF8BEC3141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5194" y="2752205"/>
                  <a:ext cx="8552330" cy="5761332"/>
                </a:xfrm>
                <a:prstGeom prst="rect">
                  <a:avLst/>
                </a:prstGeom>
                <a:ln>
                  <a:solidFill>
                    <a:schemeClr val="bg1"/>
                  </a:solidFill>
                </a:ln>
              </p:spPr>
            </p:pic>
            <p:sp>
              <p:nvSpPr>
                <p:cNvPr id="6" name="Rectangle 5">
                  <a:extLst>
                    <a:ext uri="{FF2B5EF4-FFF2-40B4-BE49-F238E27FC236}">
                      <a16:creationId xmlns:a16="http://schemas.microsoft.com/office/drawing/2014/main" id="{9ECE00F4-D3E3-1D77-295E-ED503AEF5D3A}"/>
                    </a:ext>
                  </a:extLst>
                </p:cNvPr>
                <p:cNvSpPr/>
                <p:nvPr/>
              </p:nvSpPr>
              <p:spPr>
                <a:xfrm flipV="1">
                  <a:off x="5553024" y="5527117"/>
                  <a:ext cx="818933" cy="353729"/>
                </a:xfrm>
                <a:custGeom>
                  <a:avLst/>
                  <a:gdLst>
                    <a:gd name="connsiteX0" fmla="*/ 0 w 818933"/>
                    <a:gd name="connsiteY0" fmla="*/ 0 h 353729"/>
                    <a:gd name="connsiteX1" fmla="*/ 425845 w 818933"/>
                    <a:gd name="connsiteY1" fmla="*/ 0 h 353729"/>
                    <a:gd name="connsiteX2" fmla="*/ 818933 w 818933"/>
                    <a:gd name="connsiteY2" fmla="*/ 0 h 353729"/>
                    <a:gd name="connsiteX3" fmla="*/ 818933 w 818933"/>
                    <a:gd name="connsiteY3" fmla="*/ 353729 h 353729"/>
                    <a:gd name="connsiteX4" fmla="*/ 417656 w 818933"/>
                    <a:gd name="connsiteY4" fmla="*/ 353729 h 353729"/>
                    <a:gd name="connsiteX5" fmla="*/ 0 w 818933"/>
                    <a:gd name="connsiteY5" fmla="*/ 353729 h 353729"/>
                    <a:gd name="connsiteX6" fmla="*/ 0 w 818933"/>
                    <a:gd name="connsiteY6" fmla="*/ 0 h 3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933" h="353729" fill="none" extrusionOk="0">
                      <a:moveTo>
                        <a:pt x="0" y="0"/>
                      </a:moveTo>
                      <a:cubicBezTo>
                        <a:pt x="142628" y="10782"/>
                        <a:pt x="289292" y="-4416"/>
                        <a:pt x="425845" y="0"/>
                      </a:cubicBezTo>
                      <a:cubicBezTo>
                        <a:pt x="562399" y="4416"/>
                        <a:pt x="642491" y="-10226"/>
                        <a:pt x="818933" y="0"/>
                      </a:cubicBezTo>
                      <a:cubicBezTo>
                        <a:pt x="834317" y="146869"/>
                        <a:pt x="833584" y="256092"/>
                        <a:pt x="818933" y="353729"/>
                      </a:cubicBezTo>
                      <a:cubicBezTo>
                        <a:pt x="665527" y="343650"/>
                        <a:pt x="594290" y="355679"/>
                        <a:pt x="417656" y="353729"/>
                      </a:cubicBezTo>
                      <a:cubicBezTo>
                        <a:pt x="241022" y="351779"/>
                        <a:pt x="198998" y="371436"/>
                        <a:pt x="0" y="353729"/>
                      </a:cubicBezTo>
                      <a:cubicBezTo>
                        <a:pt x="5343" y="281937"/>
                        <a:pt x="-17569" y="106203"/>
                        <a:pt x="0" y="0"/>
                      </a:cubicBezTo>
                      <a:close/>
                    </a:path>
                    <a:path w="818933" h="353729" stroke="0" extrusionOk="0">
                      <a:moveTo>
                        <a:pt x="0" y="0"/>
                      </a:moveTo>
                      <a:cubicBezTo>
                        <a:pt x="168088" y="-17133"/>
                        <a:pt x="223194" y="6629"/>
                        <a:pt x="401277" y="0"/>
                      </a:cubicBezTo>
                      <a:cubicBezTo>
                        <a:pt x="579360" y="-6629"/>
                        <a:pt x="616049" y="-6282"/>
                        <a:pt x="818933" y="0"/>
                      </a:cubicBezTo>
                      <a:cubicBezTo>
                        <a:pt x="825649" y="115593"/>
                        <a:pt x="833511" y="212182"/>
                        <a:pt x="818933" y="353729"/>
                      </a:cubicBezTo>
                      <a:cubicBezTo>
                        <a:pt x="645474" y="368673"/>
                        <a:pt x="564626" y="344630"/>
                        <a:pt x="409467" y="353729"/>
                      </a:cubicBezTo>
                      <a:cubicBezTo>
                        <a:pt x="254308" y="362828"/>
                        <a:pt x="198638" y="353731"/>
                        <a:pt x="0" y="353729"/>
                      </a:cubicBezTo>
                      <a:cubicBezTo>
                        <a:pt x="-9022" y="255873"/>
                        <a:pt x="12881" y="152363"/>
                        <a:pt x="0" y="0"/>
                      </a:cubicBezTo>
                      <a:close/>
                    </a:path>
                  </a:pathLst>
                </a:custGeom>
                <a:pattFill prst="smGrid">
                  <a:fgClr>
                    <a:schemeClr val="accent6">
                      <a:lumMod val="75000"/>
                    </a:schemeClr>
                  </a:fgClr>
                  <a:bgClr>
                    <a:schemeClr val="bg1"/>
                  </a:bgClr>
                </a:patt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4BB7C0F-209E-F024-8C59-E8FFD343BC24}"/>
                  </a:ext>
                </a:extLst>
              </p:cNvPr>
              <p:cNvSpPr/>
              <p:nvPr/>
            </p:nvSpPr>
            <p:spPr>
              <a:xfrm>
                <a:off x="6460617" y="4500282"/>
                <a:ext cx="609600" cy="376518"/>
              </a:xfrm>
              <a:prstGeom prst="rect">
                <a:avLst/>
              </a:prstGeom>
              <a:pattFill prst="lgConfetti">
                <a:fgClr>
                  <a:srgbClr val="7030A0"/>
                </a:fgClr>
                <a:bgClr>
                  <a:srgbClr val="F7C6F3"/>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iangle 10">
              <a:extLst>
                <a:ext uri="{FF2B5EF4-FFF2-40B4-BE49-F238E27FC236}">
                  <a16:creationId xmlns:a16="http://schemas.microsoft.com/office/drawing/2014/main" id="{50DB22B5-912B-6893-00E7-721DE21EE005}"/>
                </a:ext>
              </a:extLst>
            </p:cNvPr>
            <p:cNvSpPr/>
            <p:nvPr/>
          </p:nvSpPr>
          <p:spPr>
            <a:xfrm rot="19865535">
              <a:off x="2011303" y="-367358"/>
              <a:ext cx="8459610" cy="3606087"/>
            </a:xfrm>
            <a:prstGeom prst="triangle">
              <a:avLst>
                <a:gd name="adj" fmla="val 225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15E729F-83D1-CA5F-53F5-CFD94FFDA584}"/>
              </a:ext>
            </a:extLst>
          </p:cNvPr>
          <p:cNvSpPr>
            <a:spLocks noGrp="1"/>
          </p:cNvSpPr>
          <p:nvPr>
            <p:ph idx="1"/>
          </p:nvPr>
        </p:nvSpPr>
        <p:spPr/>
        <p:txBody>
          <a:bodyPr anchor="t"/>
          <a:lstStyle/>
          <a:p>
            <a:pPr marL="514350" indent="-514350">
              <a:buFont typeface="+mj-lt"/>
              <a:buAutoNum type="arabicPeriod"/>
            </a:pPr>
            <a:r>
              <a:rPr lang="en-US" dirty="0">
                <a:solidFill>
                  <a:schemeClr val="bg1">
                    <a:lumMod val="65000"/>
                  </a:schemeClr>
                </a:solidFill>
              </a:rPr>
              <a:t>Recap and Introduction</a:t>
            </a:r>
          </a:p>
          <a:p>
            <a:pPr marL="514350" indent="-514350">
              <a:buFont typeface="+mj-lt"/>
              <a:buAutoNum type="arabicPeriod"/>
            </a:pPr>
            <a:r>
              <a:rPr lang="en-US" dirty="0">
                <a:solidFill>
                  <a:schemeClr val="bg1">
                    <a:lumMod val="65000"/>
                  </a:schemeClr>
                </a:solidFill>
              </a:rPr>
              <a:t>Psychological and Materialist Approaches</a:t>
            </a:r>
          </a:p>
          <a:p>
            <a:pPr marL="514350" indent="-514350">
              <a:buFont typeface="+mj-lt"/>
              <a:buAutoNum type="arabicPeriod"/>
            </a:pPr>
            <a:r>
              <a:rPr lang="en-US" dirty="0">
                <a:solidFill>
                  <a:schemeClr val="bg1">
                    <a:lumMod val="65000"/>
                  </a:schemeClr>
                </a:solidFill>
              </a:rPr>
              <a:t>Signaling and Content</a:t>
            </a:r>
          </a:p>
          <a:p>
            <a:pPr marL="514350" indent="-514350">
              <a:buFont typeface="+mj-lt"/>
              <a:buAutoNum type="arabicPeriod"/>
            </a:pPr>
            <a:r>
              <a:rPr lang="en-US" dirty="0">
                <a:solidFill>
                  <a:schemeClr val="bg1">
                    <a:lumMod val="65000"/>
                  </a:schemeClr>
                </a:solidFill>
              </a:rPr>
              <a:t>Uptake in  Practices</a:t>
            </a:r>
          </a:p>
          <a:p>
            <a:pPr marL="514350" indent="-514350">
              <a:buFont typeface="+mj-lt"/>
              <a:buAutoNum type="arabicPeriod"/>
            </a:pPr>
            <a:r>
              <a:rPr lang="en-US" dirty="0"/>
              <a:t>Conclusion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4" name="Ink 13">
                <a:extLst>
                  <a:ext uri="{FF2B5EF4-FFF2-40B4-BE49-F238E27FC236}">
                    <a16:creationId xmlns:a16="http://schemas.microsoft.com/office/drawing/2014/main" id="{E8D4147A-4979-BC2F-614D-07157EF33252}"/>
                  </a:ext>
                </a:extLst>
              </p14:cNvPr>
              <p14:cNvContentPartPr/>
              <p14:nvPr/>
            </p14:nvContentPartPr>
            <p14:xfrm>
              <a:off x="7125586" y="2844339"/>
              <a:ext cx="745560" cy="302400"/>
            </p14:xfrm>
          </p:contentPart>
        </mc:Choice>
        <mc:Fallback xmlns="">
          <p:pic>
            <p:nvPicPr>
              <p:cNvPr id="14" name="Ink 13">
                <a:extLst>
                  <a:ext uri="{FF2B5EF4-FFF2-40B4-BE49-F238E27FC236}">
                    <a16:creationId xmlns:a16="http://schemas.microsoft.com/office/drawing/2014/main" id="{E8D4147A-4979-BC2F-614D-07157EF33252}"/>
                  </a:ext>
                </a:extLst>
              </p:cNvPr>
              <p:cNvPicPr/>
              <p:nvPr/>
            </p:nvPicPr>
            <p:blipFill>
              <a:blip r:embed="rId4"/>
              <a:stretch>
                <a:fillRect/>
              </a:stretch>
            </p:blipFill>
            <p:spPr>
              <a:xfrm>
                <a:off x="7107586" y="2736339"/>
                <a:ext cx="781200" cy="518040"/>
              </a:xfrm>
              <a:prstGeom prst="rect">
                <a:avLst/>
              </a:prstGeom>
            </p:spPr>
          </p:pic>
        </mc:Fallback>
      </mc:AlternateContent>
      <p:grpSp>
        <p:nvGrpSpPr>
          <p:cNvPr id="17" name="Group 16">
            <a:extLst>
              <a:ext uri="{FF2B5EF4-FFF2-40B4-BE49-F238E27FC236}">
                <a16:creationId xmlns:a16="http://schemas.microsoft.com/office/drawing/2014/main" id="{E5E3A473-D5D8-FCF2-15B4-772041B7D490}"/>
              </a:ext>
            </a:extLst>
          </p:cNvPr>
          <p:cNvGrpSpPr/>
          <p:nvPr/>
        </p:nvGrpSpPr>
        <p:grpSpPr>
          <a:xfrm>
            <a:off x="7082746" y="2742819"/>
            <a:ext cx="1073160" cy="405720"/>
            <a:chOff x="7082746" y="2742819"/>
            <a:chExt cx="1073160" cy="405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5" name="Ink 14">
                  <a:extLst>
                    <a:ext uri="{FF2B5EF4-FFF2-40B4-BE49-F238E27FC236}">
                      <a16:creationId xmlns:a16="http://schemas.microsoft.com/office/drawing/2014/main" id="{0EF395BE-9B5C-C1ED-8ACD-67D9B1C68C63}"/>
                    </a:ext>
                  </a:extLst>
                </p14:cNvPr>
                <p14:cNvContentPartPr/>
                <p14:nvPr/>
              </p14:nvContentPartPr>
              <p14:xfrm>
                <a:off x="7722106" y="2742819"/>
                <a:ext cx="433800" cy="321840"/>
              </p14:xfrm>
            </p:contentPart>
          </mc:Choice>
          <mc:Fallback xmlns="">
            <p:pic>
              <p:nvPicPr>
                <p:cNvPr id="15" name="Ink 14">
                  <a:extLst>
                    <a:ext uri="{FF2B5EF4-FFF2-40B4-BE49-F238E27FC236}">
                      <a16:creationId xmlns:a16="http://schemas.microsoft.com/office/drawing/2014/main" id="{0EF395BE-9B5C-C1ED-8ACD-67D9B1C68C63}"/>
                    </a:ext>
                  </a:extLst>
                </p:cNvPr>
                <p:cNvPicPr/>
                <p:nvPr/>
              </p:nvPicPr>
              <p:blipFill>
                <a:blip r:embed="rId6"/>
                <a:stretch>
                  <a:fillRect/>
                </a:stretch>
              </p:blipFill>
              <p:spPr>
                <a:xfrm>
                  <a:off x="7704106" y="2634819"/>
                  <a:ext cx="469440" cy="53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4B7783CA-DA96-4758-5698-E9EEFBF63EB4}"/>
                    </a:ext>
                  </a:extLst>
                </p14:cNvPr>
                <p14:cNvContentPartPr/>
                <p14:nvPr/>
              </p14:nvContentPartPr>
              <p14:xfrm>
                <a:off x="7082746" y="2989419"/>
                <a:ext cx="310680" cy="159120"/>
              </p14:xfrm>
            </p:contentPart>
          </mc:Choice>
          <mc:Fallback xmlns="">
            <p:pic>
              <p:nvPicPr>
                <p:cNvPr id="16" name="Ink 15">
                  <a:extLst>
                    <a:ext uri="{FF2B5EF4-FFF2-40B4-BE49-F238E27FC236}">
                      <a16:creationId xmlns:a16="http://schemas.microsoft.com/office/drawing/2014/main" id="{4B7783CA-DA96-4758-5698-E9EEFBF63EB4}"/>
                    </a:ext>
                  </a:extLst>
                </p:cNvPr>
                <p:cNvPicPr/>
                <p:nvPr/>
              </p:nvPicPr>
              <p:blipFill>
                <a:blip r:embed="rId8"/>
                <a:stretch>
                  <a:fillRect/>
                </a:stretch>
              </p:blipFill>
              <p:spPr>
                <a:xfrm>
                  <a:off x="7064746" y="2881663"/>
                  <a:ext cx="346320" cy="37427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0A0A107E-3178-3FA1-193D-ACA911544225}"/>
                  </a:ext>
                </a:extLst>
              </p14:cNvPr>
              <p14:cNvContentPartPr/>
              <p14:nvPr/>
            </p14:nvContentPartPr>
            <p14:xfrm>
              <a:off x="7502866" y="2899419"/>
              <a:ext cx="405720" cy="104400"/>
            </p14:xfrm>
          </p:contentPart>
        </mc:Choice>
        <mc:Fallback xmlns="">
          <p:pic>
            <p:nvPicPr>
              <p:cNvPr id="18" name="Ink 17">
                <a:extLst>
                  <a:ext uri="{FF2B5EF4-FFF2-40B4-BE49-F238E27FC236}">
                    <a16:creationId xmlns:a16="http://schemas.microsoft.com/office/drawing/2014/main" id="{0A0A107E-3178-3FA1-193D-ACA911544225}"/>
                  </a:ext>
                </a:extLst>
              </p:cNvPr>
              <p:cNvPicPr/>
              <p:nvPr/>
            </p:nvPicPr>
            <p:blipFill>
              <a:blip r:embed="rId10"/>
              <a:stretch>
                <a:fillRect/>
              </a:stretch>
            </p:blipFill>
            <p:spPr>
              <a:xfrm>
                <a:off x="7448866" y="2791419"/>
                <a:ext cx="5133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05844EC-C832-6C3C-18F6-75C92D1F6339}"/>
                  </a:ext>
                </a:extLst>
              </p14:cNvPr>
              <p14:cNvContentPartPr/>
              <p14:nvPr/>
            </p14:nvContentPartPr>
            <p14:xfrm>
              <a:off x="7370746" y="2972139"/>
              <a:ext cx="99000" cy="137880"/>
            </p14:xfrm>
          </p:contentPart>
        </mc:Choice>
        <mc:Fallback xmlns="">
          <p:pic>
            <p:nvPicPr>
              <p:cNvPr id="19" name="Ink 18">
                <a:extLst>
                  <a:ext uri="{FF2B5EF4-FFF2-40B4-BE49-F238E27FC236}">
                    <a16:creationId xmlns:a16="http://schemas.microsoft.com/office/drawing/2014/main" id="{F05844EC-C832-6C3C-18F6-75C92D1F6339}"/>
                  </a:ext>
                </a:extLst>
              </p:cNvPr>
              <p:cNvPicPr/>
              <p:nvPr/>
            </p:nvPicPr>
            <p:blipFill>
              <a:blip r:embed="rId12"/>
              <a:stretch>
                <a:fillRect/>
              </a:stretch>
            </p:blipFill>
            <p:spPr>
              <a:xfrm>
                <a:off x="7316746" y="2864139"/>
                <a:ext cx="20664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8CEC77D-5D77-60FD-B844-CFAC860F64E2}"/>
                  </a:ext>
                </a:extLst>
              </p14:cNvPr>
              <p14:cNvContentPartPr/>
              <p14:nvPr/>
            </p14:nvContentPartPr>
            <p14:xfrm>
              <a:off x="7117306" y="3061419"/>
              <a:ext cx="203400" cy="223920"/>
            </p14:xfrm>
          </p:contentPart>
        </mc:Choice>
        <mc:Fallback xmlns="">
          <p:pic>
            <p:nvPicPr>
              <p:cNvPr id="20" name="Ink 19">
                <a:extLst>
                  <a:ext uri="{FF2B5EF4-FFF2-40B4-BE49-F238E27FC236}">
                    <a16:creationId xmlns:a16="http://schemas.microsoft.com/office/drawing/2014/main" id="{A8CEC77D-5D77-60FD-B844-CFAC860F64E2}"/>
                  </a:ext>
                </a:extLst>
              </p:cNvPr>
              <p:cNvPicPr/>
              <p:nvPr/>
            </p:nvPicPr>
            <p:blipFill>
              <a:blip r:embed="rId14"/>
              <a:stretch>
                <a:fillRect/>
              </a:stretch>
            </p:blipFill>
            <p:spPr>
              <a:xfrm>
                <a:off x="7063210" y="2953419"/>
                <a:ext cx="311231"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C889F792-574A-1A9C-A651-6ADFEDC2C954}"/>
                  </a:ext>
                </a:extLst>
              </p14:cNvPr>
              <p14:cNvContentPartPr/>
              <p14:nvPr/>
            </p14:nvContentPartPr>
            <p14:xfrm>
              <a:off x="7741906" y="3078939"/>
              <a:ext cx="360" cy="360"/>
            </p14:xfrm>
          </p:contentPart>
        </mc:Choice>
        <mc:Fallback xmlns="">
          <p:pic>
            <p:nvPicPr>
              <p:cNvPr id="21" name="Ink 20">
                <a:extLst>
                  <a:ext uri="{FF2B5EF4-FFF2-40B4-BE49-F238E27FC236}">
                    <a16:creationId xmlns:a16="http://schemas.microsoft.com/office/drawing/2014/main" id="{C889F792-574A-1A9C-A651-6ADFEDC2C954}"/>
                  </a:ext>
                </a:extLst>
              </p:cNvPr>
              <p:cNvPicPr/>
              <p:nvPr/>
            </p:nvPicPr>
            <p:blipFill>
              <a:blip r:embed="rId16"/>
              <a:stretch>
                <a:fillRect/>
              </a:stretch>
            </p:blipFill>
            <p:spPr>
              <a:xfrm>
                <a:off x="7687906" y="297093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121AB04C-0C8D-7E79-A619-2F59C21F80FC}"/>
                  </a:ext>
                </a:extLst>
              </p14:cNvPr>
              <p14:cNvContentPartPr/>
              <p14:nvPr/>
            </p14:nvContentPartPr>
            <p14:xfrm>
              <a:off x="12028066" y="1622139"/>
              <a:ext cx="161280" cy="269640"/>
            </p14:xfrm>
          </p:contentPart>
        </mc:Choice>
        <mc:Fallback xmlns="">
          <p:pic>
            <p:nvPicPr>
              <p:cNvPr id="28" name="Ink 27">
                <a:extLst>
                  <a:ext uri="{FF2B5EF4-FFF2-40B4-BE49-F238E27FC236}">
                    <a16:creationId xmlns:a16="http://schemas.microsoft.com/office/drawing/2014/main" id="{121AB04C-0C8D-7E79-A619-2F59C21F80FC}"/>
                  </a:ext>
                </a:extLst>
              </p:cNvPr>
              <p:cNvPicPr/>
              <p:nvPr/>
            </p:nvPicPr>
            <p:blipFill>
              <a:blip r:embed="rId18"/>
              <a:stretch>
                <a:fillRect/>
              </a:stretch>
            </p:blipFill>
            <p:spPr>
              <a:xfrm>
                <a:off x="12019066" y="1613151"/>
                <a:ext cx="178920" cy="2872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CC42BFB-B16B-0BB3-78EE-2DCB4AABD549}"/>
                  </a:ext>
                </a:extLst>
              </p14:cNvPr>
              <p14:cNvContentPartPr/>
              <p14:nvPr/>
            </p14:nvContentPartPr>
            <p14:xfrm>
              <a:off x="12095363" y="2006058"/>
              <a:ext cx="17640" cy="34920"/>
            </p14:xfrm>
          </p:contentPart>
        </mc:Choice>
        <mc:Fallback xmlns="">
          <p:pic>
            <p:nvPicPr>
              <p:cNvPr id="30" name="Ink 29">
                <a:extLst>
                  <a:ext uri="{FF2B5EF4-FFF2-40B4-BE49-F238E27FC236}">
                    <a16:creationId xmlns:a16="http://schemas.microsoft.com/office/drawing/2014/main" id="{0CC42BFB-B16B-0BB3-78EE-2DCB4AABD549}"/>
                  </a:ext>
                </a:extLst>
              </p:cNvPr>
              <p:cNvPicPr/>
              <p:nvPr/>
            </p:nvPicPr>
            <p:blipFill>
              <a:blip r:embed="rId20"/>
              <a:stretch>
                <a:fillRect/>
              </a:stretch>
            </p:blipFill>
            <p:spPr>
              <a:xfrm>
                <a:off x="12086363" y="1997058"/>
                <a:ext cx="35280" cy="52560"/>
              </a:xfrm>
              <a:prstGeom prst="rect">
                <a:avLst/>
              </a:prstGeom>
            </p:spPr>
          </p:pic>
        </mc:Fallback>
      </mc:AlternateContent>
    </p:spTree>
    <p:extLst>
      <p:ext uri="{BB962C8B-B14F-4D97-AF65-F5344CB8AC3E}">
        <p14:creationId xmlns:p14="http://schemas.microsoft.com/office/powerpoint/2010/main" val="2330018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E211-9FB2-F35F-B872-12804508CB7D}"/>
              </a:ext>
            </a:extLst>
          </p:cNvPr>
          <p:cNvSpPr>
            <a:spLocks noGrp="1"/>
          </p:cNvSpPr>
          <p:nvPr>
            <p:ph type="title"/>
          </p:nvPr>
        </p:nvSpPr>
        <p:spPr>
          <a:xfrm>
            <a:off x="426720" y="353695"/>
            <a:ext cx="10515600" cy="835025"/>
          </a:xfrm>
        </p:spPr>
        <p:txBody>
          <a:bodyPr/>
          <a:lstStyle/>
          <a:p>
            <a:r>
              <a:rPr lang="en-US" dirty="0"/>
              <a:t>Return to Ideology</a:t>
            </a:r>
          </a:p>
        </p:txBody>
      </p:sp>
      <p:sp>
        <p:nvSpPr>
          <p:cNvPr id="3" name="Content Placeholder 2">
            <a:extLst>
              <a:ext uri="{FF2B5EF4-FFF2-40B4-BE49-F238E27FC236}">
                <a16:creationId xmlns:a16="http://schemas.microsoft.com/office/drawing/2014/main" id="{31B9819A-43C5-957B-085E-831DEAC31214}"/>
              </a:ext>
            </a:extLst>
          </p:cNvPr>
          <p:cNvSpPr>
            <a:spLocks noGrp="1"/>
          </p:cNvSpPr>
          <p:nvPr>
            <p:ph idx="1"/>
          </p:nvPr>
        </p:nvSpPr>
        <p:spPr>
          <a:xfrm>
            <a:off x="426720" y="1169881"/>
            <a:ext cx="6956847" cy="914402"/>
          </a:xfrm>
          <a:solidFill>
            <a:schemeClr val="accent4">
              <a:lumMod val="20000"/>
              <a:lumOff val="80000"/>
            </a:schemeClr>
          </a:solidFill>
        </p:spPr>
        <p:txBody>
          <a:bodyPr/>
          <a:lstStyle/>
          <a:p>
            <a:pPr marL="0" indent="0">
              <a:buNone/>
            </a:pPr>
            <a:r>
              <a:rPr lang="en-US" dirty="0"/>
              <a:t>Let’s return now to how a cultural </a:t>
            </a:r>
            <a:r>
              <a:rPr lang="en-US" dirty="0" err="1"/>
              <a:t>technē</a:t>
            </a:r>
            <a:r>
              <a:rPr lang="en-US" dirty="0"/>
              <a:t> functions as an ideology. To do so, it should have several key features: </a:t>
            </a:r>
          </a:p>
          <a:p>
            <a:endParaRPr lang="en-US" dirty="0"/>
          </a:p>
          <a:p>
            <a:endParaRPr lang="en-US" dirty="0"/>
          </a:p>
          <a:p>
            <a:endParaRPr lang="en-US" dirty="0"/>
          </a:p>
        </p:txBody>
      </p:sp>
      <p:sp>
        <p:nvSpPr>
          <p:cNvPr id="6" name="Rounded Rectangle 5">
            <a:extLst>
              <a:ext uri="{FF2B5EF4-FFF2-40B4-BE49-F238E27FC236}">
                <a16:creationId xmlns:a16="http://schemas.microsoft.com/office/drawing/2014/main" id="{48CE104B-FD54-BB1D-5F43-23EC3759C431}"/>
              </a:ext>
            </a:extLst>
          </p:cNvPr>
          <p:cNvSpPr/>
          <p:nvPr/>
        </p:nvSpPr>
        <p:spPr>
          <a:xfrm>
            <a:off x="562187" y="3778094"/>
            <a:ext cx="7515013" cy="274902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(iii) it should sometimes distort or occlude parts of the world in ways that promote or sustain unjust social stratification.</a:t>
            </a:r>
          </a:p>
          <a:p>
            <a:pPr lvl="1">
              <a:spcBef>
                <a:spcPts val="600"/>
              </a:spcBef>
            </a:pPr>
            <a:r>
              <a:rPr lang="en-US" sz="2000" dirty="0">
                <a:solidFill>
                  <a:srgbClr val="C00000"/>
                </a:solidFill>
              </a:rPr>
              <a:t>And it is possible for it to hide or distort the options because material conditions can be confusing and efforts to build on natural salience is not reliable; and those who are engaged in the practice can distort salient options – even making them look good – that aren’t good for the agent.</a:t>
            </a:r>
          </a:p>
        </p:txBody>
      </p:sp>
      <p:pic>
        <p:nvPicPr>
          <p:cNvPr id="8" name="Picture 7">
            <a:extLst>
              <a:ext uri="{FF2B5EF4-FFF2-40B4-BE49-F238E27FC236}">
                <a16:creationId xmlns:a16="http://schemas.microsoft.com/office/drawing/2014/main" id="{DC892979-6831-57B4-68D9-FC698953EE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3549" y="4184211"/>
            <a:ext cx="2388771" cy="2320094"/>
          </a:xfrm>
          <a:prstGeom prst="rect">
            <a:avLst/>
          </a:prstGeom>
          <a:scene3d>
            <a:camera prst="orthographicFront">
              <a:rot lat="0" lon="600000" rev="0"/>
            </a:camera>
            <a:lightRig rig="threePt" dir="t"/>
          </a:scene3d>
        </p:spPr>
      </p:pic>
      <p:sp>
        <p:nvSpPr>
          <p:cNvPr id="5" name="Rounded Rectangle 4">
            <a:extLst>
              <a:ext uri="{FF2B5EF4-FFF2-40B4-BE49-F238E27FC236}">
                <a16:creationId xmlns:a16="http://schemas.microsoft.com/office/drawing/2014/main" id="{764D046F-6FCB-B462-E27C-33AA5FBD701E}"/>
              </a:ext>
            </a:extLst>
          </p:cNvPr>
          <p:cNvSpPr/>
          <p:nvPr/>
        </p:nvSpPr>
        <p:spPr>
          <a:xfrm>
            <a:off x="7519034" y="626771"/>
            <a:ext cx="4204549" cy="37132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ysClr val="windowText" lastClr="000000"/>
                </a:solidFill>
              </a:rPr>
              <a:t>(ii) it should not be fully transparent to us (in some cases we should be guided by cultural </a:t>
            </a:r>
            <a:r>
              <a:rPr lang="en-US" sz="2000" dirty="0" err="1">
                <a:solidFill>
                  <a:sysClr val="windowText" lastClr="000000"/>
                </a:solidFill>
              </a:rPr>
              <a:t>technē</a:t>
            </a:r>
            <a:r>
              <a:rPr lang="en-US" sz="2000" dirty="0">
                <a:solidFill>
                  <a:sysClr val="windowText" lastClr="000000"/>
                </a:solidFill>
              </a:rPr>
              <a:t> and not realize it).</a:t>
            </a:r>
          </a:p>
          <a:p>
            <a:pPr lvl="1">
              <a:spcBef>
                <a:spcPts val="600"/>
              </a:spcBef>
            </a:pPr>
            <a:r>
              <a:rPr lang="en-US" sz="2000" dirty="0">
                <a:solidFill>
                  <a:srgbClr val="C00000"/>
                </a:solidFill>
              </a:rPr>
              <a:t>Because it guides us in fluent action, it need not be explicit or conscious. In simple cases, it may be little more than an apt responsiveness that is not chosen or intended.</a:t>
            </a:r>
          </a:p>
        </p:txBody>
      </p:sp>
      <p:sp>
        <p:nvSpPr>
          <p:cNvPr id="4" name="Rounded Rectangle 3">
            <a:extLst>
              <a:ext uri="{FF2B5EF4-FFF2-40B4-BE49-F238E27FC236}">
                <a16:creationId xmlns:a16="http://schemas.microsoft.com/office/drawing/2014/main" id="{0F405C89-3669-19DF-C5BA-A923CC74C9F8}"/>
              </a:ext>
            </a:extLst>
          </p:cNvPr>
          <p:cNvSpPr/>
          <p:nvPr/>
        </p:nvSpPr>
        <p:spPr>
          <a:xfrm>
            <a:off x="426720" y="2189271"/>
            <a:ext cx="7515013" cy="1723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ysClr val="windowText" lastClr="000000"/>
                </a:solidFill>
              </a:rPr>
              <a:t>(</a:t>
            </a:r>
            <a:r>
              <a:rPr lang="en-US" sz="2000" dirty="0" err="1">
                <a:solidFill>
                  <a:sysClr val="windowText" lastClr="000000"/>
                </a:solidFill>
              </a:rPr>
              <a:t>i</a:t>
            </a:r>
            <a:r>
              <a:rPr lang="en-US" sz="2000" dirty="0">
                <a:solidFill>
                  <a:sysClr val="windowText" lastClr="000000"/>
                </a:solidFill>
              </a:rPr>
              <a:t>) it should be public (this is necessary for it to serve its coordinating function).</a:t>
            </a:r>
          </a:p>
          <a:p>
            <a:pPr lvl="1">
              <a:spcBef>
                <a:spcPts val="600"/>
              </a:spcBef>
            </a:pPr>
            <a:r>
              <a:rPr lang="en-US" sz="2000" dirty="0">
                <a:solidFill>
                  <a:srgbClr val="C00000"/>
                </a:solidFill>
              </a:rPr>
              <a:t>It is public because it is learned in the process of coordination from others who are participants.</a:t>
            </a:r>
          </a:p>
        </p:txBody>
      </p:sp>
    </p:spTree>
    <p:extLst>
      <p:ext uri="{BB962C8B-B14F-4D97-AF65-F5344CB8AC3E}">
        <p14:creationId xmlns:p14="http://schemas.microsoft.com/office/powerpoint/2010/main" val="6779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P spid="5" grpId="0" uiExpand="1" build="p" animBg="1"/>
      <p:bldP spid="4"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3A5-D1AA-CE31-CE80-72B236AC9FA6}"/>
              </a:ext>
            </a:extLst>
          </p:cNvPr>
          <p:cNvSpPr>
            <a:spLocks noGrp="1"/>
          </p:cNvSpPr>
          <p:nvPr>
            <p:ph type="title"/>
          </p:nvPr>
        </p:nvSpPr>
        <p:spPr>
          <a:xfrm>
            <a:off x="548639" y="365126"/>
            <a:ext cx="6834293" cy="1013970"/>
          </a:xfrm>
        </p:spPr>
        <p:txBody>
          <a:bodyPr/>
          <a:lstStyle/>
          <a:p>
            <a:r>
              <a:rPr lang="en-US" dirty="0">
                <a:latin typeface="+mn-lt"/>
              </a:rPr>
              <a:t>Answers to Questions….</a:t>
            </a:r>
          </a:p>
        </p:txBody>
      </p:sp>
      <p:pic>
        <p:nvPicPr>
          <p:cNvPr id="5" name="Picture 4">
            <a:extLst>
              <a:ext uri="{FF2B5EF4-FFF2-40B4-BE49-F238E27FC236}">
                <a16:creationId xmlns:a16="http://schemas.microsoft.com/office/drawing/2014/main" id="{8FDE6D34-2C4C-88AF-FC01-7356557379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660" y="0"/>
            <a:ext cx="4625340" cy="3569394"/>
          </a:xfrm>
          <a:prstGeom prst="rect">
            <a:avLst/>
          </a:prstGeom>
        </p:spPr>
      </p:pic>
      <p:sp>
        <p:nvSpPr>
          <p:cNvPr id="3" name="Content Placeholder 2">
            <a:extLst>
              <a:ext uri="{FF2B5EF4-FFF2-40B4-BE49-F238E27FC236}">
                <a16:creationId xmlns:a16="http://schemas.microsoft.com/office/drawing/2014/main" id="{C0635F96-50B6-41EA-7A94-FFF6DBF13889}"/>
              </a:ext>
            </a:extLst>
          </p:cNvPr>
          <p:cNvSpPr>
            <a:spLocks noGrp="1"/>
          </p:cNvSpPr>
          <p:nvPr>
            <p:ph idx="1"/>
          </p:nvPr>
        </p:nvSpPr>
        <p:spPr>
          <a:xfrm>
            <a:off x="500380" y="1379096"/>
            <a:ext cx="8965353" cy="5113778"/>
          </a:xfrm>
          <a:solidFill>
            <a:schemeClr val="bg1"/>
          </a:solidFill>
        </p:spPr>
        <p:txBody>
          <a:bodyPr>
            <a:noAutofit/>
          </a:bodyPr>
          <a:lstStyle/>
          <a:p>
            <a:pPr marL="0" indent="0">
              <a:spcBef>
                <a:spcPts val="1200"/>
              </a:spcBef>
              <a:buNone/>
            </a:pPr>
            <a:r>
              <a:rPr lang="en-US" dirty="0"/>
              <a:t>1) What exactly are the constituents of a cultural </a:t>
            </a:r>
            <a:r>
              <a:rPr lang="en-US" dirty="0" err="1"/>
              <a:t>technē</a:t>
            </a:r>
            <a:r>
              <a:rPr lang="en-US" dirty="0"/>
              <a:t>? Is it psychological? Material? Both? Neither? Is there a coherent ontology?</a:t>
            </a:r>
          </a:p>
          <a:p>
            <a:pPr marL="0" indent="0">
              <a:spcBef>
                <a:spcPts val="1200"/>
              </a:spcBef>
              <a:buNone/>
            </a:pPr>
            <a:r>
              <a:rPr lang="en-US" dirty="0">
                <a:solidFill>
                  <a:srgbClr val="C00000"/>
                </a:solidFill>
              </a:rPr>
              <a:t>I’ve argued that a cultural </a:t>
            </a:r>
            <a:r>
              <a:rPr lang="en-US" dirty="0" err="1">
                <a:solidFill>
                  <a:srgbClr val="C00000"/>
                </a:solidFill>
              </a:rPr>
              <a:t>technē</a:t>
            </a:r>
            <a:r>
              <a:rPr lang="en-US" dirty="0">
                <a:solidFill>
                  <a:srgbClr val="C00000"/>
                </a:solidFill>
              </a:rPr>
              <a:t> is a </a:t>
            </a:r>
            <a:r>
              <a:rPr lang="en-US" b="1" i="1" dirty="0">
                <a:solidFill>
                  <a:srgbClr val="C00000"/>
                </a:solidFill>
              </a:rPr>
              <a:t>system of signs</a:t>
            </a:r>
            <a:r>
              <a:rPr lang="en-US" dirty="0">
                <a:solidFill>
                  <a:srgbClr val="C00000"/>
                </a:solidFill>
              </a:rPr>
              <a:t>. It includes an apparatus (</a:t>
            </a:r>
            <a:r>
              <a:rPr lang="en-US" i="1" dirty="0">
                <a:solidFill>
                  <a:srgbClr val="C00000"/>
                </a:solidFill>
              </a:rPr>
              <a:t>signifiers</a:t>
            </a:r>
            <a:r>
              <a:rPr lang="en-US" dirty="0">
                <a:solidFill>
                  <a:srgbClr val="C00000"/>
                </a:solidFill>
              </a:rPr>
              <a:t>) and the information they carry to pick out the </a:t>
            </a:r>
            <a:r>
              <a:rPr lang="en-US" i="1" dirty="0">
                <a:solidFill>
                  <a:srgbClr val="C00000"/>
                </a:solidFill>
              </a:rPr>
              <a:t>signified</a:t>
            </a:r>
            <a:r>
              <a:rPr lang="en-US" dirty="0">
                <a:solidFill>
                  <a:srgbClr val="C00000"/>
                </a:solidFill>
              </a:rPr>
              <a:t>. There are many possible frameworks that could enable us to coordinate, some better and some worse than others for achieving just coordination.</a:t>
            </a:r>
            <a:endParaRPr lang="en-US" dirty="0"/>
          </a:p>
          <a:p>
            <a:pPr marL="0" indent="0">
              <a:spcBef>
                <a:spcPts val="1200"/>
              </a:spcBef>
              <a:buNone/>
            </a:pPr>
            <a:r>
              <a:rPr lang="en-US" dirty="0"/>
              <a:t>2) There are many possible cultural </a:t>
            </a:r>
            <a:r>
              <a:rPr lang="en-US" dirty="0" err="1"/>
              <a:t>technēs</a:t>
            </a:r>
            <a:r>
              <a:rPr lang="en-US" dirty="0"/>
              <a:t> that could manage coordination of a group. What does it mean to say that a cultural </a:t>
            </a:r>
            <a:r>
              <a:rPr lang="en-US" dirty="0" err="1"/>
              <a:t>technē</a:t>
            </a:r>
            <a:r>
              <a:rPr lang="en-US" dirty="0"/>
              <a:t> is </a:t>
            </a:r>
            <a:r>
              <a:rPr lang="en-US" i="1" dirty="0"/>
              <a:t>ours</a:t>
            </a:r>
            <a:r>
              <a:rPr lang="en-US" dirty="0"/>
              <a:t>? What determines whether it is ours?</a:t>
            </a:r>
          </a:p>
          <a:p>
            <a:pPr marL="0" indent="0">
              <a:spcBef>
                <a:spcPts val="1200"/>
              </a:spcBef>
              <a:buNone/>
            </a:pPr>
            <a:r>
              <a:rPr lang="en-US" dirty="0">
                <a:solidFill>
                  <a:srgbClr val="C00000"/>
                </a:solidFill>
              </a:rPr>
              <a:t>A cultural </a:t>
            </a:r>
            <a:r>
              <a:rPr lang="en-US" dirty="0" err="1">
                <a:solidFill>
                  <a:srgbClr val="C00000"/>
                </a:solidFill>
              </a:rPr>
              <a:t>technē</a:t>
            </a:r>
            <a:r>
              <a:rPr lang="en-US" dirty="0">
                <a:solidFill>
                  <a:srgbClr val="C00000"/>
                </a:solidFill>
              </a:rPr>
              <a:t> is ours because it functions, through our practices, to manage our coordination, whether anyone actually believes its contents or not. To be effective, it must be “taken up” by individuals when engaging in social  practices.</a:t>
            </a:r>
          </a:p>
        </p:txBody>
      </p:sp>
    </p:spTree>
    <p:extLst>
      <p:ext uri="{BB962C8B-B14F-4D97-AF65-F5344CB8AC3E}">
        <p14:creationId xmlns:p14="http://schemas.microsoft.com/office/powerpoint/2010/main" val="9838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4AAAD-4958-C663-05B8-86BFA50F5736}"/>
              </a:ext>
            </a:extLst>
          </p:cNvPr>
          <p:cNvSpPr>
            <a:spLocks noGrp="1"/>
          </p:cNvSpPr>
          <p:nvPr>
            <p:ph idx="1"/>
          </p:nvPr>
        </p:nvSpPr>
        <p:spPr>
          <a:xfrm>
            <a:off x="338667" y="897467"/>
            <a:ext cx="11446933" cy="5587999"/>
          </a:xfrm>
        </p:spPr>
        <p:txBody>
          <a:bodyPr/>
          <a:lstStyle/>
          <a:p>
            <a:pPr marL="0" indent="0">
              <a:spcBef>
                <a:spcPts val="1200"/>
              </a:spcBef>
              <a:buNone/>
            </a:pPr>
            <a:r>
              <a:rPr lang="en-US" dirty="0"/>
              <a:t>3) How does a cultural </a:t>
            </a:r>
            <a:r>
              <a:rPr lang="en-US" dirty="0" err="1"/>
              <a:t>technē</a:t>
            </a:r>
            <a:r>
              <a:rPr lang="en-US" dirty="0"/>
              <a:t> manage us, </a:t>
            </a:r>
            <a:r>
              <a:rPr lang="en-US" dirty="0" err="1"/>
              <a:t>especialy</a:t>
            </a:r>
            <a:r>
              <a:rPr lang="en-US" dirty="0"/>
              <a:t> given that it is typically false </a:t>
            </a:r>
          </a:p>
          <a:p>
            <a:pPr marL="0" indent="0">
              <a:spcBef>
                <a:spcPts val="0"/>
              </a:spcBef>
              <a:buNone/>
            </a:pPr>
            <a:r>
              <a:rPr lang="en-US" dirty="0"/>
              <a:t>or misleading and produces unjust or harmful social stratification?</a:t>
            </a:r>
          </a:p>
          <a:p>
            <a:pPr marL="0" indent="0">
              <a:spcBef>
                <a:spcPts val="1200"/>
              </a:spcBef>
              <a:buNone/>
            </a:pPr>
            <a:r>
              <a:rPr lang="en-US" dirty="0">
                <a:solidFill>
                  <a:srgbClr val="C00000"/>
                </a:solidFill>
              </a:rPr>
              <a:t>It manages us because we are highly motivated to coordinate and it gives us the tools to do so. Even in cases where we don’t believe the information necessary for coordination, it is often in our interests to accept it for the purposes at hand. And because we act on resources in ways guided by the </a:t>
            </a:r>
            <a:r>
              <a:rPr lang="en-US" dirty="0" err="1">
                <a:solidFill>
                  <a:srgbClr val="C00000"/>
                </a:solidFill>
              </a:rPr>
              <a:t>technē</a:t>
            </a:r>
            <a:r>
              <a:rPr lang="en-US" dirty="0">
                <a:solidFill>
                  <a:srgbClr val="C00000"/>
                </a:solidFill>
              </a:rPr>
              <a:t>, the world comes to conform to what we are asked to believe. Then we aren’t believing falsehoods, but are actually believing truths! So it is hard to reveal the problem.</a:t>
            </a:r>
          </a:p>
          <a:p>
            <a:pPr marL="0" indent="0">
              <a:spcBef>
                <a:spcPts val="1200"/>
              </a:spcBef>
              <a:buNone/>
            </a:pPr>
            <a:r>
              <a:rPr lang="en-US" dirty="0"/>
              <a:t>4) What is it for a group to “take up” a cultural </a:t>
            </a:r>
            <a:r>
              <a:rPr lang="en-US" dirty="0" err="1"/>
              <a:t>technē</a:t>
            </a:r>
            <a:r>
              <a:rPr lang="en-US" dirty="0"/>
              <a:t> or for an individual to be “in the grip” of an ideology?</a:t>
            </a:r>
          </a:p>
          <a:p>
            <a:pPr marL="0" indent="0">
              <a:spcBef>
                <a:spcPts val="1200"/>
              </a:spcBef>
              <a:buNone/>
            </a:pPr>
            <a:r>
              <a:rPr lang="en-US" dirty="0">
                <a:solidFill>
                  <a:srgbClr val="C00000"/>
                </a:solidFill>
              </a:rPr>
              <a:t>A group takes up </a:t>
            </a:r>
            <a:r>
              <a:rPr lang="en-US" b="1" i="1" dirty="0">
                <a:solidFill>
                  <a:srgbClr val="C00000"/>
                </a:solidFill>
              </a:rPr>
              <a:t>a cultural </a:t>
            </a:r>
            <a:r>
              <a:rPr lang="en-US" b="1" i="1" dirty="0" err="1">
                <a:solidFill>
                  <a:srgbClr val="C00000"/>
                </a:solidFill>
              </a:rPr>
              <a:t>technē</a:t>
            </a:r>
            <a:r>
              <a:rPr lang="en-US" dirty="0">
                <a:solidFill>
                  <a:srgbClr val="C00000"/>
                </a:solidFill>
              </a:rPr>
              <a:t> in the evolution and intergenerational transmission of its social practices.  Such practices manage the framing of options, the production, distribution, recycling of resources, and contestation over their values, beliefs, and organizing principles. </a:t>
            </a:r>
          </a:p>
          <a:p>
            <a:pPr marL="0" indent="0">
              <a:spcBef>
                <a:spcPts val="1200"/>
              </a:spcBef>
              <a:buNone/>
            </a:pPr>
            <a:r>
              <a:rPr lang="en-US" dirty="0">
                <a:solidFill>
                  <a:srgbClr val="C00000"/>
                </a:solidFill>
              </a:rPr>
              <a:t>A group is in the grip of </a:t>
            </a:r>
            <a:r>
              <a:rPr lang="en-US" b="1" i="1" dirty="0">
                <a:solidFill>
                  <a:srgbClr val="C00000"/>
                </a:solidFill>
              </a:rPr>
              <a:t>an ideology</a:t>
            </a:r>
            <a:r>
              <a:rPr lang="en-US" dirty="0">
                <a:solidFill>
                  <a:srgbClr val="C00000"/>
                </a:solidFill>
              </a:rPr>
              <a:t> when its cultural </a:t>
            </a:r>
            <a:r>
              <a:rPr lang="en-US" dirty="0" err="1">
                <a:solidFill>
                  <a:srgbClr val="C00000"/>
                </a:solidFill>
              </a:rPr>
              <a:t>technē</a:t>
            </a:r>
            <a:r>
              <a:rPr lang="en-US" dirty="0">
                <a:solidFill>
                  <a:srgbClr val="C00000"/>
                </a:solidFill>
              </a:rPr>
              <a:t> obscures valuable options and ways of valuing and if it organizes resources in unjust ways.</a:t>
            </a:r>
          </a:p>
          <a:p>
            <a:pPr marL="0" indent="0">
              <a:spcBef>
                <a:spcPts val="1200"/>
              </a:spcBef>
              <a:buNone/>
            </a:pPr>
            <a:endParaRPr lang="en-US" dirty="0"/>
          </a:p>
          <a:p>
            <a:endParaRPr lang="en-US" dirty="0"/>
          </a:p>
        </p:txBody>
      </p:sp>
      <p:pic>
        <p:nvPicPr>
          <p:cNvPr id="4" name="Picture 3">
            <a:extLst>
              <a:ext uri="{FF2B5EF4-FFF2-40B4-BE49-F238E27FC236}">
                <a16:creationId xmlns:a16="http://schemas.microsoft.com/office/drawing/2014/main" id="{A605356D-7695-E0AB-90E1-D6380186C5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41467" y="0"/>
            <a:ext cx="2150533" cy="1659575"/>
          </a:xfrm>
          <a:prstGeom prst="rect">
            <a:avLst/>
          </a:prstGeom>
        </p:spPr>
      </p:pic>
    </p:spTree>
    <p:extLst>
      <p:ext uri="{BB962C8B-B14F-4D97-AF65-F5344CB8AC3E}">
        <p14:creationId xmlns:p14="http://schemas.microsoft.com/office/powerpoint/2010/main" val="17300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2E9860-ADCE-2B03-0C6F-A90E0CE6B9B5}"/>
              </a:ext>
            </a:extLst>
          </p:cNvPr>
          <p:cNvSpPr>
            <a:spLocks noGrp="1"/>
          </p:cNvSpPr>
          <p:nvPr>
            <p:ph idx="1"/>
          </p:nvPr>
        </p:nvSpPr>
        <p:spPr/>
        <p:txBody>
          <a:bodyPr/>
          <a:lstStyle/>
          <a:p>
            <a:pPr marL="0" indent="0" algn="ctr">
              <a:buNone/>
            </a:pPr>
            <a:r>
              <a:rPr lang="en-US" dirty="0"/>
              <a:t>Thanks for your attention!!</a:t>
            </a:r>
          </a:p>
        </p:txBody>
      </p:sp>
    </p:spTree>
    <p:extLst>
      <p:ext uri="{BB962C8B-B14F-4D97-AF65-F5344CB8AC3E}">
        <p14:creationId xmlns:p14="http://schemas.microsoft.com/office/powerpoint/2010/main" val="149597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1454-B355-1344-9354-F82E0D1FE3E2}"/>
              </a:ext>
            </a:extLst>
          </p:cNvPr>
          <p:cNvSpPr>
            <a:spLocks noGrp="1"/>
          </p:cNvSpPr>
          <p:nvPr>
            <p:ph type="title"/>
          </p:nvPr>
        </p:nvSpPr>
        <p:spPr>
          <a:xfrm>
            <a:off x="356381" y="275579"/>
            <a:ext cx="2776563" cy="1043556"/>
          </a:xfrm>
        </p:spPr>
        <p:txBody>
          <a:bodyPr/>
          <a:lstStyle/>
          <a:p>
            <a:r>
              <a:rPr lang="en-US" dirty="0">
                <a:latin typeface="+mn-lt"/>
              </a:rPr>
              <a:t>Recap</a:t>
            </a:r>
          </a:p>
        </p:txBody>
      </p:sp>
      <p:sp>
        <p:nvSpPr>
          <p:cNvPr id="3" name="Content Placeholder 2">
            <a:extLst>
              <a:ext uri="{FF2B5EF4-FFF2-40B4-BE49-F238E27FC236}">
                <a16:creationId xmlns:a16="http://schemas.microsoft.com/office/drawing/2014/main" id="{6A7950DD-1D08-AE43-AE6E-5C1902D9F051}"/>
              </a:ext>
            </a:extLst>
          </p:cNvPr>
          <p:cNvSpPr>
            <a:spLocks noGrp="1"/>
          </p:cNvSpPr>
          <p:nvPr>
            <p:ph idx="1"/>
          </p:nvPr>
        </p:nvSpPr>
        <p:spPr>
          <a:xfrm>
            <a:off x="356382" y="1440192"/>
            <a:ext cx="8948984" cy="515745"/>
          </a:xfrm>
        </p:spPr>
        <p:txBody>
          <a:bodyPr/>
          <a:lstStyle/>
          <a:p>
            <a:pPr marL="0" indent="0">
              <a:buNone/>
            </a:pPr>
            <a:r>
              <a:rPr lang="en-US" dirty="0"/>
              <a:t>Return to our broad questions:</a:t>
            </a:r>
          </a:p>
          <a:p>
            <a:pPr marL="0" indent="0">
              <a:buNone/>
            </a:pPr>
            <a:r>
              <a:rPr lang="en-US" dirty="0"/>
              <a:t>	</a:t>
            </a:r>
            <a:endParaRPr lang="en-US" i="1" dirty="0"/>
          </a:p>
          <a:p>
            <a:endParaRPr lang="en-US" dirty="0"/>
          </a:p>
          <a:p>
            <a:pPr marL="0" indent="0">
              <a:buNone/>
            </a:pPr>
            <a:endParaRPr lang="en-US" dirty="0"/>
          </a:p>
          <a:p>
            <a:endParaRPr lang="en-US" dirty="0"/>
          </a:p>
        </p:txBody>
      </p:sp>
      <p:sp>
        <p:nvSpPr>
          <p:cNvPr id="4" name="Rounded Rectangle 3">
            <a:extLst>
              <a:ext uri="{FF2B5EF4-FFF2-40B4-BE49-F238E27FC236}">
                <a16:creationId xmlns:a16="http://schemas.microsoft.com/office/drawing/2014/main" id="{1F0D4E2E-4450-734F-857E-F91BE94A8FE5}"/>
              </a:ext>
            </a:extLst>
          </p:cNvPr>
          <p:cNvSpPr/>
          <p:nvPr/>
        </p:nvSpPr>
        <p:spPr>
          <a:xfrm>
            <a:off x="4113944" y="448235"/>
            <a:ext cx="4505358" cy="18604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rPr>
              <a:t>What is systemic oppression and why is it so hard to displace?</a:t>
            </a:r>
          </a:p>
          <a:p>
            <a:pPr algn="ctr"/>
            <a:r>
              <a:rPr lang="en-US" sz="2400" i="1" dirty="0">
                <a:solidFill>
                  <a:schemeClr val="tx1"/>
                </a:solidFill>
              </a:rPr>
              <a:t>Why do we enact it, even though we oppose it?</a:t>
            </a:r>
            <a:endParaRPr lang="en-US" sz="2400" dirty="0">
              <a:solidFill>
                <a:schemeClr val="tx1"/>
              </a:solidFill>
            </a:endParaRPr>
          </a:p>
        </p:txBody>
      </p:sp>
      <p:sp>
        <p:nvSpPr>
          <p:cNvPr id="8" name="TextBox 7">
            <a:extLst>
              <a:ext uri="{FF2B5EF4-FFF2-40B4-BE49-F238E27FC236}">
                <a16:creationId xmlns:a16="http://schemas.microsoft.com/office/drawing/2014/main" id="{C9C304D1-1F6B-3D40-9BDB-8E8352664EA1}"/>
              </a:ext>
            </a:extLst>
          </p:cNvPr>
          <p:cNvSpPr txBox="1"/>
          <p:nvPr/>
        </p:nvSpPr>
        <p:spPr>
          <a:xfrm>
            <a:off x="2872224" y="2503122"/>
            <a:ext cx="6988799" cy="1107996"/>
          </a:xfrm>
          <a:prstGeom prst="rect">
            <a:avLst/>
          </a:prstGeom>
          <a:solidFill>
            <a:srgbClr val="D7ECF3"/>
          </a:solidFill>
        </p:spPr>
        <p:txBody>
          <a:bodyPr wrap="square" rtlCol="0">
            <a:spAutoFit/>
          </a:bodyPr>
          <a:lstStyle/>
          <a:p>
            <a:pPr algn="ctr">
              <a:spcBef>
                <a:spcPts val="400"/>
              </a:spcBef>
            </a:pPr>
            <a:r>
              <a:rPr lang="en-US" sz="2200" dirty="0"/>
              <a:t>I suggested before that societies are</a:t>
            </a:r>
            <a:r>
              <a:rPr lang="en-US" sz="2200" b="1" dirty="0"/>
              <a:t> complex systems</a:t>
            </a:r>
            <a:r>
              <a:rPr lang="en-US" sz="2200" dirty="0"/>
              <a:t> that are structured by </a:t>
            </a:r>
            <a:r>
              <a:rPr lang="en-US" sz="2200" b="1" dirty="0"/>
              <a:t>networks of relations</a:t>
            </a:r>
            <a:r>
              <a:rPr lang="en-US" sz="2200" dirty="0"/>
              <a:t> that are established in</a:t>
            </a:r>
            <a:r>
              <a:rPr lang="en-US" sz="2200" b="1" dirty="0"/>
              <a:t> social practices. </a:t>
            </a:r>
          </a:p>
        </p:txBody>
      </p:sp>
      <p:pic>
        <p:nvPicPr>
          <p:cNvPr id="11" name="Content Placeholder 3">
            <a:extLst>
              <a:ext uri="{FF2B5EF4-FFF2-40B4-BE49-F238E27FC236}">
                <a16:creationId xmlns:a16="http://schemas.microsoft.com/office/drawing/2014/main" id="{C61DCD7A-DF70-F05D-2ED0-831E35A6C800}"/>
              </a:ext>
            </a:extLst>
          </p:cNvPr>
          <p:cNvPicPr>
            <a:picLocks noChangeAspect="1"/>
          </p:cNvPicPr>
          <p:nvPr/>
        </p:nvPicPr>
        <p:blipFill>
          <a:blip r:embed="rId2"/>
          <a:stretch>
            <a:fillRect/>
          </a:stretch>
        </p:blipFill>
        <p:spPr>
          <a:xfrm>
            <a:off x="3401156" y="3930179"/>
            <a:ext cx="4825725" cy="2068168"/>
          </a:xfrm>
          <a:prstGeom prst="rect">
            <a:avLst/>
          </a:prstGeom>
        </p:spPr>
      </p:pic>
      <p:pic>
        <p:nvPicPr>
          <p:cNvPr id="12" name="Picture 11">
            <a:extLst>
              <a:ext uri="{FF2B5EF4-FFF2-40B4-BE49-F238E27FC236}">
                <a16:creationId xmlns:a16="http://schemas.microsoft.com/office/drawing/2014/main" id="{3630F0C6-D108-D663-6EF1-1920D603EF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9064" y="3930179"/>
            <a:ext cx="3463348" cy="2307997"/>
          </a:xfrm>
          <a:prstGeom prst="rect">
            <a:avLst/>
          </a:prstGeom>
        </p:spPr>
      </p:pic>
      <p:pic>
        <p:nvPicPr>
          <p:cNvPr id="13" name="Picture 12">
            <a:extLst>
              <a:ext uri="{FF2B5EF4-FFF2-40B4-BE49-F238E27FC236}">
                <a16:creationId xmlns:a16="http://schemas.microsoft.com/office/drawing/2014/main" id="{F90FB716-21DB-A6B0-08BD-ABD9C77889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320" y="3889214"/>
            <a:ext cx="2703653" cy="2307997"/>
          </a:xfrm>
          <a:prstGeom prst="rect">
            <a:avLst/>
          </a:prstGeom>
        </p:spPr>
      </p:pic>
    </p:spTree>
    <p:extLst>
      <p:ext uri="{BB962C8B-B14F-4D97-AF65-F5344CB8AC3E}">
        <p14:creationId xmlns:p14="http://schemas.microsoft.com/office/powerpoint/2010/main" val="30068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8"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0FDBC8-C93F-004E-8E3F-431C3706188C}"/>
              </a:ext>
            </a:extLst>
          </p:cNvPr>
          <p:cNvGrpSpPr/>
          <p:nvPr/>
        </p:nvGrpSpPr>
        <p:grpSpPr>
          <a:xfrm>
            <a:off x="6483735" y="2787580"/>
            <a:ext cx="3390504" cy="3015886"/>
            <a:chOff x="8700701" y="525649"/>
            <a:chExt cx="3390504" cy="3015886"/>
          </a:xfrm>
        </p:grpSpPr>
        <p:grpSp>
          <p:nvGrpSpPr>
            <p:cNvPr id="33" name="Group 32">
              <a:extLst>
                <a:ext uri="{FF2B5EF4-FFF2-40B4-BE49-F238E27FC236}">
                  <a16:creationId xmlns:a16="http://schemas.microsoft.com/office/drawing/2014/main" id="{743B9AD2-C09D-B049-84B6-F37F25671C66}"/>
                </a:ext>
              </a:extLst>
            </p:cNvPr>
            <p:cNvGrpSpPr/>
            <p:nvPr/>
          </p:nvGrpSpPr>
          <p:grpSpPr>
            <a:xfrm>
              <a:off x="8700701" y="525649"/>
              <a:ext cx="3390504" cy="3015886"/>
              <a:chOff x="5462764" y="2914842"/>
              <a:chExt cx="3390504" cy="3015886"/>
            </a:xfrm>
          </p:grpSpPr>
          <p:grpSp>
            <p:nvGrpSpPr>
              <p:cNvPr id="22" name="Group 21">
                <a:extLst>
                  <a:ext uri="{FF2B5EF4-FFF2-40B4-BE49-F238E27FC236}">
                    <a16:creationId xmlns:a16="http://schemas.microsoft.com/office/drawing/2014/main" id="{681301B4-BDA7-B442-B5AF-EC6C664564DA}"/>
                  </a:ext>
                </a:extLst>
              </p:cNvPr>
              <p:cNvGrpSpPr/>
              <p:nvPr/>
            </p:nvGrpSpPr>
            <p:grpSpPr>
              <a:xfrm>
                <a:off x="5462764" y="2914842"/>
                <a:ext cx="3390504" cy="3015886"/>
                <a:chOff x="5434841" y="2922231"/>
                <a:chExt cx="3390504" cy="3015886"/>
              </a:xfrm>
            </p:grpSpPr>
            <p:grpSp>
              <p:nvGrpSpPr>
                <p:cNvPr id="11" name="Group 10">
                  <a:extLst>
                    <a:ext uri="{FF2B5EF4-FFF2-40B4-BE49-F238E27FC236}">
                      <a16:creationId xmlns:a16="http://schemas.microsoft.com/office/drawing/2014/main" id="{D52585B0-F31A-E744-9F5F-9F82D05BE9BE}"/>
                    </a:ext>
                  </a:extLst>
                </p:cNvPr>
                <p:cNvGrpSpPr/>
                <p:nvPr/>
              </p:nvGrpSpPr>
              <p:grpSpPr>
                <a:xfrm>
                  <a:off x="5434841" y="2922231"/>
                  <a:ext cx="3390504" cy="3015886"/>
                  <a:chOff x="5434841" y="2922231"/>
                  <a:chExt cx="3390504" cy="3015886"/>
                </a:xfrm>
              </p:grpSpPr>
              <p:sp>
                <p:nvSpPr>
                  <p:cNvPr id="107" name="Rounded Rectangle 106">
                    <a:extLst>
                      <a:ext uri="{FF2B5EF4-FFF2-40B4-BE49-F238E27FC236}">
                        <a16:creationId xmlns:a16="http://schemas.microsoft.com/office/drawing/2014/main" id="{235897AF-1443-7140-A1BA-B1529BC2F71F}"/>
                      </a:ext>
                    </a:extLst>
                  </p:cNvPr>
                  <p:cNvSpPr/>
                  <p:nvPr/>
                </p:nvSpPr>
                <p:spPr>
                  <a:xfrm>
                    <a:off x="5445392" y="3481191"/>
                    <a:ext cx="3052689" cy="911915"/>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108" name="Rounded Rectangle 107">
                    <a:extLst>
                      <a:ext uri="{FF2B5EF4-FFF2-40B4-BE49-F238E27FC236}">
                        <a16:creationId xmlns:a16="http://schemas.microsoft.com/office/drawing/2014/main" id="{E33E9A71-017F-A349-B46C-F106F3CB223C}"/>
                      </a:ext>
                    </a:extLst>
                  </p:cNvPr>
                  <p:cNvSpPr/>
                  <p:nvPr/>
                </p:nvSpPr>
                <p:spPr>
                  <a:xfrm>
                    <a:off x="5434841" y="5026202"/>
                    <a:ext cx="3390504" cy="911915"/>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110" name="TextBox 109">
                    <a:extLst>
                      <a:ext uri="{FF2B5EF4-FFF2-40B4-BE49-F238E27FC236}">
                        <a16:creationId xmlns:a16="http://schemas.microsoft.com/office/drawing/2014/main" id="{6A049CB8-4E62-534D-A6FE-E36C1201108E}"/>
                      </a:ext>
                    </a:extLst>
                  </p:cNvPr>
                  <p:cNvSpPr txBox="1"/>
                  <p:nvPr/>
                </p:nvSpPr>
                <p:spPr>
                  <a:xfrm>
                    <a:off x="5645567" y="2922231"/>
                    <a:ext cx="2604624" cy="369332"/>
                  </a:xfrm>
                  <a:prstGeom prst="rect">
                    <a:avLst/>
                  </a:prstGeom>
                  <a:noFill/>
                </p:spPr>
                <p:txBody>
                  <a:bodyPr wrap="none" rtlCol="0">
                    <a:spAutoFit/>
                  </a:bodyPr>
                  <a:lstStyle/>
                  <a:p>
                    <a:r>
                      <a:rPr lang="en-US" b="1" dirty="0"/>
                      <a:t>Cultural Technē</a:t>
                    </a:r>
                    <a:r>
                      <a:rPr lang="en-US" dirty="0"/>
                      <a:t>/Ideology</a:t>
                    </a:r>
                  </a:p>
                </p:txBody>
              </p:sp>
              <p:sp>
                <p:nvSpPr>
                  <p:cNvPr id="111" name="TextBox 110">
                    <a:extLst>
                      <a:ext uri="{FF2B5EF4-FFF2-40B4-BE49-F238E27FC236}">
                        <a16:creationId xmlns:a16="http://schemas.microsoft.com/office/drawing/2014/main" id="{E4ACDC1F-678A-6E4D-9D2D-FE0E28A43673}"/>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143" name="Right Brace 142">
                    <a:extLst>
                      <a:ext uri="{FF2B5EF4-FFF2-40B4-BE49-F238E27FC236}">
                        <a16:creationId xmlns:a16="http://schemas.microsoft.com/office/drawing/2014/main" id="{2447F39F-0B0A-184F-BFF8-3CD14F872EE9}"/>
                      </a:ext>
                    </a:extLst>
                  </p:cNvPr>
                  <p:cNvSpPr/>
                  <p:nvPr/>
                </p:nvSpPr>
                <p:spPr>
                  <a:xfrm rot="5400000">
                    <a:off x="6782125" y="2912203"/>
                    <a:ext cx="352844" cy="926645"/>
                  </a:xfrm>
                  <a:prstGeom prst="rightBrace">
                    <a:avLst>
                      <a:gd name="adj1" fmla="val 6415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 name="TextBox 105">
                    <a:extLst>
                      <a:ext uri="{FF2B5EF4-FFF2-40B4-BE49-F238E27FC236}">
                        <a16:creationId xmlns:a16="http://schemas.microsoft.com/office/drawing/2014/main" id="{0419AD59-6C6D-8A4F-A8B5-C6F4234E51D7}"/>
                      </a:ext>
                    </a:extLst>
                  </p:cNvPr>
                  <p:cNvSpPr txBox="1"/>
                  <p:nvPr/>
                </p:nvSpPr>
                <p:spPr>
                  <a:xfrm>
                    <a:off x="7394070" y="3567815"/>
                    <a:ext cx="753372" cy="738664"/>
                  </a:xfrm>
                  <a:prstGeom prst="rect">
                    <a:avLst/>
                  </a:prstGeom>
                  <a:noFill/>
                  <a:ln>
                    <a:noFill/>
                  </a:ln>
                </p:spPr>
                <p:txBody>
                  <a:bodyPr wrap="square" rtlCol="0">
                    <a:spAutoFit/>
                  </a:bodyPr>
                  <a:lstStyle/>
                  <a:p>
                    <a:r>
                      <a:rPr lang="en-US" sz="1400" dirty="0"/>
                      <a:t>Pet?</a:t>
                    </a:r>
                  </a:p>
                  <a:p>
                    <a:r>
                      <a:rPr lang="en-US" sz="1400" dirty="0"/>
                      <a:t>Food?</a:t>
                    </a:r>
                  </a:p>
                  <a:p>
                    <a:r>
                      <a:rPr lang="en-US" sz="1400" dirty="0"/>
                      <a:t>Pelt?</a:t>
                    </a:r>
                  </a:p>
                </p:txBody>
              </p:sp>
            </p:grpSp>
            <p:sp>
              <p:nvSpPr>
                <p:cNvPr id="54" name="Down Arrow 53">
                  <a:extLst>
                    <a:ext uri="{FF2B5EF4-FFF2-40B4-BE49-F238E27FC236}">
                      <a16:creationId xmlns:a16="http://schemas.microsoft.com/office/drawing/2014/main" id="{EFA83501-AE0C-A245-9CE5-56528B76DAD6}"/>
                    </a:ext>
                  </a:extLst>
                </p:cNvPr>
                <p:cNvSpPr/>
                <p:nvPr/>
              </p:nvSpPr>
              <p:spPr>
                <a:xfrm>
                  <a:off x="7775201" y="4413607"/>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6" name="Down Arrow 55">
                  <a:extLst>
                    <a:ext uri="{FF2B5EF4-FFF2-40B4-BE49-F238E27FC236}">
                      <a16:creationId xmlns:a16="http://schemas.microsoft.com/office/drawing/2014/main" id="{CD22C1E3-C19A-0244-9CE1-01AE303E96B0}"/>
                    </a:ext>
                  </a:extLst>
                </p:cNvPr>
                <p:cNvSpPr/>
                <p:nvPr/>
              </p:nvSpPr>
              <p:spPr>
                <a:xfrm rot="10800000">
                  <a:off x="5681493" y="4393106"/>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32" name="Picture 31" descr="A picture containing mammal, animal, cat, sitting&#10;&#10;Description automatically generated">
                <a:extLst>
                  <a:ext uri="{FF2B5EF4-FFF2-40B4-BE49-F238E27FC236}">
                    <a16:creationId xmlns:a16="http://schemas.microsoft.com/office/drawing/2014/main" id="{7AD08F24-082D-904B-B029-657D835E9D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1090" y="5026202"/>
                <a:ext cx="1174994" cy="902444"/>
              </a:xfrm>
              <a:prstGeom prst="rect">
                <a:avLst/>
              </a:prstGeom>
            </p:spPr>
          </p:pic>
        </p:grpSp>
        <p:sp>
          <p:nvSpPr>
            <p:cNvPr id="86" name="Oval 85">
              <a:extLst>
                <a:ext uri="{FF2B5EF4-FFF2-40B4-BE49-F238E27FC236}">
                  <a16:creationId xmlns:a16="http://schemas.microsoft.com/office/drawing/2014/main" id="{3C3E2C01-FA1B-3643-829C-0D8BEB523C80}"/>
                </a:ext>
              </a:extLst>
            </p:cNvPr>
            <p:cNvSpPr/>
            <p:nvPr/>
          </p:nvSpPr>
          <p:spPr>
            <a:xfrm>
              <a:off x="10590930" y="1135753"/>
              <a:ext cx="689775" cy="3941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5" name="Picture 144">
            <a:extLst>
              <a:ext uri="{FF2B5EF4-FFF2-40B4-BE49-F238E27FC236}">
                <a16:creationId xmlns:a16="http://schemas.microsoft.com/office/drawing/2014/main" id="{524B8003-76E6-4041-B07F-BEA6D8663990}"/>
              </a:ext>
            </a:extLst>
          </p:cNvPr>
          <p:cNvPicPr>
            <a:picLocks noChangeAspect="1"/>
          </p:cNvPicPr>
          <p:nvPr/>
        </p:nvPicPr>
        <p:blipFill>
          <a:blip r:embed="rId4"/>
          <a:stretch>
            <a:fillRect/>
          </a:stretch>
        </p:blipFill>
        <p:spPr>
          <a:xfrm>
            <a:off x="2808556" y="594447"/>
            <a:ext cx="3801715" cy="2358472"/>
          </a:xfrm>
          <a:prstGeom prst="rect">
            <a:avLst/>
          </a:prstGeom>
        </p:spPr>
      </p:pic>
      <p:cxnSp>
        <p:nvCxnSpPr>
          <p:cNvPr id="55" name="Curved Connector 54">
            <a:extLst>
              <a:ext uri="{FF2B5EF4-FFF2-40B4-BE49-F238E27FC236}">
                <a16:creationId xmlns:a16="http://schemas.microsoft.com/office/drawing/2014/main" id="{FA6FA087-3F64-334E-AD71-2790301D70A1}"/>
              </a:ext>
            </a:extLst>
          </p:cNvPr>
          <p:cNvCxnSpPr>
            <a:cxnSpLocks/>
            <a:endCxn id="107" idx="1"/>
          </p:cNvCxnSpPr>
          <p:nvPr/>
        </p:nvCxnSpPr>
        <p:spPr>
          <a:xfrm rot="16200000" flipV="1">
            <a:off x="5717797" y="4578987"/>
            <a:ext cx="1557640" cy="4661"/>
          </a:xfrm>
          <a:prstGeom prst="curvedConnector4">
            <a:avLst>
              <a:gd name="adj1" fmla="val 22644"/>
              <a:gd name="adj2" fmla="val 11870865"/>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842FA5CA-A1CC-8641-BCE4-41B10C86B8D1}"/>
              </a:ext>
            </a:extLst>
          </p:cNvPr>
          <p:cNvGrpSpPr/>
          <p:nvPr/>
        </p:nvGrpSpPr>
        <p:grpSpPr>
          <a:xfrm>
            <a:off x="8319024" y="1515018"/>
            <a:ext cx="3458621" cy="4090016"/>
            <a:chOff x="7266542" y="1272852"/>
            <a:chExt cx="4495244" cy="4890298"/>
          </a:xfrm>
        </p:grpSpPr>
        <p:grpSp>
          <p:nvGrpSpPr>
            <p:cNvPr id="92" name="Group 91">
              <a:extLst>
                <a:ext uri="{FF2B5EF4-FFF2-40B4-BE49-F238E27FC236}">
                  <a16:creationId xmlns:a16="http://schemas.microsoft.com/office/drawing/2014/main" id="{9F0CDC83-3591-B94C-9F52-84A65F7FCEFB}"/>
                </a:ext>
              </a:extLst>
            </p:cNvPr>
            <p:cNvGrpSpPr/>
            <p:nvPr/>
          </p:nvGrpSpPr>
          <p:grpSpPr>
            <a:xfrm>
              <a:off x="7266542" y="1272852"/>
              <a:ext cx="4495244" cy="4890298"/>
              <a:chOff x="7266542" y="1272852"/>
              <a:chExt cx="4495244" cy="4890298"/>
            </a:xfrm>
          </p:grpSpPr>
          <p:pic>
            <p:nvPicPr>
              <p:cNvPr id="94" name="Picture 93">
                <a:extLst>
                  <a:ext uri="{FF2B5EF4-FFF2-40B4-BE49-F238E27FC236}">
                    <a16:creationId xmlns:a16="http://schemas.microsoft.com/office/drawing/2014/main" id="{F3F33149-74C4-914A-9BFB-759C6C54BFA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6308" l="4348" r="96047">
                            <a14:foregroundMark x1="4348" y1="45846" x2="4348" y2="45846"/>
                            <a14:foregroundMark x1="5534" y1="37846" x2="5534" y2="37846"/>
                            <a14:foregroundMark x1="19368" y1="93846" x2="19368" y2="93846"/>
                            <a14:foregroundMark x1="37549" y1="96615" x2="37549" y2="96615"/>
                            <a14:foregroundMark x1="71542" y1="14462" x2="71542" y2="14462"/>
                            <a14:foregroundMark x1="47826" y1="30462" x2="88933" y2="5538"/>
                            <a14:foregroundMark x1="86166" y1="6769" x2="84190" y2="7692"/>
                            <a14:backgroundMark x1="92095" y1="4308" x2="92095" y2="4308"/>
                            <a14:backgroundMark x1="92095" y1="4308" x2="63636" y2="3385"/>
                          </a14:backgroundRemoval>
                        </a14:imgEffect>
                      </a14:imgLayer>
                    </a14:imgProps>
                  </a:ext>
                  <a:ext uri="{28A0092B-C50C-407E-A947-70E740481C1C}">
                    <a14:useLocalDpi xmlns:a14="http://schemas.microsoft.com/office/drawing/2010/main"/>
                  </a:ext>
                </a:extLst>
              </a:blip>
              <a:srcRect r="4262"/>
              <a:stretch/>
            </p:blipFill>
            <p:spPr>
              <a:xfrm>
                <a:off x="9123427" y="2623062"/>
                <a:ext cx="2638359" cy="3540088"/>
              </a:xfrm>
              <a:prstGeom prst="rect">
                <a:avLst/>
              </a:prstGeom>
            </p:spPr>
          </p:pic>
          <p:cxnSp>
            <p:nvCxnSpPr>
              <p:cNvPr id="95" name="Curved Connector 94">
                <a:extLst>
                  <a:ext uri="{FF2B5EF4-FFF2-40B4-BE49-F238E27FC236}">
                    <a16:creationId xmlns:a16="http://schemas.microsoft.com/office/drawing/2014/main" id="{9AD121B2-C491-8F4C-B608-3C6EAD185978}"/>
                  </a:ext>
                </a:extLst>
              </p:cNvPr>
              <p:cNvCxnSpPr>
                <a:cxnSpLocks/>
              </p:cNvCxnSpPr>
              <p:nvPr/>
            </p:nvCxnSpPr>
            <p:spPr>
              <a:xfrm flipV="1">
                <a:off x="8701065" y="3201841"/>
                <a:ext cx="1001640" cy="509143"/>
              </a:xfrm>
              <a:prstGeom prst="curvedConnector3">
                <a:avLst>
                  <a:gd name="adj1" fmla="val 50000"/>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F3D9227-4B47-6A47-8AF7-2B115E354025}"/>
                  </a:ext>
                </a:extLst>
              </p:cNvPr>
              <p:cNvSpPr txBox="1"/>
              <p:nvPr/>
            </p:nvSpPr>
            <p:spPr>
              <a:xfrm>
                <a:off x="7266542" y="1272852"/>
                <a:ext cx="4273147" cy="1103995"/>
              </a:xfrm>
              <a:prstGeom prst="rect">
                <a:avLst/>
              </a:prstGeom>
              <a:noFill/>
              <a:ln>
                <a:solidFill>
                  <a:schemeClr val="tx1">
                    <a:lumMod val="65000"/>
                    <a:lumOff val="35000"/>
                  </a:schemeClr>
                </a:solidFill>
              </a:ln>
            </p:spPr>
            <p:txBody>
              <a:bodyPr wrap="square" rtlCol="0">
                <a:spAutoFit/>
              </a:bodyPr>
              <a:lstStyle/>
              <a:p>
                <a:pPr algn="ctr"/>
                <a:r>
                  <a:rPr lang="en-US" dirty="0"/>
                  <a:t>Internalization of schemas produce: filtering and shaping mechanisms</a:t>
                </a:r>
              </a:p>
            </p:txBody>
          </p:sp>
          <p:sp>
            <p:nvSpPr>
              <p:cNvPr id="97" name="Right Brace 96">
                <a:extLst>
                  <a:ext uri="{FF2B5EF4-FFF2-40B4-BE49-F238E27FC236}">
                    <a16:creationId xmlns:a16="http://schemas.microsoft.com/office/drawing/2014/main" id="{8E005AC2-C8F6-4646-B113-9E3D2EAA6942}"/>
                  </a:ext>
                </a:extLst>
              </p:cNvPr>
              <p:cNvSpPr/>
              <p:nvPr/>
            </p:nvSpPr>
            <p:spPr>
              <a:xfrm rot="5400000">
                <a:off x="9450741" y="2169749"/>
                <a:ext cx="503927" cy="863383"/>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0" name="Lightning Bolt 99">
                <a:extLst>
                  <a:ext uri="{FF2B5EF4-FFF2-40B4-BE49-F238E27FC236}">
                    <a16:creationId xmlns:a16="http://schemas.microsoft.com/office/drawing/2014/main" id="{C92EB21B-5728-074E-A697-9EFD44884C3F}"/>
                  </a:ext>
                </a:extLst>
              </p:cNvPr>
              <p:cNvSpPr/>
              <p:nvPr/>
            </p:nvSpPr>
            <p:spPr>
              <a:xfrm rot="19030310">
                <a:off x="10129381" y="3061561"/>
                <a:ext cx="868535" cy="624451"/>
              </a:xfrm>
              <a:prstGeom prst="lightningBol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9E510708-B1A1-674E-AA2F-638C2570A4FB}"/>
                  </a:ext>
                </a:extLst>
              </p:cNvPr>
              <p:cNvSpPr/>
              <p:nvPr/>
            </p:nvSpPr>
            <p:spPr>
              <a:xfrm>
                <a:off x="9524296" y="2957962"/>
                <a:ext cx="698292" cy="670495"/>
              </a:xfrm>
              <a:prstGeom prst="ellipse">
                <a:avLst/>
              </a:prstGeom>
              <a:blipFill>
                <a:blip r:embed="rId7"/>
                <a:tile tx="0" ty="0" sx="100000" sy="100000" flip="none" algn="tl"/>
              </a:bli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grpSp>
        <p:sp>
          <p:nvSpPr>
            <p:cNvPr id="93" name="TextBox 92">
              <a:extLst>
                <a:ext uri="{FF2B5EF4-FFF2-40B4-BE49-F238E27FC236}">
                  <a16:creationId xmlns:a16="http://schemas.microsoft.com/office/drawing/2014/main" id="{0E0D6CA9-C955-9548-A8CA-9C00FFFAA650}"/>
                </a:ext>
              </a:extLst>
            </p:cNvPr>
            <p:cNvSpPr txBox="1"/>
            <p:nvPr/>
          </p:nvSpPr>
          <p:spPr>
            <a:xfrm>
              <a:off x="10620935" y="2886827"/>
              <a:ext cx="1046825" cy="369332"/>
            </a:xfrm>
            <a:prstGeom prst="rect">
              <a:avLst/>
            </a:prstGeom>
            <a:noFill/>
          </p:spPr>
          <p:txBody>
            <a:bodyPr wrap="none" rtlCol="0">
              <a:spAutoFit/>
            </a:bodyPr>
            <a:lstStyle/>
            <a:p>
              <a:r>
                <a:rPr lang="en-US" dirty="0"/>
                <a:t>Attitudes</a:t>
              </a:r>
            </a:p>
          </p:txBody>
        </p:sp>
      </p:grpSp>
      <p:cxnSp>
        <p:nvCxnSpPr>
          <p:cNvPr id="101" name="Curved Connector 100">
            <a:extLst>
              <a:ext uri="{FF2B5EF4-FFF2-40B4-BE49-F238E27FC236}">
                <a16:creationId xmlns:a16="http://schemas.microsoft.com/office/drawing/2014/main" id="{BAE5C360-80F1-2F47-8E50-81DE09E402FC}"/>
              </a:ext>
            </a:extLst>
          </p:cNvPr>
          <p:cNvCxnSpPr>
            <a:cxnSpLocks/>
            <a:endCxn id="108" idx="3"/>
          </p:cNvCxnSpPr>
          <p:nvPr/>
        </p:nvCxnSpPr>
        <p:spPr>
          <a:xfrm rot="10800000" flipV="1">
            <a:off x="9874240" y="4581317"/>
            <a:ext cx="1167095" cy="766192"/>
          </a:xfrm>
          <a:prstGeom prst="curvedConnector3">
            <a:avLst>
              <a:gd name="adj1" fmla="val 50000"/>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4" name="Round Diagonal Corner Rectangle 63">
            <a:extLst>
              <a:ext uri="{FF2B5EF4-FFF2-40B4-BE49-F238E27FC236}">
                <a16:creationId xmlns:a16="http://schemas.microsoft.com/office/drawing/2014/main" id="{205511CC-C20E-4748-B848-249BE63BF1B3}"/>
              </a:ext>
            </a:extLst>
          </p:cNvPr>
          <p:cNvSpPr/>
          <p:nvPr/>
        </p:nvSpPr>
        <p:spPr>
          <a:xfrm>
            <a:off x="504248" y="1773682"/>
            <a:ext cx="5409491" cy="4775707"/>
          </a:xfrm>
          <a:prstGeom prst="round2DiagRect">
            <a:avLst>
              <a:gd name="adj1" fmla="val 16667"/>
              <a:gd name="adj2" fmla="val 10944"/>
            </a:avLst>
          </a:prstGeom>
          <a:solidFill>
            <a:srgbClr val="FFEFC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ysClr val="windowText" lastClr="000000"/>
              </a:solidFill>
              <a:latin typeface="Avenir" panose="02000503020000020003" pitchFamily="2" charset="0"/>
            </a:endParaRPr>
          </a:p>
          <a:p>
            <a:r>
              <a:rPr lang="en-US" sz="2000" dirty="0">
                <a:solidFill>
                  <a:sysClr val="windowText" lastClr="000000"/>
                </a:solidFill>
                <a:latin typeface="Avenir Book" panose="02000503020000020003" pitchFamily="2" charset="0"/>
                <a:cs typeface="Calibri" panose="020F0502020204030204" pitchFamily="34" charset="0"/>
              </a:rPr>
              <a:t>Social practices are </a:t>
            </a:r>
          </a:p>
          <a:p>
            <a:pPr marL="256032" indent="-256032">
              <a:spcBef>
                <a:spcPts val="600"/>
              </a:spcBef>
              <a:buFont typeface="Arial" panose="020B0604020202020204" pitchFamily="34" charset="0"/>
              <a:buChar char="•"/>
            </a:pPr>
            <a:r>
              <a:rPr lang="en-US" sz="2000" dirty="0">
                <a:solidFill>
                  <a:sysClr val="windowText" lastClr="000000"/>
                </a:solidFill>
                <a:latin typeface="Avenir Book" panose="02000503020000020003" pitchFamily="2" charset="0"/>
                <a:cs typeface="Calibri" panose="020F0502020204030204" pitchFamily="34" charset="0"/>
              </a:rPr>
              <a:t>patterns of </a:t>
            </a:r>
            <a:r>
              <a:rPr lang="en-US" sz="2000" b="1" dirty="0">
                <a:solidFill>
                  <a:sysClr val="windowText" lastClr="000000"/>
                </a:solidFill>
                <a:latin typeface="Avenir Book" panose="02000503020000020003" pitchFamily="2" charset="0"/>
                <a:cs typeface="Calibri" panose="020F0502020204030204" pitchFamily="34" charset="0"/>
              </a:rPr>
              <a:t>learned behavior </a:t>
            </a:r>
            <a:r>
              <a:rPr lang="en-US" sz="2000" dirty="0">
                <a:solidFill>
                  <a:sysClr val="windowText" lastClr="000000"/>
                </a:solidFill>
                <a:latin typeface="Avenir Book" panose="02000503020000020003" pitchFamily="2" charset="0"/>
                <a:cs typeface="Calibri" panose="020F0502020204030204" pitchFamily="34" charset="0"/>
              </a:rPr>
              <a:t>that, at least in the primary instances, </a:t>
            </a:r>
          </a:p>
          <a:p>
            <a:pPr marL="256032" indent="-256032">
              <a:spcBef>
                <a:spcPts val="600"/>
              </a:spcBef>
              <a:buFont typeface="Arial" panose="020B0604020202020204" pitchFamily="34" charset="0"/>
              <a:buChar char="•"/>
            </a:pPr>
            <a:r>
              <a:rPr lang="en-US" sz="2000" b="1" dirty="0">
                <a:solidFill>
                  <a:sysClr val="windowText" lastClr="000000"/>
                </a:solidFill>
                <a:latin typeface="Avenir Book" panose="02000503020000020003" pitchFamily="2" charset="0"/>
                <a:cs typeface="Calibri" panose="020F0502020204030204" pitchFamily="34" charset="0"/>
              </a:rPr>
              <a:t>enable us to coordinate </a:t>
            </a:r>
            <a:r>
              <a:rPr lang="en-US" sz="2000" dirty="0">
                <a:solidFill>
                  <a:sysClr val="windowText" lastClr="000000"/>
                </a:solidFill>
                <a:latin typeface="Avenir Book" panose="02000503020000020003" pitchFamily="2" charset="0"/>
                <a:cs typeface="Calibri" panose="020F0502020204030204" pitchFamily="34" charset="0"/>
              </a:rPr>
              <a:t>as members of a group in creating, distributing, using managing, maintaining, and discarding </a:t>
            </a:r>
            <a:r>
              <a:rPr lang="en-US" sz="2000" b="1" dirty="0">
                <a:solidFill>
                  <a:sysClr val="windowText" lastClr="000000"/>
                </a:solidFill>
                <a:latin typeface="Avenir Book" panose="02000503020000020003" pitchFamily="2" charset="0"/>
                <a:cs typeface="Calibri" panose="020F0502020204030204" pitchFamily="34" charset="0"/>
              </a:rPr>
              <a:t>a resource </a:t>
            </a:r>
            <a:r>
              <a:rPr lang="en-US" sz="2000" dirty="0">
                <a:solidFill>
                  <a:sysClr val="windowText" lastClr="000000"/>
                </a:solidFill>
                <a:latin typeface="Avenir Book" panose="02000503020000020003" pitchFamily="2" charset="0"/>
                <a:cs typeface="Calibri" panose="020F0502020204030204" pitchFamily="34" charset="0"/>
              </a:rPr>
              <a:t>(or multiple resources), </a:t>
            </a:r>
          </a:p>
          <a:p>
            <a:pPr marL="256032" indent="-256032">
              <a:spcBef>
                <a:spcPts val="600"/>
              </a:spcBef>
              <a:buFont typeface="Arial" panose="020B0604020202020204" pitchFamily="34" charset="0"/>
              <a:buChar char="•"/>
            </a:pPr>
            <a:r>
              <a:rPr lang="en-US" sz="2000" dirty="0">
                <a:solidFill>
                  <a:sysClr val="windowText" lastClr="000000"/>
                </a:solidFill>
                <a:latin typeface="Avenir Book" panose="02000503020000020003" pitchFamily="2" charset="0"/>
                <a:cs typeface="Calibri" panose="020F0502020204030204" pitchFamily="34" charset="0"/>
              </a:rPr>
              <a:t>due to </a:t>
            </a:r>
            <a:r>
              <a:rPr lang="en-US" sz="2000" b="1" dirty="0">
                <a:solidFill>
                  <a:sysClr val="windowText" lastClr="000000"/>
                </a:solidFill>
                <a:latin typeface="Avenir Book" panose="02000503020000020003" pitchFamily="2" charset="0"/>
                <a:cs typeface="Calibri" panose="020F0502020204030204" pitchFamily="34" charset="0"/>
              </a:rPr>
              <a:t>mutual responsiveness </a:t>
            </a:r>
            <a:r>
              <a:rPr lang="en-US" sz="2000" dirty="0">
                <a:solidFill>
                  <a:sysClr val="windowText" lastClr="000000"/>
                </a:solidFill>
                <a:latin typeface="Avenir Book" panose="02000503020000020003" pitchFamily="2" charset="0"/>
                <a:cs typeface="Calibri" panose="020F0502020204030204" pitchFamily="34" charset="0"/>
              </a:rPr>
              <a:t>to each other’s behavior and the resource(s) in question, </a:t>
            </a:r>
          </a:p>
          <a:p>
            <a:pPr marL="256032" indent="-256032">
              <a:spcBef>
                <a:spcPts val="600"/>
              </a:spcBef>
              <a:buFont typeface="Arial" panose="020B0604020202020204" pitchFamily="34" charset="0"/>
              <a:buChar char="•"/>
            </a:pPr>
            <a:r>
              <a:rPr lang="en-US" sz="2000" dirty="0">
                <a:solidFill>
                  <a:sysClr val="windowText" lastClr="000000"/>
                </a:solidFill>
                <a:latin typeface="Avenir Book" panose="02000503020000020003" pitchFamily="2" charset="0"/>
                <a:cs typeface="Calibri" panose="020F0502020204030204" pitchFamily="34" charset="0"/>
              </a:rPr>
              <a:t>as </a:t>
            </a:r>
            <a:r>
              <a:rPr lang="en-US" sz="2000" b="1" dirty="0">
                <a:solidFill>
                  <a:sysClr val="windowText" lastClr="000000"/>
                </a:solidFill>
                <a:latin typeface="Avenir Book" panose="02000503020000020003" pitchFamily="2" charset="0"/>
                <a:cs typeface="Calibri" panose="020F0502020204030204" pitchFamily="34" charset="0"/>
              </a:rPr>
              <a:t>interpreted through shared meanings/cultural schemas (a cultural technē)</a:t>
            </a:r>
            <a:r>
              <a:rPr lang="en-US" sz="2000" dirty="0">
                <a:solidFill>
                  <a:sysClr val="windowText" lastClr="000000"/>
                </a:solidFill>
                <a:latin typeface="Avenir Book" panose="02000503020000020003" pitchFamily="2" charset="0"/>
                <a:cs typeface="Calibri" panose="020F0502020204030204" pitchFamily="34" charset="0"/>
              </a:rPr>
              <a:t>. </a:t>
            </a:r>
          </a:p>
          <a:p>
            <a:pPr algn="ctr"/>
            <a:endParaRPr lang="en-US" sz="2200" dirty="0">
              <a:solidFill>
                <a:sysClr val="windowText" lastClr="000000"/>
              </a:solidFill>
              <a:latin typeface="Avenir" panose="02000503020000020003" pitchFamily="2" charset="0"/>
            </a:endParaRPr>
          </a:p>
        </p:txBody>
      </p:sp>
      <p:sp>
        <p:nvSpPr>
          <p:cNvPr id="2" name="Slide Number Placeholder 1">
            <a:extLst>
              <a:ext uri="{FF2B5EF4-FFF2-40B4-BE49-F238E27FC236}">
                <a16:creationId xmlns:a16="http://schemas.microsoft.com/office/drawing/2014/main" id="{76CFA64C-F162-D648-990A-F454291E09A4}"/>
              </a:ext>
            </a:extLst>
          </p:cNvPr>
          <p:cNvSpPr>
            <a:spLocks noGrp="1"/>
          </p:cNvSpPr>
          <p:nvPr>
            <p:ph type="sldNum" sz="quarter" idx="12"/>
          </p:nvPr>
        </p:nvSpPr>
        <p:spPr/>
        <p:txBody>
          <a:bodyPr/>
          <a:lstStyle/>
          <a:p>
            <a:fld id="{60553ECD-7F6D-420D-93CA-D8D15EB427AC}" type="slidenum">
              <a:rPr lang="en-US" smtClean="0"/>
              <a:t>6</a:t>
            </a:fld>
            <a:endParaRPr lang="en-US" dirty="0"/>
          </a:p>
        </p:txBody>
      </p:sp>
      <p:sp>
        <p:nvSpPr>
          <p:cNvPr id="3" name="TextBox 2">
            <a:extLst>
              <a:ext uri="{FF2B5EF4-FFF2-40B4-BE49-F238E27FC236}">
                <a16:creationId xmlns:a16="http://schemas.microsoft.com/office/drawing/2014/main" id="{3DE6BC42-2132-66D9-FEFE-5E116D0E30E2}"/>
              </a:ext>
            </a:extLst>
          </p:cNvPr>
          <p:cNvSpPr txBox="1"/>
          <p:nvPr/>
        </p:nvSpPr>
        <p:spPr>
          <a:xfrm>
            <a:off x="366697" y="308611"/>
            <a:ext cx="2231380" cy="769441"/>
          </a:xfrm>
          <a:prstGeom prst="rect">
            <a:avLst/>
          </a:prstGeom>
          <a:noFill/>
        </p:spPr>
        <p:txBody>
          <a:bodyPr wrap="none" rtlCol="0">
            <a:spAutoFit/>
          </a:bodyPr>
          <a:lstStyle/>
          <a:p>
            <a:r>
              <a:rPr lang="en-US" sz="4400" dirty="0"/>
              <a:t>Practices</a:t>
            </a:r>
          </a:p>
        </p:txBody>
      </p:sp>
    </p:spTree>
    <p:extLst>
      <p:ext uri="{BB962C8B-B14F-4D97-AF65-F5344CB8AC3E}">
        <p14:creationId xmlns:p14="http://schemas.microsoft.com/office/powerpoint/2010/main" val="161627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AF16-F0D4-B86C-8EE6-1DB9899B7793}"/>
              </a:ext>
            </a:extLst>
          </p:cNvPr>
          <p:cNvSpPr>
            <a:spLocks noGrp="1"/>
          </p:cNvSpPr>
          <p:nvPr>
            <p:ph type="title"/>
          </p:nvPr>
        </p:nvSpPr>
        <p:spPr>
          <a:xfrm>
            <a:off x="366252" y="305166"/>
            <a:ext cx="7683465" cy="968998"/>
          </a:xfrm>
        </p:spPr>
        <p:txBody>
          <a:bodyPr/>
          <a:lstStyle/>
          <a:p>
            <a:r>
              <a:rPr lang="en-US" dirty="0">
                <a:latin typeface="+mn-lt"/>
              </a:rPr>
              <a:t>Sources of injustice/oppression</a:t>
            </a:r>
          </a:p>
        </p:txBody>
      </p:sp>
      <p:sp>
        <p:nvSpPr>
          <p:cNvPr id="4" name="Rectangle 3">
            <a:extLst>
              <a:ext uri="{FF2B5EF4-FFF2-40B4-BE49-F238E27FC236}">
                <a16:creationId xmlns:a16="http://schemas.microsoft.com/office/drawing/2014/main" id="{6455145A-62EF-B668-D64A-EEB7C1BFBB63}"/>
              </a:ext>
            </a:extLst>
          </p:cNvPr>
          <p:cNvSpPr/>
          <p:nvPr/>
        </p:nvSpPr>
        <p:spPr>
          <a:xfrm>
            <a:off x="486698" y="1365272"/>
            <a:ext cx="4768243" cy="181259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One source: Our cultural </a:t>
            </a:r>
            <a:r>
              <a:rPr lang="en-US" sz="2400" dirty="0" err="1">
                <a:solidFill>
                  <a:schemeClr val="tx1"/>
                </a:solidFill>
              </a:rPr>
              <a:t>technē</a:t>
            </a:r>
            <a:r>
              <a:rPr lang="en-US" sz="2400" dirty="0">
                <a:solidFill>
                  <a:schemeClr val="tx1"/>
                </a:solidFill>
              </a:rPr>
              <a:t> masks or distorts our understanding of social reality and/or organizes us in wrongful/harmful ways.</a:t>
            </a:r>
            <a:r>
              <a:rPr lang="en-US" sz="2400" b="1" dirty="0">
                <a:solidFill>
                  <a:schemeClr val="tx1"/>
                </a:solidFill>
              </a:rPr>
              <a:t> </a:t>
            </a:r>
          </a:p>
        </p:txBody>
      </p:sp>
      <p:grpSp>
        <p:nvGrpSpPr>
          <p:cNvPr id="8" name="Group 7">
            <a:extLst>
              <a:ext uri="{FF2B5EF4-FFF2-40B4-BE49-F238E27FC236}">
                <a16:creationId xmlns:a16="http://schemas.microsoft.com/office/drawing/2014/main" id="{7627CF22-40AD-4B40-E3EF-50247DE05940}"/>
              </a:ext>
            </a:extLst>
          </p:cNvPr>
          <p:cNvGrpSpPr/>
          <p:nvPr/>
        </p:nvGrpSpPr>
        <p:grpSpPr>
          <a:xfrm>
            <a:off x="6483735" y="2787580"/>
            <a:ext cx="3390504" cy="3015886"/>
            <a:chOff x="8700701" y="525649"/>
            <a:chExt cx="3390504" cy="3015886"/>
          </a:xfrm>
        </p:grpSpPr>
        <p:grpSp>
          <p:nvGrpSpPr>
            <p:cNvPr id="9" name="Group 8">
              <a:extLst>
                <a:ext uri="{FF2B5EF4-FFF2-40B4-BE49-F238E27FC236}">
                  <a16:creationId xmlns:a16="http://schemas.microsoft.com/office/drawing/2014/main" id="{6E9CD099-60A8-99B6-C7FA-3E3ED711A158}"/>
                </a:ext>
              </a:extLst>
            </p:cNvPr>
            <p:cNvGrpSpPr/>
            <p:nvPr/>
          </p:nvGrpSpPr>
          <p:grpSpPr>
            <a:xfrm>
              <a:off x="8700701" y="525649"/>
              <a:ext cx="3390504" cy="3015886"/>
              <a:chOff x="5462764" y="2914842"/>
              <a:chExt cx="3390504" cy="3015886"/>
            </a:xfrm>
          </p:grpSpPr>
          <p:grpSp>
            <p:nvGrpSpPr>
              <p:cNvPr id="11" name="Group 10">
                <a:extLst>
                  <a:ext uri="{FF2B5EF4-FFF2-40B4-BE49-F238E27FC236}">
                    <a16:creationId xmlns:a16="http://schemas.microsoft.com/office/drawing/2014/main" id="{FBD620B5-2A13-3A68-FC1C-F888D334418C}"/>
                  </a:ext>
                </a:extLst>
              </p:cNvPr>
              <p:cNvGrpSpPr/>
              <p:nvPr/>
            </p:nvGrpSpPr>
            <p:grpSpPr>
              <a:xfrm>
                <a:off x="5462764" y="2914842"/>
                <a:ext cx="3390504" cy="3015886"/>
                <a:chOff x="5434841" y="2922231"/>
                <a:chExt cx="3390504" cy="3015886"/>
              </a:xfrm>
            </p:grpSpPr>
            <p:grpSp>
              <p:nvGrpSpPr>
                <p:cNvPr id="13" name="Group 12">
                  <a:extLst>
                    <a:ext uri="{FF2B5EF4-FFF2-40B4-BE49-F238E27FC236}">
                      <a16:creationId xmlns:a16="http://schemas.microsoft.com/office/drawing/2014/main" id="{EB1A42FA-8DEC-3A68-5161-A870E5D3A267}"/>
                    </a:ext>
                  </a:extLst>
                </p:cNvPr>
                <p:cNvGrpSpPr/>
                <p:nvPr/>
              </p:nvGrpSpPr>
              <p:grpSpPr>
                <a:xfrm>
                  <a:off x="5434841" y="2922231"/>
                  <a:ext cx="3390504" cy="3015886"/>
                  <a:chOff x="5434841" y="2922231"/>
                  <a:chExt cx="3390504" cy="3015886"/>
                </a:xfrm>
              </p:grpSpPr>
              <p:sp>
                <p:nvSpPr>
                  <p:cNvPr id="16" name="Rounded Rectangle 15">
                    <a:extLst>
                      <a:ext uri="{FF2B5EF4-FFF2-40B4-BE49-F238E27FC236}">
                        <a16:creationId xmlns:a16="http://schemas.microsoft.com/office/drawing/2014/main" id="{3AF002FE-B951-0346-35CA-1DB1DE1C96ED}"/>
                      </a:ext>
                    </a:extLst>
                  </p:cNvPr>
                  <p:cNvSpPr/>
                  <p:nvPr/>
                </p:nvSpPr>
                <p:spPr>
                  <a:xfrm>
                    <a:off x="5445392" y="3481191"/>
                    <a:ext cx="3052689" cy="911915"/>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17" name="Rounded Rectangle 16">
                    <a:extLst>
                      <a:ext uri="{FF2B5EF4-FFF2-40B4-BE49-F238E27FC236}">
                        <a16:creationId xmlns:a16="http://schemas.microsoft.com/office/drawing/2014/main" id="{DF1F5F5D-C92E-D220-B1EC-7D7DE22C9817}"/>
                      </a:ext>
                    </a:extLst>
                  </p:cNvPr>
                  <p:cNvSpPr/>
                  <p:nvPr/>
                </p:nvSpPr>
                <p:spPr>
                  <a:xfrm>
                    <a:off x="5434841" y="5026202"/>
                    <a:ext cx="3390504" cy="911915"/>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18" name="TextBox 17">
                    <a:extLst>
                      <a:ext uri="{FF2B5EF4-FFF2-40B4-BE49-F238E27FC236}">
                        <a16:creationId xmlns:a16="http://schemas.microsoft.com/office/drawing/2014/main" id="{64468DA0-3A49-42D4-0F53-2AA52BF89354}"/>
                      </a:ext>
                    </a:extLst>
                  </p:cNvPr>
                  <p:cNvSpPr txBox="1"/>
                  <p:nvPr/>
                </p:nvSpPr>
                <p:spPr>
                  <a:xfrm>
                    <a:off x="5645567" y="2922231"/>
                    <a:ext cx="2604624" cy="369332"/>
                  </a:xfrm>
                  <a:prstGeom prst="rect">
                    <a:avLst/>
                  </a:prstGeom>
                  <a:noFill/>
                </p:spPr>
                <p:txBody>
                  <a:bodyPr wrap="none" rtlCol="0">
                    <a:spAutoFit/>
                  </a:bodyPr>
                  <a:lstStyle/>
                  <a:p>
                    <a:r>
                      <a:rPr lang="en-US" b="1" dirty="0"/>
                      <a:t>Cultural Technē</a:t>
                    </a:r>
                    <a:r>
                      <a:rPr lang="en-US" dirty="0"/>
                      <a:t>/Ideology</a:t>
                    </a:r>
                  </a:p>
                </p:txBody>
              </p:sp>
              <p:sp>
                <p:nvSpPr>
                  <p:cNvPr id="19" name="TextBox 18">
                    <a:extLst>
                      <a:ext uri="{FF2B5EF4-FFF2-40B4-BE49-F238E27FC236}">
                        <a16:creationId xmlns:a16="http://schemas.microsoft.com/office/drawing/2014/main" id="{D5925B7A-91AC-63A5-D94A-D9A741F8715D}"/>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20" name="Right Brace 19">
                    <a:extLst>
                      <a:ext uri="{FF2B5EF4-FFF2-40B4-BE49-F238E27FC236}">
                        <a16:creationId xmlns:a16="http://schemas.microsoft.com/office/drawing/2014/main" id="{62164719-90D2-A7CE-BFE3-D35640ADC6CE}"/>
                      </a:ext>
                    </a:extLst>
                  </p:cNvPr>
                  <p:cNvSpPr/>
                  <p:nvPr/>
                </p:nvSpPr>
                <p:spPr>
                  <a:xfrm rot="5400000">
                    <a:off x="6782125" y="2912203"/>
                    <a:ext cx="352844" cy="926645"/>
                  </a:xfrm>
                  <a:prstGeom prst="rightBrace">
                    <a:avLst>
                      <a:gd name="adj1" fmla="val 6415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TextBox 20">
                    <a:extLst>
                      <a:ext uri="{FF2B5EF4-FFF2-40B4-BE49-F238E27FC236}">
                        <a16:creationId xmlns:a16="http://schemas.microsoft.com/office/drawing/2014/main" id="{3146BBF7-1347-64CB-E604-CDD3734172C5}"/>
                      </a:ext>
                    </a:extLst>
                  </p:cNvPr>
                  <p:cNvSpPr txBox="1"/>
                  <p:nvPr/>
                </p:nvSpPr>
                <p:spPr>
                  <a:xfrm>
                    <a:off x="7394070" y="3567815"/>
                    <a:ext cx="753372" cy="738664"/>
                  </a:xfrm>
                  <a:prstGeom prst="rect">
                    <a:avLst/>
                  </a:prstGeom>
                  <a:noFill/>
                  <a:ln>
                    <a:noFill/>
                  </a:ln>
                </p:spPr>
                <p:txBody>
                  <a:bodyPr wrap="square" rtlCol="0">
                    <a:spAutoFit/>
                  </a:bodyPr>
                  <a:lstStyle/>
                  <a:p>
                    <a:r>
                      <a:rPr lang="en-US" sz="1400" dirty="0"/>
                      <a:t>Pet?</a:t>
                    </a:r>
                  </a:p>
                  <a:p>
                    <a:r>
                      <a:rPr lang="en-US" sz="1400" dirty="0"/>
                      <a:t>Food?</a:t>
                    </a:r>
                  </a:p>
                  <a:p>
                    <a:r>
                      <a:rPr lang="en-US" sz="1400" dirty="0"/>
                      <a:t>Pelt?</a:t>
                    </a:r>
                  </a:p>
                </p:txBody>
              </p:sp>
            </p:grpSp>
            <p:sp>
              <p:nvSpPr>
                <p:cNvPr id="14" name="Down Arrow 13">
                  <a:extLst>
                    <a:ext uri="{FF2B5EF4-FFF2-40B4-BE49-F238E27FC236}">
                      <a16:creationId xmlns:a16="http://schemas.microsoft.com/office/drawing/2014/main" id="{302F5692-5C86-4F07-D7FC-72D9754AF189}"/>
                    </a:ext>
                  </a:extLst>
                </p:cNvPr>
                <p:cNvSpPr/>
                <p:nvPr/>
              </p:nvSpPr>
              <p:spPr>
                <a:xfrm>
                  <a:off x="7775201" y="4413607"/>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5" name="Down Arrow 14">
                  <a:extLst>
                    <a:ext uri="{FF2B5EF4-FFF2-40B4-BE49-F238E27FC236}">
                      <a16:creationId xmlns:a16="http://schemas.microsoft.com/office/drawing/2014/main" id="{89FCE245-16E9-E518-5F72-57084D7A5DC8}"/>
                    </a:ext>
                  </a:extLst>
                </p:cNvPr>
                <p:cNvSpPr/>
                <p:nvPr/>
              </p:nvSpPr>
              <p:spPr>
                <a:xfrm rot="10800000">
                  <a:off x="5681493" y="4393106"/>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12" name="Picture 11" descr="A picture containing mammal, animal, cat, sitting&#10;&#10;Description automatically generated">
                <a:extLst>
                  <a:ext uri="{FF2B5EF4-FFF2-40B4-BE49-F238E27FC236}">
                    <a16:creationId xmlns:a16="http://schemas.microsoft.com/office/drawing/2014/main" id="{168879AB-39D1-585F-B607-E5912BC6AA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1090" y="5026202"/>
                <a:ext cx="1174994" cy="902444"/>
              </a:xfrm>
              <a:prstGeom prst="rect">
                <a:avLst/>
              </a:prstGeom>
            </p:spPr>
          </p:pic>
        </p:grpSp>
        <p:sp>
          <p:nvSpPr>
            <p:cNvPr id="10" name="Oval 9">
              <a:extLst>
                <a:ext uri="{FF2B5EF4-FFF2-40B4-BE49-F238E27FC236}">
                  <a16:creationId xmlns:a16="http://schemas.microsoft.com/office/drawing/2014/main" id="{F431D9FF-4A8F-3B79-B623-F2D0A3DC5B83}"/>
                </a:ext>
              </a:extLst>
            </p:cNvPr>
            <p:cNvSpPr/>
            <p:nvPr/>
          </p:nvSpPr>
          <p:spPr>
            <a:xfrm>
              <a:off x="10597691" y="1359931"/>
              <a:ext cx="689775" cy="3941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E43AEE77-5316-CF83-44F3-2EA1D7B8E8E8}"/>
              </a:ext>
            </a:extLst>
          </p:cNvPr>
          <p:cNvGrpSpPr/>
          <p:nvPr/>
        </p:nvGrpSpPr>
        <p:grpSpPr>
          <a:xfrm>
            <a:off x="8319024" y="1515018"/>
            <a:ext cx="3458621" cy="4090016"/>
            <a:chOff x="7266542" y="1272852"/>
            <a:chExt cx="4495244" cy="4890298"/>
          </a:xfrm>
        </p:grpSpPr>
        <p:grpSp>
          <p:nvGrpSpPr>
            <p:cNvPr id="23" name="Group 22">
              <a:extLst>
                <a:ext uri="{FF2B5EF4-FFF2-40B4-BE49-F238E27FC236}">
                  <a16:creationId xmlns:a16="http://schemas.microsoft.com/office/drawing/2014/main" id="{93A9E797-8619-A321-E89F-ED00F08B8581}"/>
                </a:ext>
              </a:extLst>
            </p:cNvPr>
            <p:cNvGrpSpPr/>
            <p:nvPr/>
          </p:nvGrpSpPr>
          <p:grpSpPr>
            <a:xfrm>
              <a:off x="7266542" y="1272852"/>
              <a:ext cx="4495244" cy="4890298"/>
              <a:chOff x="7266542" y="1272852"/>
              <a:chExt cx="4495244" cy="4890298"/>
            </a:xfrm>
          </p:grpSpPr>
          <p:pic>
            <p:nvPicPr>
              <p:cNvPr id="25" name="Picture 24">
                <a:extLst>
                  <a:ext uri="{FF2B5EF4-FFF2-40B4-BE49-F238E27FC236}">
                    <a16:creationId xmlns:a16="http://schemas.microsoft.com/office/drawing/2014/main" id="{5B62A063-4DB7-F4C1-D449-748F6E10238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6308" l="4348" r="96047">
                            <a14:foregroundMark x1="4348" y1="45846" x2="4348" y2="45846"/>
                            <a14:foregroundMark x1="5534" y1="37846" x2="5534" y2="37846"/>
                            <a14:foregroundMark x1="19368" y1="93846" x2="19368" y2="93846"/>
                            <a14:foregroundMark x1="37549" y1="96615" x2="37549" y2="96615"/>
                            <a14:foregroundMark x1="71542" y1="14462" x2="71542" y2="14462"/>
                            <a14:foregroundMark x1="47826" y1="30462" x2="88933" y2="5538"/>
                            <a14:foregroundMark x1="86166" y1="6769" x2="84190" y2="7692"/>
                            <a14:backgroundMark x1="92095" y1="4308" x2="92095" y2="4308"/>
                            <a14:backgroundMark x1="92095" y1="4308" x2="63636" y2="3385"/>
                          </a14:backgroundRemoval>
                        </a14:imgEffect>
                      </a14:imgLayer>
                    </a14:imgProps>
                  </a:ext>
                  <a:ext uri="{28A0092B-C50C-407E-A947-70E740481C1C}">
                    <a14:useLocalDpi xmlns:a14="http://schemas.microsoft.com/office/drawing/2010/main"/>
                  </a:ext>
                </a:extLst>
              </a:blip>
              <a:srcRect r="4262"/>
              <a:stretch/>
            </p:blipFill>
            <p:spPr>
              <a:xfrm>
                <a:off x="9123427" y="2623062"/>
                <a:ext cx="2638359" cy="3540088"/>
              </a:xfrm>
              <a:prstGeom prst="rect">
                <a:avLst/>
              </a:prstGeom>
            </p:spPr>
          </p:pic>
          <p:cxnSp>
            <p:nvCxnSpPr>
              <p:cNvPr id="26" name="Curved Connector 25">
                <a:extLst>
                  <a:ext uri="{FF2B5EF4-FFF2-40B4-BE49-F238E27FC236}">
                    <a16:creationId xmlns:a16="http://schemas.microsoft.com/office/drawing/2014/main" id="{CBDCF470-1263-8B1B-78C0-319312978DAF}"/>
                  </a:ext>
                </a:extLst>
              </p:cNvPr>
              <p:cNvCxnSpPr>
                <a:cxnSpLocks/>
              </p:cNvCxnSpPr>
              <p:nvPr/>
            </p:nvCxnSpPr>
            <p:spPr>
              <a:xfrm flipV="1">
                <a:off x="8701065" y="3201841"/>
                <a:ext cx="1001640" cy="509143"/>
              </a:xfrm>
              <a:prstGeom prst="curvedConnector3">
                <a:avLst>
                  <a:gd name="adj1" fmla="val 50000"/>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DDF38E9-904F-3A2A-32E7-15DA43AB0B17}"/>
                  </a:ext>
                </a:extLst>
              </p:cNvPr>
              <p:cNvSpPr txBox="1"/>
              <p:nvPr/>
            </p:nvSpPr>
            <p:spPr>
              <a:xfrm>
                <a:off x="7266542" y="1272852"/>
                <a:ext cx="4273147" cy="1103995"/>
              </a:xfrm>
              <a:prstGeom prst="rect">
                <a:avLst/>
              </a:prstGeom>
              <a:noFill/>
              <a:ln>
                <a:solidFill>
                  <a:schemeClr val="tx1">
                    <a:lumMod val="65000"/>
                    <a:lumOff val="35000"/>
                  </a:schemeClr>
                </a:solidFill>
              </a:ln>
            </p:spPr>
            <p:txBody>
              <a:bodyPr wrap="square" rtlCol="0">
                <a:spAutoFit/>
              </a:bodyPr>
              <a:lstStyle/>
              <a:p>
                <a:pPr algn="ctr"/>
                <a:r>
                  <a:rPr lang="en-US" dirty="0"/>
                  <a:t>Internalization of schemas produce: filtering and shaping mechanisms</a:t>
                </a:r>
              </a:p>
            </p:txBody>
          </p:sp>
          <p:sp>
            <p:nvSpPr>
              <p:cNvPr id="28" name="Right Brace 27">
                <a:extLst>
                  <a:ext uri="{FF2B5EF4-FFF2-40B4-BE49-F238E27FC236}">
                    <a16:creationId xmlns:a16="http://schemas.microsoft.com/office/drawing/2014/main" id="{02248C0E-CEA6-96F0-928C-ADDE3BD040E2}"/>
                  </a:ext>
                </a:extLst>
              </p:cNvPr>
              <p:cNvSpPr/>
              <p:nvPr/>
            </p:nvSpPr>
            <p:spPr>
              <a:xfrm rot="5400000">
                <a:off x="9450741" y="2169749"/>
                <a:ext cx="503927" cy="863383"/>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Lightning Bolt 28">
                <a:extLst>
                  <a:ext uri="{FF2B5EF4-FFF2-40B4-BE49-F238E27FC236}">
                    <a16:creationId xmlns:a16="http://schemas.microsoft.com/office/drawing/2014/main" id="{D3251F65-A475-E1DC-92C5-35013C521254}"/>
                  </a:ext>
                </a:extLst>
              </p:cNvPr>
              <p:cNvSpPr/>
              <p:nvPr/>
            </p:nvSpPr>
            <p:spPr>
              <a:xfrm rot="19030310">
                <a:off x="10129381" y="3061561"/>
                <a:ext cx="868535" cy="624451"/>
              </a:xfrm>
              <a:prstGeom prst="lightningBol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B26DD07-7866-E759-81A8-8184874D4D94}"/>
                  </a:ext>
                </a:extLst>
              </p:cNvPr>
              <p:cNvSpPr/>
              <p:nvPr/>
            </p:nvSpPr>
            <p:spPr>
              <a:xfrm>
                <a:off x="9524296" y="2957962"/>
                <a:ext cx="698292" cy="670495"/>
              </a:xfrm>
              <a:prstGeom prst="ellipse">
                <a:avLst/>
              </a:prstGeom>
              <a:blipFill>
                <a:blip r:embed="rId5"/>
                <a:tile tx="0" ty="0" sx="100000" sy="100000" flip="none" algn="tl"/>
              </a:bli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B6C4B43B-C893-3DB9-F5C8-83D8EA99F98E}"/>
                </a:ext>
              </a:extLst>
            </p:cNvPr>
            <p:cNvSpPr txBox="1"/>
            <p:nvPr/>
          </p:nvSpPr>
          <p:spPr>
            <a:xfrm>
              <a:off x="10620935" y="2886827"/>
              <a:ext cx="1046825" cy="369332"/>
            </a:xfrm>
            <a:prstGeom prst="rect">
              <a:avLst/>
            </a:prstGeom>
            <a:noFill/>
          </p:spPr>
          <p:txBody>
            <a:bodyPr wrap="none" rtlCol="0">
              <a:spAutoFit/>
            </a:bodyPr>
            <a:lstStyle/>
            <a:p>
              <a:r>
                <a:rPr lang="en-US" dirty="0"/>
                <a:t>Attitudes</a:t>
              </a:r>
            </a:p>
          </p:txBody>
        </p:sp>
      </p:grpSp>
      <p:sp>
        <p:nvSpPr>
          <p:cNvPr id="34" name="Rectangle 33">
            <a:extLst>
              <a:ext uri="{FF2B5EF4-FFF2-40B4-BE49-F238E27FC236}">
                <a16:creationId xmlns:a16="http://schemas.microsoft.com/office/drawing/2014/main" id="{736B05F3-1CFE-B592-10D0-28D1C7372D78}"/>
              </a:ext>
            </a:extLst>
          </p:cNvPr>
          <p:cNvSpPr/>
          <p:nvPr/>
        </p:nvSpPr>
        <p:spPr>
          <a:xfrm>
            <a:off x="486698" y="3337497"/>
            <a:ext cx="4768243" cy="181259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Another source: We have shaped our material conditions so that they are extremely difficult or costly to change.</a:t>
            </a:r>
            <a:endParaRPr lang="en-US" sz="2400" b="1" dirty="0">
              <a:solidFill>
                <a:schemeClr val="tx1"/>
              </a:solidFill>
            </a:endParaRPr>
          </a:p>
        </p:txBody>
      </p:sp>
      <p:pic>
        <p:nvPicPr>
          <p:cNvPr id="50" name="Picture 49">
            <a:extLst>
              <a:ext uri="{FF2B5EF4-FFF2-40B4-BE49-F238E27FC236}">
                <a16:creationId xmlns:a16="http://schemas.microsoft.com/office/drawing/2014/main" id="{2FC818D8-53D9-E8FD-E94D-20FBC084D7C8}"/>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32000"/>
                    </a14:imgEffect>
                  </a14:imgLayer>
                </a14:imgProps>
              </a:ext>
              <a:ext uri="{28A0092B-C50C-407E-A947-70E740481C1C}">
                <a14:useLocalDpi xmlns:a14="http://schemas.microsoft.com/office/drawing/2010/main"/>
              </a:ext>
            </a:extLst>
          </a:blip>
          <a:stretch>
            <a:fillRect/>
          </a:stretch>
        </p:blipFill>
        <p:spPr>
          <a:xfrm>
            <a:off x="2799561" y="4759669"/>
            <a:ext cx="2863526" cy="1909017"/>
          </a:xfrm>
          <a:prstGeom prst="rect">
            <a:avLst/>
          </a:prstGeom>
        </p:spPr>
      </p:pic>
      <p:grpSp>
        <p:nvGrpSpPr>
          <p:cNvPr id="74" name="Group 73">
            <a:extLst>
              <a:ext uri="{FF2B5EF4-FFF2-40B4-BE49-F238E27FC236}">
                <a16:creationId xmlns:a16="http://schemas.microsoft.com/office/drawing/2014/main" id="{F45A4A9C-54F0-5A3C-492B-71C166D32A92}"/>
              </a:ext>
            </a:extLst>
          </p:cNvPr>
          <p:cNvGrpSpPr/>
          <p:nvPr/>
        </p:nvGrpSpPr>
        <p:grpSpPr>
          <a:xfrm>
            <a:off x="6483735" y="2787580"/>
            <a:ext cx="3390504" cy="3293451"/>
            <a:chOff x="6483735" y="2787580"/>
            <a:chExt cx="3390504" cy="3293451"/>
          </a:xfrm>
        </p:grpSpPr>
        <p:grpSp>
          <p:nvGrpSpPr>
            <p:cNvPr id="72" name="Group 71">
              <a:extLst>
                <a:ext uri="{FF2B5EF4-FFF2-40B4-BE49-F238E27FC236}">
                  <a16:creationId xmlns:a16="http://schemas.microsoft.com/office/drawing/2014/main" id="{3F924E4F-9A6F-BC7C-E4B5-597747280609}"/>
                </a:ext>
              </a:extLst>
            </p:cNvPr>
            <p:cNvGrpSpPr/>
            <p:nvPr/>
          </p:nvGrpSpPr>
          <p:grpSpPr>
            <a:xfrm>
              <a:off x="6483735" y="2787580"/>
              <a:ext cx="3390504" cy="3293451"/>
              <a:chOff x="4668891" y="1281552"/>
              <a:chExt cx="3390504" cy="3293451"/>
            </a:xfrm>
          </p:grpSpPr>
          <p:grpSp>
            <p:nvGrpSpPr>
              <p:cNvPr id="71" name="Group 70">
                <a:extLst>
                  <a:ext uri="{FF2B5EF4-FFF2-40B4-BE49-F238E27FC236}">
                    <a16:creationId xmlns:a16="http://schemas.microsoft.com/office/drawing/2014/main" id="{28BB4328-9A57-2520-2EBF-B5980D993EA8}"/>
                  </a:ext>
                </a:extLst>
              </p:cNvPr>
              <p:cNvGrpSpPr/>
              <p:nvPr/>
            </p:nvGrpSpPr>
            <p:grpSpPr>
              <a:xfrm>
                <a:off x="4668891" y="1281552"/>
                <a:ext cx="3390504" cy="3293451"/>
                <a:chOff x="4668891" y="1281552"/>
                <a:chExt cx="3390504" cy="3293451"/>
              </a:xfrm>
            </p:grpSpPr>
            <p:grpSp>
              <p:nvGrpSpPr>
                <p:cNvPr id="54" name="Group 53">
                  <a:extLst>
                    <a:ext uri="{FF2B5EF4-FFF2-40B4-BE49-F238E27FC236}">
                      <a16:creationId xmlns:a16="http://schemas.microsoft.com/office/drawing/2014/main" id="{D996D47F-2BEE-413C-B87B-C38323B8403E}"/>
                    </a:ext>
                  </a:extLst>
                </p:cNvPr>
                <p:cNvGrpSpPr/>
                <p:nvPr/>
              </p:nvGrpSpPr>
              <p:grpSpPr>
                <a:xfrm>
                  <a:off x="4668891" y="1281552"/>
                  <a:ext cx="3390504" cy="3015886"/>
                  <a:chOff x="5434841" y="2922231"/>
                  <a:chExt cx="3390504" cy="3015886"/>
                </a:xfrm>
              </p:grpSpPr>
              <p:grpSp>
                <p:nvGrpSpPr>
                  <p:cNvPr id="56" name="Group 55">
                    <a:extLst>
                      <a:ext uri="{FF2B5EF4-FFF2-40B4-BE49-F238E27FC236}">
                        <a16:creationId xmlns:a16="http://schemas.microsoft.com/office/drawing/2014/main" id="{D1327D47-FD71-AE18-FF91-5B958FE35B00}"/>
                      </a:ext>
                    </a:extLst>
                  </p:cNvPr>
                  <p:cNvGrpSpPr/>
                  <p:nvPr/>
                </p:nvGrpSpPr>
                <p:grpSpPr>
                  <a:xfrm>
                    <a:off x="5434841" y="2922231"/>
                    <a:ext cx="3390504" cy="3015886"/>
                    <a:chOff x="5434841" y="2922231"/>
                    <a:chExt cx="3390504" cy="3015886"/>
                  </a:xfrm>
                </p:grpSpPr>
                <p:sp>
                  <p:nvSpPr>
                    <p:cNvPr id="59" name="Rounded Rectangle 58">
                      <a:extLst>
                        <a:ext uri="{FF2B5EF4-FFF2-40B4-BE49-F238E27FC236}">
                          <a16:creationId xmlns:a16="http://schemas.microsoft.com/office/drawing/2014/main" id="{DB9D6A4C-EFC1-5323-05D9-04C7660C6A88}"/>
                        </a:ext>
                      </a:extLst>
                    </p:cNvPr>
                    <p:cNvSpPr/>
                    <p:nvPr/>
                  </p:nvSpPr>
                  <p:spPr>
                    <a:xfrm>
                      <a:off x="5445392" y="3481191"/>
                      <a:ext cx="3052689" cy="911915"/>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60" name="Rounded Rectangle 59">
                      <a:extLst>
                        <a:ext uri="{FF2B5EF4-FFF2-40B4-BE49-F238E27FC236}">
                          <a16:creationId xmlns:a16="http://schemas.microsoft.com/office/drawing/2014/main" id="{E69A5F64-DAFF-0077-6B79-C8803BEED14D}"/>
                        </a:ext>
                      </a:extLst>
                    </p:cNvPr>
                    <p:cNvSpPr/>
                    <p:nvPr/>
                  </p:nvSpPr>
                  <p:spPr>
                    <a:xfrm>
                      <a:off x="5434841" y="5026202"/>
                      <a:ext cx="3390504" cy="911915"/>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61" name="TextBox 60">
                      <a:extLst>
                        <a:ext uri="{FF2B5EF4-FFF2-40B4-BE49-F238E27FC236}">
                          <a16:creationId xmlns:a16="http://schemas.microsoft.com/office/drawing/2014/main" id="{0CB2421E-A8D4-1864-FA7B-1ED771615BCF}"/>
                        </a:ext>
                      </a:extLst>
                    </p:cNvPr>
                    <p:cNvSpPr txBox="1"/>
                    <p:nvPr/>
                  </p:nvSpPr>
                  <p:spPr>
                    <a:xfrm>
                      <a:off x="5645567" y="2922231"/>
                      <a:ext cx="2604624" cy="369332"/>
                    </a:xfrm>
                    <a:prstGeom prst="rect">
                      <a:avLst/>
                    </a:prstGeom>
                    <a:noFill/>
                  </p:spPr>
                  <p:txBody>
                    <a:bodyPr wrap="none" rtlCol="0">
                      <a:spAutoFit/>
                    </a:bodyPr>
                    <a:lstStyle/>
                    <a:p>
                      <a:r>
                        <a:rPr lang="en-US" b="1" dirty="0"/>
                        <a:t>Cultural Technē</a:t>
                      </a:r>
                      <a:r>
                        <a:rPr lang="en-US" dirty="0"/>
                        <a:t>/Ideology</a:t>
                      </a:r>
                    </a:p>
                  </p:txBody>
                </p:sp>
                <p:sp>
                  <p:nvSpPr>
                    <p:cNvPr id="62" name="TextBox 61">
                      <a:extLst>
                        <a:ext uri="{FF2B5EF4-FFF2-40B4-BE49-F238E27FC236}">
                          <a16:creationId xmlns:a16="http://schemas.microsoft.com/office/drawing/2014/main" id="{796ABB51-E743-9C50-E79C-B066542F5040}"/>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63" name="Right Brace 62">
                      <a:extLst>
                        <a:ext uri="{FF2B5EF4-FFF2-40B4-BE49-F238E27FC236}">
                          <a16:creationId xmlns:a16="http://schemas.microsoft.com/office/drawing/2014/main" id="{1E58DB5B-CE86-39D6-BEFE-FE3D804CEC5B}"/>
                        </a:ext>
                      </a:extLst>
                    </p:cNvPr>
                    <p:cNvSpPr/>
                    <p:nvPr/>
                  </p:nvSpPr>
                  <p:spPr>
                    <a:xfrm rot="5400000">
                      <a:off x="6782125" y="2912203"/>
                      <a:ext cx="352844" cy="926645"/>
                    </a:xfrm>
                    <a:prstGeom prst="rightBrace">
                      <a:avLst>
                        <a:gd name="adj1" fmla="val 6415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7" name="Down Arrow 56">
                    <a:extLst>
                      <a:ext uri="{FF2B5EF4-FFF2-40B4-BE49-F238E27FC236}">
                        <a16:creationId xmlns:a16="http://schemas.microsoft.com/office/drawing/2014/main" id="{E5CEF4DD-3EC9-1731-A8FA-7B0ACDF6A8FC}"/>
                      </a:ext>
                    </a:extLst>
                  </p:cNvPr>
                  <p:cNvSpPr/>
                  <p:nvPr/>
                </p:nvSpPr>
                <p:spPr>
                  <a:xfrm>
                    <a:off x="7775201" y="4413607"/>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8" name="Down Arrow 57">
                    <a:extLst>
                      <a:ext uri="{FF2B5EF4-FFF2-40B4-BE49-F238E27FC236}">
                        <a16:creationId xmlns:a16="http://schemas.microsoft.com/office/drawing/2014/main" id="{4CF0D440-2AD6-B3C7-0223-B23E52CB5854}"/>
                      </a:ext>
                    </a:extLst>
                  </p:cNvPr>
                  <p:cNvSpPr/>
                  <p:nvPr/>
                </p:nvSpPr>
                <p:spPr>
                  <a:xfrm rot="10800000">
                    <a:off x="5681493" y="4393106"/>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6" name="Picture 65">
                  <a:extLst>
                    <a:ext uri="{FF2B5EF4-FFF2-40B4-BE49-F238E27FC236}">
                      <a16:creationId xmlns:a16="http://schemas.microsoft.com/office/drawing/2014/main" id="{09EE99E2-D3EF-E0FB-376A-56B4AFD921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675276" y="3292303"/>
                  <a:ext cx="1574800" cy="1282700"/>
                </a:xfrm>
                <a:prstGeom prst="rect">
                  <a:avLst/>
                </a:prstGeom>
              </p:spPr>
            </p:pic>
          </p:grpSp>
          <p:sp>
            <p:nvSpPr>
              <p:cNvPr id="69" name="Oval 68">
                <a:extLst>
                  <a:ext uri="{FF2B5EF4-FFF2-40B4-BE49-F238E27FC236}">
                    <a16:creationId xmlns:a16="http://schemas.microsoft.com/office/drawing/2014/main" id="{928194C3-A6C9-01DB-3EA6-9A23935294F2}"/>
                  </a:ext>
                </a:extLst>
              </p:cNvPr>
              <p:cNvSpPr/>
              <p:nvPr/>
            </p:nvSpPr>
            <p:spPr>
              <a:xfrm>
                <a:off x="5400175" y="3819866"/>
                <a:ext cx="182326" cy="25084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a:extLst>
                <a:ext uri="{FF2B5EF4-FFF2-40B4-BE49-F238E27FC236}">
                  <a16:creationId xmlns:a16="http://schemas.microsoft.com/office/drawing/2014/main" id="{58F627FE-F2C1-4D59-51D2-66727934875D}"/>
                </a:ext>
              </a:extLst>
            </p:cNvPr>
            <p:cNvSpPr txBox="1"/>
            <p:nvPr/>
          </p:nvSpPr>
          <p:spPr>
            <a:xfrm>
              <a:off x="8364814" y="3374675"/>
              <a:ext cx="1103716" cy="923330"/>
            </a:xfrm>
            <a:prstGeom prst="rect">
              <a:avLst/>
            </a:prstGeom>
            <a:noFill/>
            <a:ln>
              <a:solidFill>
                <a:schemeClr val="tx1"/>
              </a:solidFill>
            </a:ln>
          </p:spPr>
          <p:txBody>
            <a:bodyPr wrap="square" rtlCol="0">
              <a:spAutoFit/>
            </a:bodyPr>
            <a:lstStyle/>
            <a:p>
              <a:r>
                <a:rPr lang="en-US" dirty="0"/>
                <a:t>Driving scripts, values</a:t>
              </a:r>
            </a:p>
          </p:txBody>
        </p:sp>
      </p:grpSp>
      <p:sp>
        <p:nvSpPr>
          <p:cNvPr id="75" name="Left Brace 74">
            <a:extLst>
              <a:ext uri="{FF2B5EF4-FFF2-40B4-BE49-F238E27FC236}">
                <a16:creationId xmlns:a16="http://schemas.microsoft.com/office/drawing/2014/main" id="{40E7CA57-D329-C05F-C691-AB6040381D64}"/>
              </a:ext>
            </a:extLst>
          </p:cNvPr>
          <p:cNvSpPr/>
          <p:nvPr/>
        </p:nvSpPr>
        <p:spPr>
          <a:xfrm>
            <a:off x="5730945" y="3374676"/>
            <a:ext cx="714424" cy="2230358"/>
          </a:xfrm>
          <a:prstGeom prst="leftBrace">
            <a:avLst>
              <a:gd name="adj1" fmla="val 46487"/>
              <a:gd name="adj2" fmla="val 70219"/>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992735DD-280B-5581-D994-D29E9A4B89E9}"/>
              </a:ext>
            </a:extLst>
          </p:cNvPr>
          <p:cNvCxnSpPr>
            <a:cxnSpLocks/>
            <a:stCxn id="4" idx="3"/>
          </p:cNvCxnSpPr>
          <p:nvPr/>
        </p:nvCxnSpPr>
        <p:spPr>
          <a:xfrm>
            <a:off x="5254941" y="2271570"/>
            <a:ext cx="1682120" cy="121356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2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34" grpId="1" animBg="1"/>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072D-49F2-9648-8ABE-6B53486CA338}"/>
              </a:ext>
            </a:extLst>
          </p:cNvPr>
          <p:cNvSpPr>
            <a:spLocks noGrp="1"/>
          </p:cNvSpPr>
          <p:nvPr>
            <p:ph type="title"/>
          </p:nvPr>
        </p:nvSpPr>
        <p:spPr>
          <a:xfrm>
            <a:off x="356381" y="365125"/>
            <a:ext cx="2341849" cy="783729"/>
          </a:xfrm>
        </p:spPr>
        <p:txBody>
          <a:bodyPr/>
          <a:lstStyle/>
          <a:p>
            <a:r>
              <a:rPr lang="en-US" dirty="0">
                <a:latin typeface="+mn-lt"/>
              </a:rPr>
              <a:t>Culture</a:t>
            </a:r>
          </a:p>
        </p:txBody>
      </p:sp>
      <p:sp>
        <p:nvSpPr>
          <p:cNvPr id="3" name="Content Placeholder 2">
            <a:extLst>
              <a:ext uri="{FF2B5EF4-FFF2-40B4-BE49-F238E27FC236}">
                <a16:creationId xmlns:a16="http://schemas.microsoft.com/office/drawing/2014/main" id="{83D808A7-BC97-B541-8386-468A43CE0D59}"/>
              </a:ext>
            </a:extLst>
          </p:cNvPr>
          <p:cNvSpPr>
            <a:spLocks noGrp="1"/>
          </p:cNvSpPr>
          <p:nvPr>
            <p:ph idx="1"/>
          </p:nvPr>
        </p:nvSpPr>
        <p:spPr>
          <a:xfrm>
            <a:off x="2698230" y="507999"/>
            <a:ext cx="5006437" cy="1540933"/>
          </a:xfrm>
        </p:spPr>
        <p:txBody>
          <a:bodyPr/>
          <a:lstStyle/>
          <a:p>
            <a:pPr marL="0" indent="0">
              <a:lnSpc>
                <a:spcPct val="100000"/>
              </a:lnSpc>
              <a:buNone/>
            </a:pPr>
            <a:r>
              <a:rPr lang="en-US" dirty="0"/>
              <a:t>The term ‘culture’ is controversial and has many different uses.  The term ‘ideology’ is no better.  </a:t>
            </a:r>
          </a:p>
          <a:p>
            <a:pPr marL="0" indent="0">
              <a:lnSpc>
                <a:spcPct val="100000"/>
              </a:lnSpc>
              <a:buNone/>
            </a:pPr>
            <a:r>
              <a:rPr lang="en-US" dirty="0"/>
              <a:t>So where should we begin?</a:t>
            </a:r>
          </a:p>
          <a:p>
            <a:pPr>
              <a:lnSpc>
                <a:spcPct val="100000"/>
              </a:lnSpc>
            </a:pPr>
            <a:endParaRPr lang="en-US" sz="2400" dirty="0"/>
          </a:p>
          <a:p>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126F2062-EC23-674D-9F96-91E620259D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04094" y="0"/>
            <a:ext cx="4087906" cy="2814932"/>
          </a:xfrm>
          <a:prstGeom prst="rect">
            <a:avLst/>
          </a:prstGeom>
        </p:spPr>
      </p:pic>
      <p:sp>
        <p:nvSpPr>
          <p:cNvPr id="4" name="Rounded Rectangle 3">
            <a:extLst>
              <a:ext uri="{FF2B5EF4-FFF2-40B4-BE49-F238E27FC236}">
                <a16:creationId xmlns:a16="http://schemas.microsoft.com/office/drawing/2014/main" id="{BD6304E1-C173-DB44-9CF0-8D9C4A61E1A6}"/>
              </a:ext>
            </a:extLst>
          </p:cNvPr>
          <p:cNvSpPr/>
          <p:nvPr/>
        </p:nvSpPr>
        <p:spPr>
          <a:xfrm>
            <a:off x="356379" y="2297708"/>
            <a:ext cx="6214944" cy="430629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venir Book" panose="02000503020000020003" pitchFamily="2" charset="0"/>
              </a:rPr>
              <a:t>…human individuals participate in forms of understanding, comprehension or consciousness of the relations and activities in which they are involved…This consciousness is borne through language and other systems of signs, it is transmitted between people and institutions and, perhaps most important of all, it makes a difference; [it] has consequences for the direction and character of their action and inaction</a:t>
            </a:r>
            <a:r>
              <a:rPr lang="en-US" sz="2000" dirty="0">
                <a:solidFill>
                  <a:schemeClr val="tx1"/>
                </a:solidFill>
                <a:latin typeface="Avenir Book" panose="02000503020000020003" pitchFamily="2" charset="0"/>
              </a:rPr>
              <a:t>. </a:t>
            </a:r>
            <a:r>
              <a:rPr lang="en-US" dirty="0">
                <a:solidFill>
                  <a:schemeClr val="tx1"/>
                </a:solidFill>
                <a:latin typeface="Avenir Book" panose="02000503020000020003" pitchFamily="2" charset="0"/>
              </a:rPr>
              <a:t>(Purvis &amp; Hunt 1993, 474)</a:t>
            </a:r>
          </a:p>
        </p:txBody>
      </p:sp>
      <p:sp>
        <p:nvSpPr>
          <p:cNvPr id="5" name="Rounded Rectangle 4">
            <a:extLst>
              <a:ext uri="{FF2B5EF4-FFF2-40B4-BE49-F238E27FC236}">
                <a16:creationId xmlns:a16="http://schemas.microsoft.com/office/drawing/2014/main" id="{172AC5FC-0751-1040-97AE-D181EF0CDC1C}"/>
              </a:ext>
            </a:extLst>
          </p:cNvPr>
          <p:cNvSpPr/>
          <p:nvPr/>
        </p:nvSpPr>
        <p:spPr>
          <a:xfrm>
            <a:off x="6335720" y="3625985"/>
            <a:ext cx="5499901" cy="2978015"/>
          </a:xfrm>
          <a:prstGeom prst="roundRect">
            <a:avLst/>
          </a:prstGeom>
          <a:solidFill>
            <a:srgbClr val="D5F1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74320">
              <a:lnSpc>
                <a:spcPct val="100000"/>
              </a:lnSpc>
              <a:buFont typeface="Arial" panose="020B0604020202020204" pitchFamily="34" charset="0"/>
              <a:buChar char="•"/>
              <a:tabLst>
                <a:tab pos="274320" algn="l"/>
              </a:tabLst>
            </a:pPr>
            <a:r>
              <a:rPr lang="en-US" sz="2200" dirty="0">
                <a:solidFill>
                  <a:schemeClr val="tx1"/>
                </a:solidFill>
              </a:rPr>
              <a:t>Culture guides action; it is a ”practical    	consciousness.”</a:t>
            </a:r>
          </a:p>
          <a:p>
            <a:pPr indent="-274320">
              <a:lnSpc>
                <a:spcPct val="100000"/>
              </a:lnSpc>
              <a:buFont typeface="Arial" panose="020B0604020202020204" pitchFamily="34" charset="0"/>
              <a:buChar char="•"/>
              <a:tabLst>
                <a:tab pos="274320" algn="l"/>
              </a:tabLst>
            </a:pPr>
            <a:r>
              <a:rPr lang="en-US" sz="2200" dirty="0">
                <a:solidFill>
                  <a:schemeClr val="tx1"/>
                </a:solidFill>
              </a:rPr>
              <a:t>It can be implicit or explicit (so it may not 	be “conscious” in the  ordinary sense).</a:t>
            </a:r>
          </a:p>
          <a:p>
            <a:pPr indent="-274320">
              <a:lnSpc>
                <a:spcPct val="100000"/>
              </a:lnSpc>
              <a:buFont typeface="Arial" panose="020B0604020202020204" pitchFamily="34" charset="0"/>
              <a:buChar char="•"/>
              <a:tabLst>
                <a:tab pos="274320" algn="l"/>
              </a:tabLst>
            </a:pPr>
            <a:r>
              <a:rPr lang="en-US" sz="2200" dirty="0">
                <a:solidFill>
                  <a:schemeClr val="tx1"/>
                </a:solidFill>
              </a:rPr>
              <a:t>It is a “perspective” that helps us 	communicate and coordinate. </a:t>
            </a:r>
          </a:p>
          <a:p>
            <a:pPr indent="-274320">
              <a:lnSpc>
                <a:spcPct val="100000"/>
              </a:lnSpc>
              <a:buFont typeface="Arial" panose="020B0604020202020204" pitchFamily="34" charset="0"/>
              <a:buChar char="•"/>
              <a:tabLst>
                <a:tab pos="274320" algn="l"/>
              </a:tabLst>
            </a:pPr>
            <a:r>
              <a:rPr lang="en-US" sz="2200" dirty="0">
                <a:solidFill>
                  <a:schemeClr val="tx1"/>
                </a:solidFill>
              </a:rPr>
              <a:t>It does so by shaping what we notice, 	remember, value, etc.</a:t>
            </a:r>
          </a:p>
        </p:txBody>
      </p:sp>
      <p:sp>
        <p:nvSpPr>
          <p:cNvPr id="8" name="Rounded Rectangle 7">
            <a:extLst>
              <a:ext uri="{FF2B5EF4-FFF2-40B4-BE49-F238E27FC236}">
                <a16:creationId xmlns:a16="http://schemas.microsoft.com/office/drawing/2014/main" id="{AFC4200D-06AE-DBAA-8D92-C6739980F112}"/>
              </a:ext>
            </a:extLst>
          </p:cNvPr>
          <p:cNvSpPr/>
          <p:nvPr/>
        </p:nvSpPr>
        <p:spPr>
          <a:xfrm>
            <a:off x="6274142" y="2160126"/>
            <a:ext cx="4884925" cy="13546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00"/>
              </a:spcBef>
              <a:spcAft>
                <a:spcPts val="300"/>
              </a:spcAft>
            </a:pPr>
            <a:r>
              <a:rPr lang="en-US" sz="2200" dirty="0"/>
              <a:t>It is “the framework of meanings and values within which people exist and conduct their social lives” (479). </a:t>
            </a:r>
          </a:p>
        </p:txBody>
      </p:sp>
    </p:spTree>
    <p:extLst>
      <p:ext uri="{BB962C8B-B14F-4D97-AF65-F5344CB8AC3E}">
        <p14:creationId xmlns:p14="http://schemas.microsoft.com/office/powerpoint/2010/main" val="2423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uiExpand="1" build="p"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62A4-0873-AE43-ABB4-D64303D416E8}"/>
              </a:ext>
            </a:extLst>
          </p:cNvPr>
          <p:cNvSpPr>
            <a:spLocks noGrp="1"/>
          </p:cNvSpPr>
          <p:nvPr>
            <p:ph type="title"/>
          </p:nvPr>
        </p:nvSpPr>
        <p:spPr>
          <a:xfrm>
            <a:off x="369831" y="274637"/>
            <a:ext cx="10515600" cy="1325563"/>
          </a:xfrm>
        </p:spPr>
        <p:txBody>
          <a:bodyPr/>
          <a:lstStyle/>
          <a:p>
            <a:r>
              <a:rPr lang="en-US" dirty="0">
                <a:latin typeface="+mn-lt"/>
              </a:rPr>
              <a:t>Sociological and Critical Traditions</a:t>
            </a:r>
          </a:p>
        </p:txBody>
      </p:sp>
      <p:sp>
        <p:nvSpPr>
          <p:cNvPr id="3" name="Content Placeholder 2">
            <a:extLst>
              <a:ext uri="{FF2B5EF4-FFF2-40B4-BE49-F238E27FC236}">
                <a16:creationId xmlns:a16="http://schemas.microsoft.com/office/drawing/2014/main" id="{E5009A8A-2165-B643-82FD-F3230AAFA54A}"/>
              </a:ext>
            </a:extLst>
          </p:cNvPr>
          <p:cNvSpPr>
            <a:spLocks noGrp="1"/>
          </p:cNvSpPr>
          <p:nvPr>
            <p:ph idx="1"/>
          </p:nvPr>
        </p:nvSpPr>
        <p:spPr>
          <a:xfrm>
            <a:off x="356381" y="1440192"/>
            <a:ext cx="11479237" cy="550333"/>
          </a:xfrm>
        </p:spPr>
        <p:txBody>
          <a:bodyPr>
            <a:normAutofit/>
          </a:bodyPr>
          <a:lstStyle/>
          <a:p>
            <a:pPr marL="0" indent="0">
              <a:lnSpc>
                <a:spcPct val="100000"/>
              </a:lnSpc>
              <a:buNone/>
            </a:pPr>
            <a:r>
              <a:rPr lang="en-US" sz="2400" dirty="0"/>
              <a:t>There are two important traditions in theorizing </a:t>
            </a:r>
            <a:r>
              <a:rPr lang="en-US" sz="2400" b="1" i="1" dirty="0"/>
              <a:t>ideology.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Rounded Rectangle 3">
            <a:extLst>
              <a:ext uri="{FF2B5EF4-FFF2-40B4-BE49-F238E27FC236}">
                <a16:creationId xmlns:a16="http://schemas.microsoft.com/office/drawing/2014/main" id="{952EEA77-A491-9E4C-90F4-B21D9CA99648}"/>
              </a:ext>
            </a:extLst>
          </p:cNvPr>
          <p:cNvSpPr/>
          <p:nvPr/>
        </p:nvSpPr>
        <p:spPr>
          <a:xfrm>
            <a:off x="356380" y="1990525"/>
            <a:ext cx="10253347" cy="2003753"/>
          </a:xfrm>
          <a:prstGeom prst="roundRect">
            <a:avLst/>
          </a:prstGeom>
          <a:solidFill>
            <a:srgbClr val="D7E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1">
              <a:lnSpc>
                <a:spcPct val="100000"/>
              </a:lnSpc>
            </a:pPr>
            <a:r>
              <a:rPr lang="en-US" sz="2200" b="1" dirty="0">
                <a:solidFill>
                  <a:schemeClr val="tx1"/>
                </a:solidFill>
              </a:rPr>
              <a:t>Sociological Tradition: </a:t>
            </a:r>
            <a:r>
              <a:rPr lang="en-US" sz="2200" dirty="0">
                <a:solidFill>
                  <a:schemeClr val="tx1"/>
                </a:solidFill>
              </a:rPr>
              <a:t>All social groups have an ideology in the sense described.  An ideology is a cultural frame for interaction.  Some ideologies are good and some are bad, i.e., some support oppressive social arrangements and some don’t.</a:t>
            </a:r>
          </a:p>
          <a:p>
            <a:pPr marL="342900" indent="-342900">
              <a:spcBef>
                <a:spcPts val="1100"/>
              </a:spcBef>
              <a:buFont typeface="Arial" panose="020B0604020202020204" pitchFamily="34" charset="0"/>
              <a:buChar char="•"/>
            </a:pPr>
            <a:r>
              <a:rPr lang="en-US" sz="2200" dirty="0">
                <a:solidFill>
                  <a:schemeClr val="tx1"/>
                </a:solidFill>
              </a:rPr>
              <a:t>This tradition employs the term ‘ideology’ in a </a:t>
            </a:r>
            <a:r>
              <a:rPr lang="en-US" sz="2200" b="1" dirty="0">
                <a:solidFill>
                  <a:schemeClr val="tx1"/>
                </a:solidFill>
              </a:rPr>
              <a:t>non-pejorative</a:t>
            </a:r>
            <a:r>
              <a:rPr lang="en-US" sz="2200" dirty="0">
                <a:solidFill>
                  <a:schemeClr val="tx1"/>
                </a:solidFill>
              </a:rPr>
              <a:t> or neutral sense.</a:t>
            </a:r>
          </a:p>
        </p:txBody>
      </p:sp>
      <p:sp>
        <p:nvSpPr>
          <p:cNvPr id="10" name="Hexagon 9">
            <a:extLst>
              <a:ext uri="{FF2B5EF4-FFF2-40B4-BE49-F238E27FC236}">
                <a16:creationId xmlns:a16="http://schemas.microsoft.com/office/drawing/2014/main" id="{B92604EC-8C4F-B642-86AA-87EA242DD904}"/>
              </a:ext>
            </a:extLst>
          </p:cNvPr>
          <p:cNvSpPr/>
          <p:nvPr/>
        </p:nvSpPr>
        <p:spPr>
          <a:xfrm>
            <a:off x="9157444" y="674640"/>
            <a:ext cx="2664725" cy="1504051"/>
          </a:xfrm>
          <a:prstGeom prst="hexagon">
            <a:avLst>
              <a:gd name="adj" fmla="val 22318"/>
              <a:gd name="vf" fmla="val 115470"/>
            </a:avLst>
          </a:prstGeom>
          <a:solidFill>
            <a:schemeClr val="accent4">
              <a:lumMod val="60000"/>
              <a:lumOff val="4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NOTE: </a:t>
            </a:r>
            <a:r>
              <a:rPr lang="en-US" dirty="0">
                <a:solidFill>
                  <a:schemeClr val="tx1"/>
                </a:solidFill>
              </a:rPr>
              <a:t>I’m not going to provide a normative theory of justice/injustice today.</a:t>
            </a:r>
            <a:endParaRPr lang="en-US" b="1" dirty="0">
              <a:solidFill>
                <a:schemeClr val="tx1"/>
              </a:solidFill>
            </a:endParaRPr>
          </a:p>
        </p:txBody>
      </p:sp>
      <p:sp>
        <p:nvSpPr>
          <p:cNvPr id="5" name="Rounded Rectangle 4">
            <a:extLst>
              <a:ext uri="{FF2B5EF4-FFF2-40B4-BE49-F238E27FC236}">
                <a16:creationId xmlns:a16="http://schemas.microsoft.com/office/drawing/2014/main" id="{95A234A3-1A0C-2149-B634-ABEEE7BA25B2}"/>
              </a:ext>
            </a:extLst>
          </p:cNvPr>
          <p:cNvSpPr/>
          <p:nvPr/>
        </p:nvSpPr>
        <p:spPr>
          <a:xfrm>
            <a:off x="3012142" y="3899786"/>
            <a:ext cx="8823476" cy="245821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1">
              <a:lnSpc>
                <a:spcPct val="100000"/>
              </a:lnSpc>
            </a:pPr>
            <a:r>
              <a:rPr lang="en-US" sz="2200" b="1" dirty="0">
                <a:solidFill>
                  <a:schemeClr val="tx1"/>
                </a:solidFill>
              </a:rPr>
              <a:t>Critical Tradition:</a:t>
            </a:r>
            <a:r>
              <a:rPr lang="en-US" sz="2200" dirty="0">
                <a:solidFill>
                  <a:schemeClr val="tx1"/>
                </a:solidFill>
              </a:rPr>
              <a:t> All social groups need a cultural frame for interaction (as the sociological tradition says).  But not all cultural frames are ideological – a cultural frame is ideological </a:t>
            </a:r>
            <a:r>
              <a:rPr lang="en-US" sz="2200" i="1" u="sng" dirty="0">
                <a:solidFill>
                  <a:schemeClr val="tx1"/>
                </a:solidFill>
              </a:rPr>
              <a:t>to the extent that it shapes our interactions so that they perpetuate domination and subordination.</a:t>
            </a:r>
          </a:p>
          <a:p>
            <a:pPr marL="342900" indent="-342900">
              <a:spcBef>
                <a:spcPts val="1100"/>
              </a:spcBef>
              <a:buFont typeface="Arial" panose="020B0604020202020204" pitchFamily="34" charset="0"/>
              <a:buChar char="•"/>
            </a:pPr>
            <a:r>
              <a:rPr lang="en-US" sz="2200" dirty="0">
                <a:solidFill>
                  <a:schemeClr val="tx1"/>
                </a:solidFill>
              </a:rPr>
              <a:t>This tradition employs the term ‘ideology’ in the </a:t>
            </a:r>
            <a:r>
              <a:rPr lang="en-US" sz="2200" b="1" dirty="0">
                <a:solidFill>
                  <a:schemeClr val="tx1"/>
                </a:solidFill>
              </a:rPr>
              <a:t>pejorative</a:t>
            </a:r>
            <a:r>
              <a:rPr lang="en-US" sz="2200" dirty="0">
                <a:solidFill>
                  <a:schemeClr val="tx1"/>
                </a:solidFill>
              </a:rPr>
              <a:t> sense.</a:t>
            </a:r>
            <a:endParaRPr lang="en-US" dirty="0">
              <a:solidFill>
                <a:schemeClr val="tx1"/>
              </a:solidFill>
            </a:endParaRPr>
          </a:p>
        </p:txBody>
      </p:sp>
      <p:sp>
        <p:nvSpPr>
          <p:cNvPr id="11" name="Pentagon 10">
            <a:extLst>
              <a:ext uri="{FF2B5EF4-FFF2-40B4-BE49-F238E27FC236}">
                <a16:creationId xmlns:a16="http://schemas.microsoft.com/office/drawing/2014/main" id="{4063F32F-3AC2-5643-B27B-5AD702B56D1F}"/>
              </a:ext>
            </a:extLst>
          </p:cNvPr>
          <p:cNvSpPr/>
          <p:nvPr/>
        </p:nvSpPr>
        <p:spPr>
          <a:xfrm>
            <a:off x="356380" y="4168668"/>
            <a:ext cx="2897808" cy="1734871"/>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situate myself in the </a:t>
            </a:r>
            <a:r>
              <a:rPr lang="en-US" sz="2000" b="1" dirty="0">
                <a:solidFill>
                  <a:schemeClr val="tx1"/>
                </a:solidFill>
              </a:rPr>
              <a:t>critical tradition</a:t>
            </a:r>
            <a:r>
              <a:rPr lang="en-US" sz="2000" dirty="0">
                <a:solidFill>
                  <a:schemeClr val="tx1"/>
                </a:solidFill>
              </a:rPr>
              <a:t> and will use the term in the </a:t>
            </a:r>
            <a:r>
              <a:rPr lang="en-US" sz="2000" b="1" dirty="0">
                <a:solidFill>
                  <a:schemeClr val="tx1"/>
                </a:solidFill>
              </a:rPr>
              <a:t>pejorative sense.</a:t>
            </a:r>
          </a:p>
        </p:txBody>
      </p:sp>
      <p:cxnSp>
        <p:nvCxnSpPr>
          <p:cNvPr id="14" name="Straight Arrow Connector 13">
            <a:extLst>
              <a:ext uri="{FF2B5EF4-FFF2-40B4-BE49-F238E27FC236}">
                <a16:creationId xmlns:a16="http://schemas.microsoft.com/office/drawing/2014/main" id="{768B8F1D-A01B-8F45-BA45-DDD67EB45CC5}"/>
              </a:ext>
            </a:extLst>
          </p:cNvPr>
          <p:cNvCxnSpPr>
            <a:cxnSpLocks/>
          </p:cNvCxnSpPr>
          <p:nvPr/>
        </p:nvCxnSpPr>
        <p:spPr>
          <a:xfrm flipH="1">
            <a:off x="8937814" y="2178691"/>
            <a:ext cx="1671914" cy="3079109"/>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32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10" grpId="0" animBg="1"/>
      <p:bldP spid="5"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2085</TotalTime>
  <Words>5743</Words>
  <Application>Microsoft Macintosh PowerPoint</Application>
  <PresentationFormat>Widescreen</PresentationFormat>
  <Paragraphs>315</Paragraphs>
  <Slides>46</Slides>
  <Notes>2</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Avenir</vt:lpstr>
      <vt:lpstr>Avenir Book</vt:lpstr>
      <vt:lpstr>Calibri</vt:lpstr>
      <vt:lpstr>Calibri Light</vt:lpstr>
      <vt:lpstr>Office Theme</vt:lpstr>
      <vt:lpstr>What is Social Meaning? The Power of Signals</vt:lpstr>
      <vt:lpstr>PowerPoint Presentation</vt:lpstr>
      <vt:lpstr>Outline</vt:lpstr>
      <vt:lpstr>Outline</vt:lpstr>
      <vt:lpstr>Recap</vt:lpstr>
      <vt:lpstr>PowerPoint Presentation</vt:lpstr>
      <vt:lpstr>Sources of injustice/oppression</vt:lpstr>
      <vt:lpstr>Culture</vt:lpstr>
      <vt:lpstr>Sociological and Critical Traditions</vt:lpstr>
      <vt:lpstr>PowerPoint Presentation</vt:lpstr>
      <vt:lpstr>Cultural technē: What’s Included?</vt:lpstr>
      <vt:lpstr>PowerPoint Presentation</vt:lpstr>
      <vt:lpstr>Questions</vt:lpstr>
      <vt:lpstr>The claims I will aim to make plausible today</vt:lpstr>
      <vt:lpstr>Outline</vt:lpstr>
      <vt:lpstr>Psychological Approach</vt:lpstr>
      <vt:lpstr>Questions</vt:lpstr>
      <vt:lpstr>How Does a Cultural Technē Work?</vt:lpstr>
      <vt:lpstr>Euthyphro Redux</vt:lpstr>
      <vt:lpstr>Hysteria (Kapsalis 2017)</vt:lpstr>
      <vt:lpstr>The Function of Ideology</vt:lpstr>
      <vt:lpstr>What about Entrenchment?</vt:lpstr>
      <vt:lpstr>“Living in” ideology</vt:lpstr>
      <vt:lpstr>Questions</vt:lpstr>
      <vt:lpstr>Outline</vt:lpstr>
      <vt:lpstr>Questions</vt:lpstr>
      <vt:lpstr>Semiotic Terminology</vt:lpstr>
      <vt:lpstr>Beliefs:  minimal and “full blown”</vt:lpstr>
      <vt:lpstr>Meaning: Grice</vt:lpstr>
      <vt:lpstr>Natural Meaning: Stevenson/Skyrms</vt:lpstr>
      <vt:lpstr>Vervets</vt:lpstr>
      <vt:lpstr>Vervet meanings</vt:lpstr>
      <vt:lpstr>Communicating Information</vt:lpstr>
      <vt:lpstr>Teleological interpretation of options</vt:lpstr>
      <vt:lpstr>Content</vt:lpstr>
      <vt:lpstr>Materiality of signifiers and signified</vt:lpstr>
      <vt:lpstr>Outline</vt:lpstr>
      <vt:lpstr>Questions</vt:lpstr>
      <vt:lpstr>Questions</vt:lpstr>
      <vt:lpstr>Uptake</vt:lpstr>
      <vt:lpstr>Is Uptake Always by Belief?</vt:lpstr>
      <vt:lpstr>Outline</vt:lpstr>
      <vt:lpstr>Return to Ideology</vt:lpstr>
      <vt:lpstr>Answers to 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Ideology and Common Ground OR:  What is a “cultural technē” anyway?</dc:title>
  <dc:creator>Sally Haslanger</dc:creator>
  <cp:lastModifiedBy>Sally Haslanger</cp:lastModifiedBy>
  <cp:revision>24</cp:revision>
  <dcterms:created xsi:type="dcterms:W3CDTF">2022-05-06T12:29:39Z</dcterms:created>
  <dcterms:modified xsi:type="dcterms:W3CDTF">2022-06-06T18:08:44Z</dcterms:modified>
</cp:coreProperties>
</file>