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1" r:id="rId1"/>
  </p:sldMasterIdLst>
  <p:notesMasterIdLst>
    <p:notesMasterId r:id="rId30"/>
  </p:notesMasterIdLst>
  <p:handoutMasterIdLst>
    <p:handoutMasterId r:id="rId31"/>
  </p:handoutMasterIdLst>
  <p:sldIdLst>
    <p:sldId id="256" r:id="rId2"/>
    <p:sldId id="257" r:id="rId3"/>
    <p:sldId id="332" r:id="rId4"/>
    <p:sldId id="259" r:id="rId5"/>
    <p:sldId id="303" r:id="rId6"/>
    <p:sldId id="333" r:id="rId7"/>
    <p:sldId id="313" r:id="rId8"/>
    <p:sldId id="316" r:id="rId9"/>
    <p:sldId id="312" r:id="rId10"/>
    <p:sldId id="317" r:id="rId11"/>
    <p:sldId id="314" r:id="rId12"/>
    <p:sldId id="334" r:id="rId13"/>
    <p:sldId id="319" r:id="rId14"/>
    <p:sldId id="320" r:id="rId15"/>
    <p:sldId id="335" r:id="rId16"/>
    <p:sldId id="318" r:id="rId17"/>
    <p:sldId id="321" r:id="rId18"/>
    <p:sldId id="322" r:id="rId19"/>
    <p:sldId id="323" r:id="rId20"/>
    <p:sldId id="324" r:id="rId21"/>
    <p:sldId id="325" r:id="rId22"/>
    <p:sldId id="326" r:id="rId23"/>
    <p:sldId id="327" r:id="rId24"/>
    <p:sldId id="329" r:id="rId25"/>
    <p:sldId id="336" r:id="rId26"/>
    <p:sldId id="337" r:id="rId27"/>
    <p:sldId id="328" r:id="rId28"/>
    <p:sldId id="274" r:id="rId2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6260"/>
    <a:srgbClr val="D70000"/>
    <a:srgbClr val="FF7E79"/>
    <a:srgbClr val="D02224"/>
    <a:srgbClr val="11445D"/>
    <a:srgbClr val="1C6B92"/>
    <a:srgbClr val="005493"/>
    <a:srgbClr val="941100"/>
    <a:srgbClr val="096339"/>
    <a:srgbClr val="FCD8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56"/>
    <p:restoredTop sz="90168"/>
  </p:normalViewPr>
  <p:slideViewPr>
    <p:cSldViewPr snapToGrid="0" snapToObjects="1">
      <p:cViewPr varScale="1">
        <p:scale>
          <a:sx n="91" d="100"/>
          <a:sy n="91" d="100"/>
        </p:scale>
        <p:origin x="208" y="4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9D7370-918D-5942-B27A-779BD11B8D69}"/>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9AA5DF-CB86-B141-AA0F-D498C5F84EF4}"/>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16A1A07B-1F55-344C-9D38-6083B00CE8FE}" type="datetimeFigureOut">
              <a:rPr lang="en-US" smtClean="0"/>
              <a:t>6/9/22</a:t>
            </a:fld>
            <a:endParaRPr lang="en-US"/>
          </a:p>
        </p:txBody>
      </p:sp>
      <p:sp>
        <p:nvSpPr>
          <p:cNvPr id="4" name="Footer Placeholder 3">
            <a:extLst>
              <a:ext uri="{FF2B5EF4-FFF2-40B4-BE49-F238E27FC236}">
                <a16:creationId xmlns:a16="http://schemas.microsoft.com/office/drawing/2014/main" id="{F556B568-EE12-4C45-88B7-5DEF00E3CC2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r>
              <a:rPr lang="en-US"/>
              <a:t>Haslanger</a:t>
            </a:r>
          </a:p>
        </p:txBody>
      </p:sp>
      <p:sp>
        <p:nvSpPr>
          <p:cNvPr id="5" name="Slide Number Placeholder 4">
            <a:extLst>
              <a:ext uri="{FF2B5EF4-FFF2-40B4-BE49-F238E27FC236}">
                <a16:creationId xmlns:a16="http://schemas.microsoft.com/office/drawing/2014/main" id="{008FAF6B-4B2B-D345-AF58-F31F6A57171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5AF7D13-A05B-2F40-8083-B517ACBBFC66}" type="slidenum">
              <a:rPr lang="en-US" smtClean="0"/>
              <a:t>‹#›</a:t>
            </a:fld>
            <a:endParaRPr lang="en-US"/>
          </a:p>
        </p:txBody>
      </p:sp>
    </p:spTree>
    <p:extLst>
      <p:ext uri="{BB962C8B-B14F-4D97-AF65-F5344CB8AC3E}">
        <p14:creationId xmlns:p14="http://schemas.microsoft.com/office/powerpoint/2010/main" val="4594325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CE91D5DC-67AA-2841-ABD6-24D12268B786}" type="datetimeFigureOut">
              <a:rPr lang="en-US" smtClean="0"/>
              <a:t>6/9/22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r>
              <a:rPr lang="en-US"/>
              <a:t>Haslanger</a:t>
            </a: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4689893-2BFC-114E-A009-D76D17DAD519}" type="slidenum">
              <a:rPr lang="en-US" smtClean="0"/>
              <a:t>‹#›</a:t>
            </a:fld>
            <a:endParaRPr lang="en-US"/>
          </a:p>
        </p:txBody>
      </p:sp>
    </p:spTree>
    <p:extLst>
      <p:ext uri="{BB962C8B-B14F-4D97-AF65-F5344CB8AC3E}">
        <p14:creationId xmlns:p14="http://schemas.microsoft.com/office/powerpoint/2010/main" val="17907988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89893-2BFC-114E-A009-D76D17DAD519}" type="slidenum">
              <a:rPr lang="en-US" smtClean="0"/>
              <a:t>1</a:t>
            </a:fld>
            <a:endParaRPr lang="en-US"/>
          </a:p>
        </p:txBody>
      </p:sp>
      <p:sp>
        <p:nvSpPr>
          <p:cNvPr id="5" name="Footer Placeholder 4">
            <a:extLst>
              <a:ext uri="{FF2B5EF4-FFF2-40B4-BE49-F238E27FC236}">
                <a16:creationId xmlns:a16="http://schemas.microsoft.com/office/drawing/2014/main" id="{F1D0F1DD-E96B-0044-BF31-022E8CBCD346}"/>
              </a:ext>
            </a:extLst>
          </p:cNvPr>
          <p:cNvSpPr>
            <a:spLocks noGrp="1"/>
          </p:cNvSpPr>
          <p:nvPr>
            <p:ph type="ftr" sz="quarter" idx="4"/>
          </p:nvPr>
        </p:nvSpPr>
        <p:spPr/>
        <p:txBody>
          <a:bodyPr/>
          <a:lstStyle/>
          <a:p>
            <a:r>
              <a:rPr lang="en-US"/>
              <a:t>Haslanger</a:t>
            </a:r>
          </a:p>
        </p:txBody>
      </p:sp>
    </p:spTree>
    <p:extLst>
      <p:ext uri="{BB962C8B-B14F-4D97-AF65-F5344CB8AC3E}">
        <p14:creationId xmlns:p14="http://schemas.microsoft.com/office/powerpoint/2010/main" val="350714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689893-2BFC-114E-A009-D76D17DAD519}" type="slidenum">
              <a:rPr lang="en-US" smtClean="0"/>
              <a:t>24</a:t>
            </a:fld>
            <a:endParaRPr lang="en-US"/>
          </a:p>
        </p:txBody>
      </p:sp>
      <p:sp>
        <p:nvSpPr>
          <p:cNvPr id="5" name="Footer Placeholder 4">
            <a:extLst>
              <a:ext uri="{FF2B5EF4-FFF2-40B4-BE49-F238E27FC236}">
                <a16:creationId xmlns:a16="http://schemas.microsoft.com/office/drawing/2014/main" id="{5E88D1DD-4EA8-5142-BA2F-259FB45B6F48}"/>
              </a:ext>
            </a:extLst>
          </p:cNvPr>
          <p:cNvSpPr>
            <a:spLocks noGrp="1"/>
          </p:cNvSpPr>
          <p:nvPr>
            <p:ph type="ftr" sz="quarter" idx="4"/>
          </p:nvPr>
        </p:nvSpPr>
        <p:spPr/>
        <p:txBody>
          <a:bodyPr/>
          <a:lstStyle/>
          <a:p>
            <a:r>
              <a:rPr lang="en-US"/>
              <a:t>Haslanger</a:t>
            </a:r>
          </a:p>
        </p:txBody>
      </p:sp>
    </p:spTree>
    <p:extLst>
      <p:ext uri="{BB962C8B-B14F-4D97-AF65-F5344CB8AC3E}">
        <p14:creationId xmlns:p14="http://schemas.microsoft.com/office/powerpoint/2010/main" val="1023050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B231-3158-E1A0-529A-9FAAD56872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4626EB-BF6B-534A-ADD3-AA48F18F1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32A41C-0DE2-9935-B4C8-2BE3FAC8D8DE}"/>
              </a:ext>
            </a:extLst>
          </p:cNvPr>
          <p:cNvSpPr>
            <a:spLocks noGrp="1"/>
          </p:cNvSpPr>
          <p:nvPr>
            <p:ph type="dt" sz="half" idx="10"/>
          </p:nvPr>
        </p:nvSpPr>
        <p:spPr/>
        <p:txBody>
          <a:bodyPr/>
          <a:lstStyle/>
          <a:p>
            <a:fld id="{4B1FE5F4-477F-B14B-9A0A-E57018B8618C}" type="datetime1">
              <a:rPr lang="en-US" smtClean="0"/>
              <a:t>6/9/22</a:t>
            </a:fld>
            <a:endParaRPr lang="en-US"/>
          </a:p>
        </p:txBody>
      </p:sp>
      <p:sp>
        <p:nvSpPr>
          <p:cNvPr id="5" name="Footer Placeholder 4">
            <a:extLst>
              <a:ext uri="{FF2B5EF4-FFF2-40B4-BE49-F238E27FC236}">
                <a16:creationId xmlns:a16="http://schemas.microsoft.com/office/drawing/2014/main" id="{944EDD90-1327-4AFD-6FE8-96FA4BAAF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AF481-9CC1-B430-A82D-BF219EF82756}"/>
              </a:ext>
            </a:extLst>
          </p:cNvPr>
          <p:cNvSpPr>
            <a:spLocks noGrp="1"/>
          </p:cNvSpPr>
          <p:nvPr>
            <p:ph type="sldNum" sz="quarter" idx="12"/>
          </p:nvPr>
        </p:nvSpPr>
        <p:spPr/>
        <p:txBody>
          <a:bodyPr/>
          <a:lstStyle/>
          <a:p>
            <a:fld id="{0D32D128-9AB0-D542-A138-3FDDDF9FC1BA}" type="slidenum">
              <a:rPr lang="en-US" smtClean="0"/>
              <a:pPr/>
              <a:t>‹#›</a:t>
            </a:fld>
            <a:endParaRPr lang="en-US" dirty="0"/>
          </a:p>
        </p:txBody>
      </p:sp>
    </p:spTree>
    <p:extLst>
      <p:ext uri="{BB962C8B-B14F-4D97-AF65-F5344CB8AC3E}">
        <p14:creationId xmlns:p14="http://schemas.microsoft.com/office/powerpoint/2010/main" val="5924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AB54-8778-4A0F-D3E0-8DE9118D5C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1C95B5-9896-A8D2-6FF4-12D2DB08E0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9D9A1-E99E-7A4E-453E-C6A9A96E6A61}"/>
              </a:ext>
            </a:extLst>
          </p:cNvPr>
          <p:cNvSpPr>
            <a:spLocks noGrp="1"/>
          </p:cNvSpPr>
          <p:nvPr>
            <p:ph type="dt" sz="half" idx="10"/>
          </p:nvPr>
        </p:nvSpPr>
        <p:spPr/>
        <p:txBody>
          <a:bodyPr/>
          <a:lstStyle/>
          <a:p>
            <a:fld id="{01B6C9EC-79C2-8349-996C-871B51A1231F}" type="datetime1">
              <a:rPr lang="en-US" smtClean="0"/>
              <a:t>6/9/22</a:t>
            </a:fld>
            <a:endParaRPr lang="en-US"/>
          </a:p>
        </p:txBody>
      </p:sp>
      <p:sp>
        <p:nvSpPr>
          <p:cNvPr id="5" name="Footer Placeholder 4">
            <a:extLst>
              <a:ext uri="{FF2B5EF4-FFF2-40B4-BE49-F238E27FC236}">
                <a16:creationId xmlns:a16="http://schemas.microsoft.com/office/drawing/2014/main" id="{65C3FBA0-2444-F430-2587-138BEE794E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27651-474B-5905-1177-E47F8A7336E3}"/>
              </a:ext>
            </a:extLst>
          </p:cNvPr>
          <p:cNvSpPr>
            <a:spLocks noGrp="1"/>
          </p:cNvSpPr>
          <p:nvPr>
            <p:ph type="sldNum" sz="quarter" idx="12"/>
          </p:nvPr>
        </p:nvSpPr>
        <p:spPr/>
        <p:txBody>
          <a:bodyPr/>
          <a:lstStyle/>
          <a:p>
            <a:fld id="{0D32D128-9AB0-D542-A138-3FDDDF9FC1BA}" type="slidenum">
              <a:rPr lang="en-US" smtClean="0"/>
              <a:t>‹#›</a:t>
            </a:fld>
            <a:endParaRPr lang="en-US"/>
          </a:p>
        </p:txBody>
      </p:sp>
    </p:spTree>
    <p:extLst>
      <p:ext uri="{BB962C8B-B14F-4D97-AF65-F5344CB8AC3E}">
        <p14:creationId xmlns:p14="http://schemas.microsoft.com/office/powerpoint/2010/main" val="338403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3E2BC0-55CE-3A9B-0CFF-A93A1A3200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E99D8-3549-A0F4-D326-0D495CFFB1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5EC97-8098-C238-D916-85462BBEB303}"/>
              </a:ext>
            </a:extLst>
          </p:cNvPr>
          <p:cNvSpPr>
            <a:spLocks noGrp="1"/>
          </p:cNvSpPr>
          <p:nvPr>
            <p:ph type="dt" sz="half" idx="10"/>
          </p:nvPr>
        </p:nvSpPr>
        <p:spPr/>
        <p:txBody>
          <a:bodyPr/>
          <a:lstStyle/>
          <a:p>
            <a:fld id="{3E551AC8-DC49-A349-A00A-DBE222714063}" type="datetime1">
              <a:rPr lang="en-US" smtClean="0"/>
              <a:t>6/9/22</a:t>
            </a:fld>
            <a:endParaRPr lang="en-US"/>
          </a:p>
        </p:txBody>
      </p:sp>
      <p:sp>
        <p:nvSpPr>
          <p:cNvPr id="5" name="Footer Placeholder 4">
            <a:extLst>
              <a:ext uri="{FF2B5EF4-FFF2-40B4-BE49-F238E27FC236}">
                <a16:creationId xmlns:a16="http://schemas.microsoft.com/office/drawing/2014/main" id="{F5749725-6446-D2A9-CAB1-B741B49BD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336C8-83FD-925D-20AC-B9A7E57827CC}"/>
              </a:ext>
            </a:extLst>
          </p:cNvPr>
          <p:cNvSpPr>
            <a:spLocks noGrp="1"/>
          </p:cNvSpPr>
          <p:nvPr>
            <p:ph type="sldNum" sz="quarter" idx="12"/>
          </p:nvPr>
        </p:nvSpPr>
        <p:spPr/>
        <p:txBody>
          <a:bodyPr/>
          <a:lstStyle/>
          <a:p>
            <a:fld id="{0D32D128-9AB0-D542-A138-3FDDDF9FC1BA}" type="slidenum">
              <a:rPr lang="en-US" smtClean="0"/>
              <a:t>‹#›</a:t>
            </a:fld>
            <a:endParaRPr lang="en-US"/>
          </a:p>
        </p:txBody>
      </p:sp>
    </p:spTree>
    <p:extLst>
      <p:ext uri="{BB962C8B-B14F-4D97-AF65-F5344CB8AC3E}">
        <p14:creationId xmlns:p14="http://schemas.microsoft.com/office/powerpoint/2010/main" val="280105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5A62-E532-8CE4-E555-C97D9EA7ED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E8014A-EDE8-96A6-B08D-FCF5BD4F2E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5C469-AE7A-0CF5-290A-B00EE0277989}"/>
              </a:ext>
            </a:extLst>
          </p:cNvPr>
          <p:cNvSpPr>
            <a:spLocks noGrp="1"/>
          </p:cNvSpPr>
          <p:nvPr>
            <p:ph type="dt" sz="half" idx="10"/>
          </p:nvPr>
        </p:nvSpPr>
        <p:spPr/>
        <p:txBody>
          <a:bodyPr/>
          <a:lstStyle/>
          <a:p>
            <a:fld id="{215C2D7E-555C-D045-A17F-BF520C28BE89}" type="datetimeFigureOut">
              <a:rPr lang="en-US" smtClean="0"/>
              <a:t>6/9/22</a:t>
            </a:fld>
            <a:endParaRPr lang="en-US"/>
          </a:p>
        </p:txBody>
      </p:sp>
      <p:sp>
        <p:nvSpPr>
          <p:cNvPr id="5" name="Footer Placeholder 4">
            <a:extLst>
              <a:ext uri="{FF2B5EF4-FFF2-40B4-BE49-F238E27FC236}">
                <a16:creationId xmlns:a16="http://schemas.microsoft.com/office/drawing/2014/main" id="{92059671-88BC-27D4-2DE6-759373B4B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0394D-CE74-0F2F-AE3F-86CFD60B3810}"/>
              </a:ext>
            </a:extLst>
          </p:cNvPr>
          <p:cNvSpPr>
            <a:spLocks noGrp="1"/>
          </p:cNvSpPr>
          <p:nvPr>
            <p:ph type="sldNum" sz="quarter" idx="12"/>
          </p:nvPr>
        </p:nvSpPr>
        <p:spPr/>
        <p:txBody>
          <a:bodyPr/>
          <a:lstStyle/>
          <a:p>
            <a:fld id="{84034B08-3EBF-694E-930A-9F76CAF5010E}" type="slidenum">
              <a:rPr lang="en-US" smtClean="0"/>
              <a:pPr/>
              <a:t>‹#›</a:t>
            </a:fld>
            <a:endParaRPr lang="en-US" dirty="0"/>
          </a:p>
        </p:txBody>
      </p:sp>
    </p:spTree>
    <p:extLst>
      <p:ext uri="{BB962C8B-B14F-4D97-AF65-F5344CB8AC3E}">
        <p14:creationId xmlns:p14="http://schemas.microsoft.com/office/powerpoint/2010/main" val="114958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28CD-F117-9183-9F23-677F3CD270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59ED5-9232-9A08-81E7-65EB243B7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D3E17A-D180-A74D-40DB-7454AEE4B770}"/>
              </a:ext>
            </a:extLst>
          </p:cNvPr>
          <p:cNvSpPr>
            <a:spLocks noGrp="1"/>
          </p:cNvSpPr>
          <p:nvPr>
            <p:ph type="dt" sz="half" idx="10"/>
          </p:nvPr>
        </p:nvSpPr>
        <p:spPr/>
        <p:txBody>
          <a:bodyPr/>
          <a:lstStyle/>
          <a:p>
            <a:fld id="{45CE9F99-D21D-9640-8CC7-4E4EFBE0103C}" type="datetime1">
              <a:rPr lang="en-US" smtClean="0"/>
              <a:t>6/9/22</a:t>
            </a:fld>
            <a:endParaRPr lang="en-US"/>
          </a:p>
        </p:txBody>
      </p:sp>
      <p:sp>
        <p:nvSpPr>
          <p:cNvPr id="5" name="Footer Placeholder 4">
            <a:extLst>
              <a:ext uri="{FF2B5EF4-FFF2-40B4-BE49-F238E27FC236}">
                <a16:creationId xmlns:a16="http://schemas.microsoft.com/office/drawing/2014/main" id="{FCB2CA12-D45D-9494-0AD0-53F5BDF15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DE342-E877-D976-FD90-1BD3A8FA388E}"/>
              </a:ext>
            </a:extLst>
          </p:cNvPr>
          <p:cNvSpPr>
            <a:spLocks noGrp="1"/>
          </p:cNvSpPr>
          <p:nvPr>
            <p:ph type="sldNum" sz="quarter" idx="12"/>
          </p:nvPr>
        </p:nvSpPr>
        <p:spPr/>
        <p:txBody>
          <a:bodyPr/>
          <a:lstStyle/>
          <a:p>
            <a:fld id="{0D32D128-9AB0-D542-A138-3FDDDF9FC1BA}" type="slidenum">
              <a:rPr lang="en-US" smtClean="0"/>
              <a:t>‹#›</a:t>
            </a:fld>
            <a:endParaRPr lang="en-US"/>
          </a:p>
        </p:txBody>
      </p:sp>
    </p:spTree>
    <p:extLst>
      <p:ext uri="{BB962C8B-B14F-4D97-AF65-F5344CB8AC3E}">
        <p14:creationId xmlns:p14="http://schemas.microsoft.com/office/powerpoint/2010/main" val="81918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18F6-CDE0-459B-4480-31D3FB918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955DD-34DF-A101-C933-6C1E586853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B23A9-1DCE-A284-486C-D754C5585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D6988D-379D-2A4B-CA65-4A30070B9F40}"/>
              </a:ext>
            </a:extLst>
          </p:cNvPr>
          <p:cNvSpPr>
            <a:spLocks noGrp="1"/>
          </p:cNvSpPr>
          <p:nvPr>
            <p:ph type="dt" sz="half" idx="10"/>
          </p:nvPr>
        </p:nvSpPr>
        <p:spPr/>
        <p:txBody>
          <a:bodyPr/>
          <a:lstStyle/>
          <a:p>
            <a:fld id="{D51900FE-3AD7-C44B-BF9B-675311CB20A4}" type="datetime1">
              <a:rPr lang="en-US" smtClean="0"/>
              <a:t>6/9/22</a:t>
            </a:fld>
            <a:endParaRPr lang="en-US"/>
          </a:p>
        </p:txBody>
      </p:sp>
      <p:sp>
        <p:nvSpPr>
          <p:cNvPr id="6" name="Footer Placeholder 5">
            <a:extLst>
              <a:ext uri="{FF2B5EF4-FFF2-40B4-BE49-F238E27FC236}">
                <a16:creationId xmlns:a16="http://schemas.microsoft.com/office/drawing/2014/main" id="{58A2AFA7-27BD-84A3-F17B-170481B97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CFE58-A297-AFE4-1497-39C71747D052}"/>
              </a:ext>
            </a:extLst>
          </p:cNvPr>
          <p:cNvSpPr>
            <a:spLocks noGrp="1"/>
          </p:cNvSpPr>
          <p:nvPr>
            <p:ph type="sldNum" sz="quarter" idx="12"/>
          </p:nvPr>
        </p:nvSpPr>
        <p:spPr/>
        <p:txBody>
          <a:bodyPr/>
          <a:lstStyle/>
          <a:p>
            <a:fld id="{0D32D128-9AB0-D542-A138-3FDDDF9FC1BA}" type="slidenum">
              <a:rPr lang="en-US" smtClean="0"/>
              <a:t>‹#›</a:t>
            </a:fld>
            <a:endParaRPr lang="en-US"/>
          </a:p>
        </p:txBody>
      </p:sp>
    </p:spTree>
    <p:extLst>
      <p:ext uri="{BB962C8B-B14F-4D97-AF65-F5344CB8AC3E}">
        <p14:creationId xmlns:p14="http://schemas.microsoft.com/office/powerpoint/2010/main" val="200696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3AF5-AE37-9246-4F39-95B28F6C14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B2825C-246C-6007-6EE3-82984B874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69589E-C261-61BA-FA14-3D2DA42EE9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E3F28D-852A-B999-897D-117FC37CB5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B23878-B385-FB79-40BE-B93E31F120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D4160B-36A2-9DB5-5411-1DB1C1CE58D9}"/>
              </a:ext>
            </a:extLst>
          </p:cNvPr>
          <p:cNvSpPr>
            <a:spLocks noGrp="1"/>
          </p:cNvSpPr>
          <p:nvPr>
            <p:ph type="dt" sz="half" idx="10"/>
          </p:nvPr>
        </p:nvSpPr>
        <p:spPr/>
        <p:txBody>
          <a:bodyPr/>
          <a:lstStyle/>
          <a:p>
            <a:fld id="{E1BDB5D6-8B89-434D-93B0-6A8893849CB3}" type="datetime1">
              <a:rPr lang="en-US" smtClean="0"/>
              <a:t>6/9/22</a:t>
            </a:fld>
            <a:endParaRPr lang="en-US"/>
          </a:p>
        </p:txBody>
      </p:sp>
      <p:sp>
        <p:nvSpPr>
          <p:cNvPr id="8" name="Footer Placeholder 7">
            <a:extLst>
              <a:ext uri="{FF2B5EF4-FFF2-40B4-BE49-F238E27FC236}">
                <a16:creationId xmlns:a16="http://schemas.microsoft.com/office/drawing/2014/main" id="{16ED479C-F196-DA4F-2F65-E329F20B70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999D9-B535-77D0-1D77-C86EC052FE05}"/>
              </a:ext>
            </a:extLst>
          </p:cNvPr>
          <p:cNvSpPr>
            <a:spLocks noGrp="1"/>
          </p:cNvSpPr>
          <p:nvPr>
            <p:ph type="sldNum" sz="quarter" idx="12"/>
          </p:nvPr>
        </p:nvSpPr>
        <p:spPr/>
        <p:txBody>
          <a:bodyPr/>
          <a:lstStyle/>
          <a:p>
            <a:fld id="{0D32D128-9AB0-D542-A138-3FDDDF9FC1BA}" type="slidenum">
              <a:rPr lang="en-US" smtClean="0"/>
              <a:t>‹#›</a:t>
            </a:fld>
            <a:endParaRPr lang="en-US"/>
          </a:p>
        </p:txBody>
      </p:sp>
    </p:spTree>
    <p:extLst>
      <p:ext uri="{BB962C8B-B14F-4D97-AF65-F5344CB8AC3E}">
        <p14:creationId xmlns:p14="http://schemas.microsoft.com/office/powerpoint/2010/main" val="268273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A57F-BD49-672A-983E-31DA3449BD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4DD031-67CD-D71B-4209-79F72E24E92C}"/>
              </a:ext>
            </a:extLst>
          </p:cNvPr>
          <p:cNvSpPr>
            <a:spLocks noGrp="1"/>
          </p:cNvSpPr>
          <p:nvPr>
            <p:ph type="dt" sz="half" idx="10"/>
          </p:nvPr>
        </p:nvSpPr>
        <p:spPr/>
        <p:txBody>
          <a:bodyPr/>
          <a:lstStyle/>
          <a:p>
            <a:fld id="{2A301BE3-4759-7A4E-BDDB-084C9D10A23B}" type="datetime1">
              <a:rPr lang="en-US" smtClean="0"/>
              <a:t>6/9/22</a:t>
            </a:fld>
            <a:endParaRPr lang="en-US"/>
          </a:p>
        </p:txBody>
      </p:sp>
      <p:sp>
        <p:nvSpPr>
          <p:cNvPr id="4" name="Footer Placeholder 3">
            <a:extLst>
              <a:ext uri="{FF2B5EF4-FFF2-40B4-BE49-F238E27FC236}">
                <a16:creationId xmlns:a16="http://schemas.microsoft.com/office/drawing/2014/main" id="{690FC6D3-EDF0-3BD3-C19E-BB008F1B83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8BDC7-E7DF-89E1-B3D6-CB4AA305517F}"/>
              </a:ext>
            </a:extLst>
          </p:cNvPr>
          <p:cNvSpPr>
            <a:spLocks noGrp="1"/>
          </p:cNvSpPr>
          <p:nvPr>
            <p:ph type="sldNum" sz="quarter" idx="12"/>
          </p:nvPr>
        </p:nvSpPr>
        <p:spPr/>
        <p:txBody>
          <a:bodyPr/>
          <a:lstStyle/>
          <a:p>
            <a:fld id="{0D32D128-9AB0-D542-A138-3FDDDF9FC1BA}" type="slidenum">
              <a:rPr lang="en-US" smtClean="0"/>
              <a:t>‹#›</a:t>
            </a:fld>
            <a:endParaRPr lang="en-US"/>
          </a:p>
        </p:txBody>
      </p:sp>
    </p:spTree>
    <p:extLst>
      <p:ext uri="{BB962C8B-B14F-4D97-AF65-F5344CB8AC3E}">
        <p14:creationId xmlns:p14="http://schemas.microsoft.com/office/powerpoint/2010/main" val="162166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7EE17-58EF-E39C-66B6-CECF09071C93}"/>
              </a:ext>
            </a:extLst>
          </p:cNvPr>
          <p:cNvSpPr>
            <a:spLocks noGrp="1"/>
          </p:cNvSpPr>
          <p:nvPr>
            <p:ph type="dt" sz="half" idx="10"/>
          </p:nvPr>
        </p:nvSpPr>
        <p:spPr/>
        <p:txBody>
          <a:bodyPr/>
          <a:lstStyle/>
          <a:p>
            <a:fld id="{DEBEDD30-B61D-F04A-95EC-4525E306EFBE}" type="datetime1">
              <a:rPr lang="en-US" smtClean="0"/>
              <a:t>6/9/22</a:t>
            </a:fld>
            <a:endParaRPr lang="en-US"/>
          </a:p>
        </p:txBody>
      </p:sp>
      <p:sp>
        <p:nvSpPr>
          <p:cNvPr id="3" name="Footer Placeholder 2">
            <a:extLst>
              <a:ext uri="{FF2B5EF4-FFF2-40B4-BE49-F238E27FC236}">
                <a16:creationId xmlns:a16="http://schemas.microsoft.com/office/drawing/2014/main" id="{8C911DD1-C11B-B4B6-C9ED-9E07DBD6A3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E8DA70-BE2F-A56C-4120-4C6B2DD36815}"/>
              </a:ext>
            </a:extLst>
          </p:cNvPr>
          <p:cNvSpPr>
            <a:spLocks noGrp="1"/>
          </p:cNvSpPr>
          <p:nvPr>
            <p:ph type="sldNum" sz="quarter" idx="12"/>
          </p:nvPr>
        </p:nvSpPr>
        <p:spPr/>
        <p:txBody>
          <a:bodyPr/>
          <a:lstStyle/>
          <a:p>
            <a:fld id="{0D32D128-9AB0-D542-A138-3FDDDF9FC1BA}" type="slidenum">
              <a:rPr lang="en-US" smtClean="0"/>
              <a:t>‹#›</a:t>
            </a:fld>
            <a:endParaRPr lang="en-US"/>
          </a:p>
        </p:txBody>
      </p:sp>
    </p:spTree>
    <p:extLst>
      <p:ext uri="{BB962C8B-B14F-4D97-AF65-F5344CB8AC3E}">
        <p14:creationId xmlns:p14="http://schemas.microsoft.com/office/powerpoint/2010/main" val="272387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5B52-EB4E-8D5D-7140-7FF3A51D0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1D9300-9BDB-246F-6696-AE886F483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57396-FC0B-A2BB-515D-13B70E54C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4A9AAA-7E25-13BB-D06A-CCF357CA3F12}"/>
              </a:ext>
            </a:extLst>
          </p:cNvPr>
          <p:cNvSpPr>
            <a:spLocks noGrp="1"/>
          </p:cNvSpPr>
          <p:nvPr>
            <p:ph type="dt" sz="half" idx="10"/>
          </p:nvPr>
        </p:nvSpPr>
        <p:spPr/>
        <p:txBody>
          <a:bodyPr/>
          <a:lstStyle/>
          <a:p>
            <a:fld id="{305006F7-D7F4-4646-9419-3222339DA74D}" type="datetime1">
              <a:rPr lang="en-US" smtClean="0"/>
              <a:t>6/9/22</a:t>
            </a:fld>
            <a:endParaRPr lang="en-US"/>
          </a:p>
        </p:txBody>
      </p:sp>
      <p:sp>
        <p:nvSpPr>
          <p:cNvPr id="6" name="Footer Placeholder 5">
            <a:extLst>
              <a:ext uri="{FF2B5EF4-FFF2-40B4-BE49-F238E27FC236}">
                <a16:creationId xmlns:a16="http://schemas.microsoft.com/office/drawing/2014/main" id="{616603C3-4215-75D2-9262-FE00282E7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63F33-C552-7CC2-6D6C-FCF3E56EF6CE}"/>
              </a:ext>
            </a:extLst>
          </p:cNvPr>
          <p:cNvSpPr>
            <a:spLocks noGrp="1"/>
          </p:cNvSpPr>
          <p:nvPr>
            <p:ph type="sldNum" sz="quarter" idx="12"/>
          </p:nvPr>
        </p:nvSpPr>
        <p:spPr/>
        <p:txBody>
          <a:bodyPr/>
          <a:lstStyle/>
          <a:p>
            <a:fld id="{0D32D128-9AB0-D542-A138-3FDDDF9FC1BA}" type="slidenum">
              <a:rPr lang="en-US" smtClean="0"/>
              <a:t>‹#›</a:t>
            </a:fld>
            <a:endParaRPr lang="en-US"/>
          </a:p>
        </p:txBody>
      </p:sp>
    </p:spTree>
    <p:extLst>
      <p:ext uri="{BB962C8B-B14F-4D97-AF65-F5344CB8AC3E}">
        <p14:creationId xmlns:p14="http://schemas.microsoft.com/office/powerpoint/2010/main" val="92172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8859-3216-9425-D286-E2734DF95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6FF3F8-3353-1598-2C84-CEB7126928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F631B5-1043-0349-92B4-CD5630C1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AA346-3EEA-F282-02D7-392EABE35483}"/>
              </a:ext>
            </a:extLst>
          </p:cNvPr>
          <p:cNvSpPr>
            <a:spLocks noGrp="1"/>
          </p:cNvSpPr>
          <p:nvPr>
            <p:ph type="dt" sz="half" idx="10"/>
          </p:nvPr>
        </p:nvSpPr>
        <p:spPr/>
        <p:txBody>
          <a:bodyPr/>
          <a:lstStyle/>
          <a:p>
            <a:fld id="{E3BDD29D-C8B0-4448-8118-B1800DDFB11E}" type="datetime1">
              <a:rPr lang="en-US" smtClean="0"/>
              <a:t>6/9/22</a:t>
            </a:fld>
            <a:endParaRPr lang="en-US"/>
          </a:p>
        </p:txBody>
      </p:sp>
      <p:sp>
        <p:nvSpPr>
          <p:cNvPr id="6" name="Footer Placeholder 5">
            <a:extLst>
              <a:ext uri="{FF2B5EF4-FFF2-40B4-BE49-F238E27FC236}">
                <a16:creationId xmlns:a16="http://schemas.microsoft.com/office/drawing/2014/main" id="{74CC5F98-A8EC-E3CB-C371-9AB8B6DB75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F60837-F11A-523F-AFD6-343589982ECD}"/>
              </a:ext>
            </a:extLst>
          </p:cNvPr>
          <p:cNvSpPr>
            <a:spLocks noGrp="1"/>
          </p:cNvSpPr>
          <p:nvPr>
            <p:ph type="sldNum" sz="quarter" idx="12"/>
          </p:nvPr>
        </p:nvSpPr>
        <p:spPr/>
        <p:txBody>
          <a:bodyPr/>
          <a:lstStyle/>
          <a:p>
            <a:fld id="{0D32D128-9AB0-D542-A138-3FDDDF9FC1BA}" type="slidenum">
              <a:rPr lang="en-US" smtClean="0"/>
              <a:t>‹#›</a:t>
            </a:fld>
            <a:endParaRPr lang="en-US"/>
          </a:p>
        </p:txBody>
      </p:sp>
    </p:spTree>
    <p:extLst>
      <p:ext uri="{BB962C8B-B14F-4D97-AF65-F5344CB8AC3E}">
        <p14:creationId xmlns:p14="http://schemas.microsoft.com/office/powerpoint/2010/main" val="356172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20ED2-6A56-C467-CA69-57C8DDE3A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20983-1411-9233-57D1-01B50CDBE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05D77-A6C7-5A4B-0CE2-CCB52FA827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DD923-937D-A743-B0F1-D010245F687D}" type="datetime1">
              <a:rPr lang="en-US" smtClean="0"/>
              <a:t>6/9/22</a:t>
            </a:fld>
            <a:endParaRPr lang="en-US"/>
          </a:p>
        </p:txBody>
      </p:sp>
      <p:sp>
        <p:nvSpPr>
          <p:cNvPr id="5" name="Footer Placeholder 4">
            <a:extLst>
              <a:ext uri="{FF2B5EF4-FFF2-40B4-BE49-F238E27FC236}">
                <a16:creationId xmlns:a16="http://schemas.microsoft.com/office/drawing/2014/main" id="{8F845A51-ACFE-50BE-9D71-6BC9895486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744634-4EC1-922E-AA8A-CC8F2BFBF4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2D128-9AB0-D542-A138-3FDDDF9FC1BA}" type="slidenum">
              <a:rPr lang="en-US" smtClean="0"/>
              <a:t>‹#›</a:t>
            </a:fld>
            <a:endParaRPr lang="en-US"/>
          </a:p>
        </p:txBody>
      </p:sp>
    </p:spTree>
    <p:extLst>
      <p:ext uri="{BB962C8B-B14F-4D97-AF65-F5344CB8AC3E}">
        <p14:creationId xmlns:p14="http://schemas.microsoft.com/office/powerpoint/2010/main" val="270577242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95156D-E3F9-4F49-FEC5-E2E784C645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4637226" cy="6857990"/>
          </a:xfrm>
          <a:prstGeom prst="rect">
            <a:avLst/>
          </a:prstGeom>
        </p:spPr>
      </p:pic>
      <p:sp>
        <p:nvSpPr>
          <p:cNvPr id="16" name="Rectangle 15">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46C18-2FC9-E840-B993-6CACDE0485B1}"/>
              </a:ext>
            </a:extLst>
          </p:cNvPr>
          <p:cNvSpPr>
            <a:spLocks noGrp="1"/>
          </p:cNvSpPr>
          <p:nvPr>
            <p:ph type="ctrTitle"/>
          </p:nvPr>
        </p:nvSpPr>
        <p:spPr>
          <a:xfrm>
            <a:off x="5277328" y="1202059"/>
            <a:ext cx="6274591" cy="2061646"/>
          </a:xfrm>
        </p:spPr>
        <p:txBody>
          <a:bodyPr>
            <a:normAutofit/>
          </a:bodyPr>
          <a:lstStyle/>
          <a:p>
            <a:pPr algn="l">
              <a:spcBef>
                <a:spcPts val="600"/>
              </a:spcBef>
            </a:pPr>
            <a:r>
              <a:rPr lang="en-US" sz="4800" b="1" cap="none" dirty="0">
                <a:solidFill>
                  <a:schemeClr val="bg1"/>
                </a:solidFill>
              </a:rPr>
              <a:t>The Epistemology of </a:t>
            </a:r>
            <a:br>
              <a:rPr lang="en-US" sz="4800" b="1" cap="none" dirty="0">
                <a:solidFill>
                  <a:schemeClr val="bg1"/>
                </a:solidFill>
              </a:rPr>
            </a:br>
            <a:r>
              <a:rPr lang="en-US" sz="4800" b="1" cap="none" dirty="0">
                <a:solidFill>
                  <a:schemeClr val="bg1"/>
                </a:solidFill>
              </a:rPr>
              <a:t>Consciousness Raising</a:t>
            </a:r>
          </a:p>
        </p:txBody>
      </p:sp>
      <p:sp>
        <p:nvSpPr>
          <p:cNvPr id="3" name="Subtitle 2">
            <a:extLst>
              <a:ext uri="{FF2B5EF4-FFF2-40B4-BE49-F238E27FC236}">
                <a16:creationId xmlns:a16="http://schemas.microsoft.com/office/drawing/2014/main" id="{A0987516-3695-DF4C-9C15-640D9CFBF512}"/>
              </a:ext>
            </a:extLst>
          </p:cNvPr>
          <p:cNvSpPr>
            <a:spLocks noGrp="1"/>
          </p:cNvSpPr>
          <p:nvPr>
            <p:ph type="subTitle" idx="1"/>
          </p:nvPr>
        </p:nvSpPr>
        <p:spPr>
          <a:xfrm>
            <a:off x="5277327" y="4156276"/>
            <a:ext cx="6274592" cy="2061645"/>
          </a:xfrm>
        </p:spPr>
        <p:txBody>
          <a:bodyPr>
            <a:normAutofit/>
          </a:bodyPr>
          <a:lstStyle/>
          <a:p>
            <a:pPr algn="l"/>
            <a:r>
              <a:rPr lang="en-US" dirty="0">
                <a:solidFill>
                  <a:schemeClr val="bg1"/>
                </a:solidFill>
              </a:rPr>
              <a:t>Sally Haslanger</a:t>
            </a:r>
          </a:p>
          <a:p>
            <a:pPr algn="l">
              <a:spcBef>
                <a:spcPts val="1600"/>
              </a:spcBef>
            </a:pPr>
            <a:r>
              <a:rPr lang="en-US">
                <a:solidFill>
                  <a:schemeClr val="bg1"/>
                </a:solidFill>
              </a:rPr>
              <a:t>San </a:t>
            </a:r>
            <a:r>
              <a:rPr lang="en-US" dirty="0">
                <a:solidFill>
                  <a:schemeClr val="bg1"/>
                </a:solidFill>
              </a:rPr>
              <a:t>Raffaele</a:t>
            </a:r>
          </a:p>
          <a:p>
            <a:pPr algn="l">
              <a:spcBef>
                <a:spcPts val="0"/>
              </a:spcBef>
            </a:pPr>
            <a:r>
              <a:rPr lang="en-US" dirty="0">
                <a:solidFill>
                  <a:schemeClr val="bg1"/>
                </a:solidFill>
              </a:rPr>
              <a:t>10 June 2022</a:t>
            </a:r>
          </a:p>
        </p:txBody>
      </p:sp>
      <p:sp>
        <p:nvSpPr>
          <p:cNvPr id="4" name="Slide Number Placeholder 3">
            <a:extLst>
              <a:ext uri="{FF2B5EF4-FFF2-40B4-BE49-F238E27FC236}">
                <a16:creationId xmlns:a16="http://schemas.microsoft.com/office/drawing/2014/main" id="{7A700D28-2BB2-664B-8A76-8FBD5F624477}"/>
              </a:ext>
            </a:extLst>
          </p:cNvPr>
          <p:cNvSpPr>
            <a:spLocks noGrp="1"/>
          </p:cNvSpPr>
          <p:nvPr>
            <p:ph type="sldNum" sz="quarter" idx="12"/>
          </p:nvPr>
        </p:nvSpPr>
        <p:spPr>
          <a:xfrm>
            <a:off x="8610600" y="6356350"/>
            <a:ext cx="2743200" cy="365125"/>
          </a:xfrm>
        </p:spPr>
        <p:txBody>
          <a:bodyPr>
            <a:normAutofit/>
          </a:bodyPr>
          <a:lstStyle/>
          <a:p>
            <a:pPr>
              <a:spcAft>
                <a:spcPts val="600"/>
              </a:spcAft>
            </a:pPr>
            <a:fld id="{0D32D128-9AB0-D542-A138-3FDDDF9FC1BA}" type="slidenum">
              <a:rPr lang="en-US">
                <a:solidFill>
                  <a:schemeClr val="bg1">
                    <a:lumMod val="85000"/>
                  </a:schemeClr>
                </a:solidFill>
              </a:rPr>
              <a:pPr>
                <a:spcAft>
                  <a:spcPts val="600"/>
                </a:spcAft>
              </a:pPr>
              <a:t>1</a:t>
            </a:fld>
            <a:endParaRPr lang="en-US">
              <a:solidFill>
                <a:schemeClr val="bg1">
                  <a:lumMod val="85000"/>
                </a:schemeClr>
              </a:solidFill>
            </a:endParaRPr>
          </a:p>
        </p:txBody>
      </p:sp>
    </p:spTree>
    <p:extLst>
      <p:ext uri="{BB962C8B-B14F-4D97-AF65-F5344CB8AC3E}">
        <p14:creationId xmlns:p14="http://schemas.microsoft.com/office/powerpoint/2010/main" val="897565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C116-7091-8146-A973-EBCAF760DB08}"/>
              </a:ext>
            </a:extLst>
          </p:cNvPr>
          <p:cNvSpPr>
            <a:spLocks noGrp="1"/>
          </p:cNvSpPr>
          <p:nvPr>
            <p:ph type="title"/>
          </p:nvPr>
        </p:nvSpPr>
        <p:spPr>
          <a:xfrm>
            <a:off x="501128" y="365125"/>
            <a:ext cx="10852672" cy="844435"/>
          </a:xfrm>
        </p:spPr>
        <p:txBody>
          <a:bodyPr>
            <a:normAutofit fontScale="90000"/>
          </a:bodyPr>
          <a:lstStyle/>
          <a:p>
            <a:r>
              <a:rPr lang="en-US" dirty="0">
                <a:latin typeface="+mn-lt"/>
              </a:rPr>
              <a:t>Illumination, Justification, Politics</a:t>
            </a:r>
          </a:p>
        </p:txBody>
      </p:sp>
      <p:sp>
        <p:nvSpPr>
          <p:cNvPr id="3" name="Content Placeholder 2">
            <a:extLst>
              <a:ext uri="{FF2B5EF4-FFF2-40B4-BE49-F238E27FC236}">
                <a16:creationId xmlns:a16="http://schemas.microsoft.com/office/drawing/2014/main" id="{04620737-6BF1-6944-8195-18B578AEB6EE}"/>
              </a:ext>
            </a:extLst>
          </p:cNvPr>
          <p:cNvSpPr>
            <a:spLocks noGrp="1"/>
          </p:cNvSpPr>
          <p:nvPr>
            <p:ph idx="1"/>
          </p:nvPr>
        </p:nvSpPr>
        <p:spPr>
          <a:xfrm>
            <a:off x="501126" y="1750275"/>
            <a:ext cx="5317781" cy="2081960"/>
          </a:xfrm>
        </p:spPr>
        <p:txBody>
          <a:bodyPr>
            <a:noAutofit/>
          </a:bodyPr>
          <a:lstStyle/>
          <a:p>
            <a:pPr lvl="0">
              <a:lnSpc>
                <a:spcPct val="100000"/>
              </a:lnSpc>
            </a:pPr>
            <a:r>
              <a:rPr lang="en-US" sz="2200" dirty="0"/>
              <a:t>As social critics, we should distinguish:</a:t>
            </a:r>
          </a:p>
          <a:p>
            <a:pPr>
              <a:lnSpc>
                <a:spcPct val="100000"/>
              </a:lnSpc>
            </a:pPr>
            <a:r>
              <a:rPr lang="en-US" sz="2200" dirty="0"/>
              <a:t>In critical theory these are often joined because critical theory should be emancipatory.  But they need not be.</a:t>
            </a:r>
          </a:p>
          <a:p>
            <a:pPr lvl="0">
              <a:lnSpc>
                <a:spcPct val="100000"/>
              </a:lnSpc>
            </a:pPr>
            <a:r>
              <a:rPr lang="en-US" sz="2200" dirty="0"/>
              <a:t>We should also distinguish these from: </a:t>
            </a:r>
          </a:p>
          <a:p>
            <a:pPr>
              <a:lnSpc>
                <a:spcPct val="100000"/>
              </a:lnSpc>
            </a:pPr>
            <a:endParaRPr lang="en-US" sz="2200" dirty="0"/>
          </a:p>
          <a:p>
            <a:pPr marL="0" indent="0">
              <a:lnSpc>
                <a:spcPct val="100000"/>
              </a:lnSpc>
              <a:buNone/>
            </a:pPr>
            <a:endParaRPr lang="en-US" sz="2200" dirty="0"/>
          </a:p>
        </p:txBody>
      </p:sp>
      <p:sp>
        <p:nvSpPr>
          <p:cNvPr id="4" name="Slide Number Placeholder 3">
            <a:extLst>
              <a:ext uri="{FF2B5EF4-FFF2-40B4-BE49-F238E27FC236}">
                <a16:creationId xmlns:a16="http://schemas.microsoft.com/office/drawing/2014/main" id="{B0D0FAE8-AFFB-FE42-847D-7B4A00A85299}"/>
              </a:ext>
            </a:extLst>
          </p:cNvPr>
          <p:cNvSpPr>
            <a:spLocks noGrp="1"/>
          </p:cNvSpPr>
          <p:nvPr>
            <p:ph type="sldNum" sz="quarter" idx="12"/>
          </p:nvPr>
        </p:nvSpPr>
        <p:spPr/>
        <p:txBody>
          <a:bodyPr/>
          <a:lstStyle/>
          <a:p>
            <a:fld id="{0D32D128-9AB0-D542-A138-3FDDDF9FC1BA}" type="slidenum">
              <a:rPr lang="en-US" smtClean="0"/>
              <a:t>10</a:t>
            </a:fld>
            <a:endParaRPr lang="en-US"/>
          </a:p>
        </p:txBody>
      </p:sp>
      <p:sp>
        <p:nvSpPr>
          <p:cNvPr id="5" name="Rounded Rectangle 4">
            <a:extLst>
              <a:ext uri="{FF2B5EF4-FFF2-40B4-BE49-F238E27FC236}">
                <a16:creationId xmlns:a16="http://schemas.microsoft.com/office/drawing/2014/main" id="{B082F6F2-F181-974C-A2FB-84619DE6EFD1}"/>
              </a:ext>
            </a:extLst>
          </p:cNvPr>
          <p:cNvSpPr/>
          <p:nvPr/>
        </p:nvSpPr>
        <p:spPr>
          <a:xfrm>
            <a:off x="6096000" y="1178322"/>
            <a:ext cx="4810298" cy="14563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u="sng" dirty="0">
                <a:solidFill>
                  <a:schemeClr val="tx1"/>
                </a:solidFill>
              </a:rPr>
              <a:t>The</a:t>
            </a:r>
            <a:r>
              <a:rPr lang="en-US" sz="2000" u="sng" dirty="0">
                <a:solidFill>
                  <a:schemeClr val="tx1"/>
                </a:solidFill>
              </a:rPr>
              <a:t> </a:t>
            </a:r>
            <a:r>
              <a:rPr lang="en-US" sz="2000" i="1" u="sng" dirty="0">
                <a:solidFill>
                  <a:schemeClr val="tx1"/>
                </a:solidFill>
              </a:rPr>
              <a:t>justification problem:</a:t>
            </a:r>
            <a:r>
              <a:rPr lang="en-US" sz="2000" i="1" dirty="0">
                <a:solidFill>
                  <a:schemeClr val="tx1"/>
                </a:solidFill>
              </a:rPr>
              <a:t> </a:t>
            </a:r>
            <a:r>
              <a:rPr lang="en-US" sz="2000" dirty="0">
                <a:solidFill>
                  <a:schemeClr val="tx1"/>
                </a:solidFill>
              </a:rPr>
              <a:t>whether we have a justified complaint against the current social order, i.e., that some practice or set of practices is harmful or unjust. </a:t>
            </a:r>
          </a:p>
        </p:txBody>
      </p:sp>
      <p:sp>
        <p:nvSpPr>
          <p:cNvPr id="7" name="Rounded Rectangle 6">
            <a:extLst>
              <a:ext uri="{FF2B5EF4-FFF2-40B4-BE49-F238E27FC236}">
                <a16:creationId xmlns:a16="http://schemas.microsoft.com/office/drawing/2014/main" id="{3F3A7C31-ED01-9949-9B03-3B42A5F5EE82}"/>
              </a:ext>
            </a:extLst>
          </p:cNvPr>
          <p:cNvSpPr/>
          <p:nvPr/>
        </p:nvSpPr>
        <p:spPr>
          <a:xfrm>
            <a:off x="6172200" y="4738767"/>
            <a:ext cx="5518672" cy="180014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u="sng" dirty="0"/>
              <a:t>The</a:t>
            </a:r>
            <a:r>
              <a:rPr lang="en-US" sz="2000" b="1" u="sng" dirty="0"/>
              <a:t> </a:t>
            </a:r>
            <a:r>
              <a:rPr lang="en-US" sz="2000" b="1" i="1" u="sng" dirty="0"/>
              <a:t>political problem</a:t>
            </a:r>
            <a:r>
              <a:rPr lang="en-US" sz="2000" b="1" i="1" dirty="0"/>
              <a:t>: </a:t>
            </a:r>
            <a:r>
              <a:rPr lang="en-US" sz="2000" dirty="0"/>
              <a:t>what we, collectively, should do about the injustice we find (and how to decide).  Rarely can all </a:t>
            </a:r>
            <a:r>
              <a:rPr lang="en-US" sz="2000" i="1" dirty="0"/>
              <a:t>pro tanto</a:t>
            </a:r>
            <a:r>
              <a:rPr lang="en-US" sz="2000" dirty="0"/>
              <a:t> political complaints be adequately addressed.  Also, power matters.</a:t>
            </a:r>
          </a:p>
        </p:txBody>
      </p:sp>
      <p:sp>
        <p:nvSpPr>
          <p:cNvPr id="8" name="Rounded Rectangle 7">
            <a:extLst>
              <a:ext uri="{FF2B5EF4-FFF2-40B4-BE49-F238E27FC236}">
                <a16:creationId xmlns:a16="http://schemas.microsoft.com/office/drawing/2014/main" id="{7E70FE25-1EF4-7C48-8214-E7FEF8127427}"/>
              </a:ext>
            </a:extLst>
          </p:cNvPr>
          <p:cNvSpPr/>
          <p:nvPr/>
        </p:nvSpPr>
        <p:spPr>
          <a:xfrm>
            <a:off x="501126" y="4059827"/>
            <a:ext cx="5317781" cy="247927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000" dirty="0">
                <a:solidFill>
                  <a:schemeClr val="bg1"/>
                </a:solidFill>
                <a:latin typeface="Avenir Book" panose="02000503020000020003" pitchFamily="2" charset="0"/>
              </a:rPr>
              <a:t>The task today is to address </a:t>
            </a:r>
            <a:r>
              <a:rPr lang="en-US" sz="2000" b="1" i="1" dirty="0">
                <a:solidFill>
                  <a:schemeClr val="bg1"/>
                </a:solidFill>
                <a:latin typeface="Avenir Book" panose="02000503020000020003" pitchFamily="2" charset="0"/>
              </a:rPr>
              <a:t>the justification problem.</a:t>
            </a:r>
            <a:r>
              <a:rPr lang="en-US" sz="2000" i="1" dirty="0">
                <a:solidFill>
                  <a:schemeClr val="bg1"/>
                </a:solidFill>
                <a:latin typeface="Avenir Book" panose="02000503020000020003" pitchFamily="2" charset="0"/>
              </a:rPr>
              <a:t> </a:t>
            </a:r>
            <a:r>
              <a:rPr lang="en-US" sz="2000" dirty="0">
                <a:solidFill>
                  <a:schemeClr val="bg1"/>
                </a:solidFill>
                <a:latin typeface="Avenir Book" panose="02000503020000020003" pitchFamily="2" charset="0"/>
              </a:rPr>
              <a:t>Under conditions of ideology, justification is pressing.  I will not address the illumination problem and will only gesture towards a way of thinking about the political problem.</a:t>
            </a:r>
            <a:endParaRPr lang="en-US" sz="2000" i="1" dirty="0">
              <a:solidFill>
                <a:schemeClr val="bg1"/>
              </a:solidFill>
              <a:latin typeface="Avenir Book" panose="02000503020000020003" pitchFamily="2" charset="0"/>
            </a:endParaRPr>
          </a:p>
        </p:txBody>
      </p:sp>
      <p:pic>
        <p:nvPicPr>
          <p:cNvPr id="10" name="Picture 9">
            <a:extLst>
              <a:ext uri="{FF2B5EF4-FFF2-40B4-BE49-F238E27FC236}">
                <a16:creationId xmlns:a16="http://schemas.microsoft.com/office/drawing/2014/main" id="{2E0251D0-A1EC-58A6-FA29-E044C21FFE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62865" y="2727274"/>
            <a:ext cx="2428007" cy="1883830"/>
          </a:xfrm>
          <a:prstGeom prst="rect">
            <a:avLst/>
          </a:prstGeom>
        </p:spPr>
      </p:pic>
      <p:sp>
        <p:nvSpPr>
          <p:cNvPr id="6" name="Rounded Rectangle 5">
            <a:extLst>
              <a:ext uri="{FF2B5EF4-FFF2-40B4-BE49-F238E27FC236}">
                <a16:creationId xmlns:a16="http://schemas.microsoft.com/office/drawing/2014/main" id="{1F7AEC37-5D1F-5940-B215-539AB18E1B34}"/>
              </a:ext>
            </a:extLst>
          </p:cNvPr>
          <p:cNvSpPr/>
          <p:nvPr/>
        </p:nvSpPr>
        <p:spPr>
          <a:xfrm>
            <a:off x="6096000" y="2763172"/>
            <a:ext cx="3447011" cy="180014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u="sng" dirty="0">
                <a:solidFill>
                  <a:schemeClr val="tx1"/>
                </a:solidFill>
              </a:rPr>
              <a:t>The illumination problem:</a:t>
            </a:r>
            <a:r>
              <a:rPr lang="en-US" sz="2000" i="1" dirty="0">
                <a:solidFill>
                  <a:schemeClr val="tx1"/>
                </a:solidFill>
              </a:rPr>
              <a:t> </a:t>
            </a:r>
            <a:r>
              <a:rPr lang="en-US" sz="2000" dirty="0">
                <a:solidFill>
                  <a:schemeClr val="tx1"/>
                </a:solidFill>
              </a:rPr>
              <a:t>how do we get others to recognize their oppression and join our movement? </a:t>
            </a:r>
          </a:p>
        </p:txBody>
      </p:sp>
    </p:spTree>
    <p:extLst>
      <p:ext uri="{BB962C8B-B14F-4D97-AF65-F5344CB8AC3E}">
        <p14:creationId xmlns:p14="http://schemas.microsoft.com/office/powerpoint/2010/main" val="14893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animBg="1"/>
      <p:bldP spid="8"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D2D7-D468-6C48-B391-722F531DDC35}"/>
              </a:ext>
            </a:extLst>
          </p:cNvPr>
          <p:cNvSpPr>
            <a:spLocks noGrp="1"/>
          </p:cNvSpPr>
          <p:nvPr>
            <p:ph type="title"/>
          </p:nvPr>
        </p:nvSpPr>
        <p:spPr>
          <a:xfrm>
            <a:off x="408420" y="221667"/>
            <a:ext cx="10493524" cy="942114"/>
          </a:xfrm>
        </p:spPr>
        <p:txBody>
          <a:bodyPr>
            <a:normAutofit/>
          </a:bodyPr>
          <a:lstStyle/>
          <a:p>
            <a:r>
              <a:rPr lang="en-US" dirty="0">
                <a:latin typeface="+mn-lt"/>
              </a:rPr>
              <a:t>Rethinking Internal/External Divide</a:t>
            </a:r>
          </a:p>
        </p:txBody>
      </p:sp>
      <p:sp>
        <p:nvSpPr>
          <p:cNvPr id="3" name="Content Placeholder 2">
            <a:extLst>
              <a:ext uri="{FF2B5EF4-FFF2-40B4-BE49-F238E27FC236}">
                <a16:creationId xmlns:a16="http://schemas.microsoft.com/office/drawing/2014/main" id="{8D262689-AD2D-6241-A2ED-EE2DC068CEC7}"/>
              </a:ext>
            </a:extLst>
          </p:cNvPr>
          <p:cNvSpPr>
            <a:spLocks noGrp="1"/>
          </p:cNvSpPr>
          <p:nvPr>
            <p:ph idx="1"/>
          </p:nvPr>
        </p:nvSpPr>
        <p:spPr>
          <a:xfrm>
            <a:off x="408419" y="1163781"/>
            <a:ext cx="7245161" cy="5289605"/>
          </a:xfrm>
          <a:solidFill>
            <a:schemeClr val="accent4">
              <a:lumMod val="20000"/>
              <a:lumOff val="80000"/>
            </a:schemeClr>
          </a:solidFill>
        </p:spPr>
        <p:txBody>
          <a:bodyPr>
            <a:noAutofit/>
          </a:bodyPr>
          <a:lstStyle/>
          <a:p>
            <a:pPr>
              <a:lnSpc>
                <a:spcPct val="100000"/>
              </a:lnSpc>
            </a:pPr>
            <a:r>
              <a:rPr lang="en-US" sz="2200" dirty="0"/>
              <a:t>Societies are not unified and hegemonic; they are fragmented.  Social roles and practices are not well-organized. Ideologies are contradictory.  </a:t>
            </a:r>
          </a:p>
          <a:p>
            <a:pPr>
              <a:lnSpc>
                <a:spcPct val="100000"/>
              </a:lnSpc>
            </a:pPr>
            <a:r>
              <a:rPr lang="en-US" sz="2200" b="1" dirty="0">
                <a:solidFill>
                  <a:schemeClr val="tx1"/>
                </a:solidFill>
              </a:rPr>
              <a:t>Social critique can, at the very least, draw on our inchoate and indeterminate sense of justice and its articulation in different contexts to construct and demand a better alternative to the current practices.</a:t>
            </a:r>
            <a:r>
              <a:rPr lang="en-US" sz="2200" dirty="0">
                <a:solidFill>
                  <a:schemeClr val="tx1"/>
                </a:solidFill>
              </a:rPr>
              <a:t> </a:t>
            </a:r>
          </a:p>
          <a:p>
            <a:pPr>
              <a:lnSpc>
                <a:spcPct val="100000"/>
              </a:lnSpc>
            </a:pPr>
            <a:r>
              <a:rPr lang="en-US" sz="2200" dirty="0"/>
              <a:t>The fragmentation of our social practices and relative autonomy of social systems generates tensions and contradictions.  </a:t>
            </a:r>
            <a:r>
              <a:rPr lang="en-US" sz="2200" b="1" dirty="0"/>
              <a:t>Comparisons across cultures and sub-cultures illuminate different forms of life.  </a:t>
            </a:r>
            <a:r>
              <a:rPr lang="en-US" sz="2200" dirty="0"/>
              <a:t>(“Double consciousness” (DuBois); “outsider within” (Collins)).</a:t>
            </a:r>
            <a:endParaRPr lang="en-US" sz="2200" b="1" dirty="0"/>
          </a:p>
          <a:p>
            <a:pPr>
              <a:lnSpc>
                <a:spcPct val="100000"/>
              </a:lnSpc>
            </a:pPr>
            <a:r>
              <a:rPr lang="en-US" sz="2200" dirty="0"/>
              <a:t>This can prompt reflection on our normative resources, and how we might better go on from here.</a:t>
            </a:r>
          </a:p>
        </p:txBody>
      </p:sp>
      <p:sp>
        <p:nvSpPr>
          <p:cNvPr id="4" name="Slide Number Placeholder 3">
            <a:extLst>
              <a:ext uri="{FF2B5EF4-FFF2-40B4-BE49-F238E27FC236}">
                <a16:creationId xmlns:a16="http://schemas.microsoft.com/office/drawing/2014/main" id="{9F123ACF-60F1-294A-AE1C-A0699A385380}"/>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smtClean="0"/>
              <a:pPr>
                <a:spcAft>
                  <a:spcPts val="600"/>
                </a:spcAft>
              </a:pPr>
              <a:t>11</a:t>
            </a:fld>
            <a:endParaRPr lang="en-US"/>
          </a:p>
        </p:txBody>
      </p:sp>
      <p:pic>
        <p:nvPicPr>
          <p:cNvPr id="8" name="Picture 7" descr="Diagram, venn diagram&#10;&#10;Description automatically generated">
            <a:extLst>
              <a:ext uri="{FF2B5EF4-FFF2-40B4-BE49-F238E27FC236}">
                <a16:creationId xmlns:a16="http://schemas.microsoft.com/office/drawing/2014/main" id="{2E27BCF2-1A44-AD42-8ED2-950B2133DC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59454" y="1176873"/>
            <a:ext cx="3880749" cy="2656290"/>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4D1CDC5F-225C-F943-BE09-78EC975722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53582" y="3364833"/>
            <a:ext cx="4092495" cy="3075461"/>
          </a:xfrm>
          <a:prstGeom prst="rect">
            <a:avLst/>
          </a:prstGeom>
        </p:spPr>
      </p:pic>
    </p:spTree>
    <p:extLst>
      <p:ext uri="{BB962C8B-B14F-4D97-AF65-F5344CB8AC3E}">
        <p14:creationId xmlns:p14="http://schemas.microsoft.com/office/powerpoint/2010/main" val="375986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30AB-AB36-7F46-9910-8C911C3CA2ED}"/>
              </a:ext>
            </a:extLst>
          </p:cNvPr>
          <p:cNvSpPr>
            <a:spLocks noGrp="1"/>
          </p:cNvSpPr>
          <p:nvPr>
            <p:ph type="title"/>
          </p:nvPr>
        </p:nvSpPr>
        <p:spPr>
          <a:xfrm>
            <a:off x="430279" y="504032"/>
            <a:ext cx="6002110" cy="698502"/>
          </a:xfrm>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7A079850-28FD-D64F-B18A-EDAC56209BEE}"/>
              </a:ext>
            </a:extLst>
          </p:cNvPr>
          <p:cNvSpPr>
            <a:spLocks noGrp="1"/>
          </p:cNvSpPr>
          <p:nvPr>
            <p:ph idx="1"/>
          </p:nvPr>
        </p:nvSpPr>
        <p:spPr>
          <a:xfrm>
            <a:off x="598665" y="1720810"/>
            <a:ext cx="6002110" cy="3670652"/>
          </a:xfrm>
        </p:spPr>
        <p:txBody>
          <a:bodyPr>
            <a:normAutofit/>
          </a:bodyPr>
          <a:lstStyle/>
          <a:p>
            <a:pPr marL="457200" indent="-457200">
              <a:buFont typeface="+mj-lt"/>
              <a:buAutoNum type="arabicPeriod"/>
            </a:pPr>
            <a:r>
              <a:rPr lang="en-US" sz="2200" dirty="0">
                <a:solidFill>
                  <a:schemeClr val="bg1">
                    <a:lumMod val="65000"/>
                  </a:schemeClr>
                </a:solidFill>
              </a:rPr>
              <a:t>Background and Introduction</a:t>
            </a:r>
          </a:p>
          <a:p>
            <a:pPr marL="987552" lvl="1" indent="-457200">
              <a:buSzPct val="100000"/>
              <a:buFont typeface="+mj-lt"/>
              <a:buAutoNum type="alphaLcPeriod"/>
            </a:pPr>
            <a:r>
              <a:rPr lang="en-US" sz="2000" dirty="0">
                <a:solidFill>
                  <a:schemeClr val="bg1">
                    <a:lumMod val="65000"/>
                  </a:schemeClr>
                </a:solidFill>
              </a:rPr>
              <a:t>Social Reproduction </a:t>
            </a:r>
          </a:p>
          <a:p>
            <a:pPr marL="987552" lvl="1" indent="-457200">
              <a:buSzPct val="100000"/>
              <a:buFont typeface="+mj-lt"/>
              <a:buAutoNum type="alphaLcPeriod"/>
            </a:pPr>
            <a:r>
              <a:rPr lang="en-US" sz="2000" dirty="0">
                <a:solidFill>
                  <a:schemeClr val="bg1">
                    <a:lumMod val="65000"/>
                  </a:schemeClr>
                </a:solidFill>
              </a:rPr>
              <a:t>Challenges for Ideology Critique</a:t>
            </a:r>
          </a:p>
          <a:p>
            <a:pPr marL="457200" indent="-457200">
              <a:buFont typeface="+mj-lt"/>
              <a:buAutoNum type="arabicPeriod"/>
            </a:pPr>
            <a:r>
              <a:rPr lang="en-US" sz="2200" dirty="0">
                <a:solidFill>
                  <a:schemeClr val="bg1">
                    <a:lumMod val="65000"/>
                  </a:schemeClr>
                </a:solidFill>
              </a:rPr>
              <a:t>Situating Social Critique</a:t>
            </a:r>
          </a:p>
          <a:p>
            <a:pPr marL="987552" lvl="1" indent="-457200">
              <a:buSzPct val="100000"/>
              <a:buFont typeface="+mj-lt"/>
              <a:buAutoNum type="alphaLcPeriod"/>
            </a:pPr>
            <a:r>
              <a:rPr lang="en-US" sz="2000" dirty="0">
                <a:solidFill>
                  <a:schemeClr val="bg1">
                    <a:lumMod val="65000"/>
                  </a:schemeClr>
                </a:solidFill>
              </a:rPr>
              <a:t>Starting Points: Embedded Inquiry</a:t>
            </a:r>
          </a:p>
          <a:p>
            <a:pPr marL="987552" lvl="1" indent="-457200">
              <a:buSzPct val="100000"/>
              <a:buFont typeface="+mj-lt"/>
              <a:buAutoNum type="alphaLcPeriod"/>
            </a:pPr>
            <a:r>
              <a:rPr lang="en-US" sz="2000" dirty="0">
                <a:solidFill>
                  <a:schemeClr val="bg1">
                    <a:lumMod val="65000"/>
                  </a:schemeClr>
                </a:solidFill>
              </a:rPr>
              <a:t>Illumination, Justification, Politics</a:t>
            </a:r>
          </a:p>
          <a:p>
            <a:pPr marL="457200" indent="-457200">
              <a:buFont typeface="+mj-lt"/>
              <a:buAutoNum type="arabicPeriod"/>
            </a:pPr>
            <a:r>
              <a:rPr lang="en-US" sz="2200" dirty="0"/>
              <a:t>Oppositional Consciousness: Case Study</a:t>
            </a:r>
          </a:p>
          <a:p>
            <a:pPr marL="457200" indent="-457200">
              <a:buFont typeface="+mj-lt"/>
              <a:buAutoNum type="arabicPeriod"/>
            </a:pPr>
            <a:r>
              <a:rPr lang="en-US" sz="2200" dirty="0">
                <a:solidFill>
                  <a:schemeClr val="bg1">
                    <a:lumMod val="65000"/>
                  </a:schemeClr>
                </a:solidFill>
              </a:rPr>
              <a:t>Oppositional Political Epistemology</a:t>
            </a:r>
          </a:p>
          <a:p>
            <a:pPr marL="457200" indent="-457200">
              <a:buFont typeface="+mj-lt"/>
              <a:buAutoNum type="arabicPeriod"/>
            </a:pPr>
            <a:r>
              <a:rPr lang="en-US" sz="2200" dirty="0">
                <a:solidFill>
                  <a:schemeClr val="bg1">
                    <a:lumMod val="65000"/>
                  </a:schemeClr>
                </a:solidFill>
              </a:rPr>
              <a:t>Conclusion</a:t>
            </a:r>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4" name="Slide Number Placeholder 3">
            <a:extLst>
              <a:ext uri="{FF2B5EF4-FFF2-40B4-BE49-F238E27FC236}">
                <a16:creationId xmlns:a16="http://schemas.microsoft.com/office/drawing/2014/main" id="{0CA24784-3E8D-0B4F-87A3-6726E30A6D74}"/>
              </a:ext>
            </a:extLst>
          </p:cNvPr>
          <p:cNvSpPr>
            <a:spLocks noGrp="1"/>
          </p:cNvSpPr>
          <p:nvPr>
            <p:ph type="sldNum" sz="quarter" idx="12"/>
          </p:nvPr>
        </p:nvSpPr>
        <p:spPr/>
        <p:txBody>
          <a:bodyPr>
            <a:normAutofit/>
          </a:bodyPr>
          <a:lstStyle/>
          <a:p>
            <a:pPr>
              <a:spcAft>
                <a:spcPts val="600"/>
              </a:spcAft>
            </a:pPr>
            <a:fld id="{0D32D128-9AB0-D542-A138-3FDDDF9FC1BA}" type="slidenum">
              <a:rPr lang="en-US">
                <a:solidFill>
                  <a:srgbClr val="FFFFFF"/>
                </a:solidFill>
              </a:rPr>
              <a:pPr>
                <a:spcAft>
                  <a:spcPts val="600"/>
                </a:spcAft>
              </a:pPr>
              <a:t>12</a:t>
            </a:fld>
            <a:endParaRPr lang="en-US">
              <a:solidFill>
                <a:srgbClr val="FFFFFF"/>
              </a:solidFill>
            </a:endParaRPr>
          </a:p>
        </p:txBody>
      </p:sp>
      <p:pic>
        <p:nvPicPr>
          <p:cNvPr id="6" name="Picture 5">
            <a:extLst>
              <a:ext uri="{FF2B5EF4-FFF2-40B4-BE49-F238E27FC236}">
                <a16:creationId xmlns:a16="http://schemas.microsoft.com/office/drawing/2014/main" id="{72882673-982C-934B-FE2D-837DB4BFC8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9440" y="10"/>
            <a:ext cx="4992560" cy="6857990"/>
          </a:xfrm>
          <a:prstGeom prst="rect">
            <a:avLst/>
          </a:prstGeom>
          <a:effectLst/>
        </p:spPr>
      </p:pic>
    </p:spTree>
    <p:extLst>
      <p:ext uri="{BB962C8B-B14F-4D97-AF65-F5344CB8AC3E}">
        <p14:creationId xmlns:p14="http://schemas.microsoft.com/office/powerpoint/2010/main" val="55282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9C15-DA1A-9742-B00B-6B765876563D}"/>
              </a:ext>
            </a:extLst>
          </p:cNvPr>
          <p:cNvSpPr>
            <a:spLocks noGrp="1"/>
          </p:cNvSpPr>
          <p:nvPr>
            <p:ph type="title"/>
          </p:nvPr>
        </p:nvSpPr>
        <p:spPr>
          <a:xfrm>
            <a:off x="383932" y="279673"/>
            <a:ext cx="9886950" cy="637391"/>
          </a:xfrm>
        </p:spPr>
        <p:txBody>
          <a:bodyPr>
            <a:noAutofit/>
          </a:bodyPr>
          <a:lstStyle/>
          <a:p>
            <a:r>
              <a:rPr lang="en-US" sz="4000" i="1" dirty="0">
                <a:latin typeface="+mn-lt"/>
              </a:rPr>
              <a:t>Combahee River Collective</a:t>
            </a:r>
            <a:r>
              <a:rPr lang="en-US" sz="2200" i="1" dirty="0">
                <a:latin typeface="+mn-lt"/>
              </a:rPr>
              <a:t> </a:t>
            </a:r>
            <a:r>
              <a:rPr lang="en-US" sz="2200" dirty="0">
                <a:latin typeface="+mn-lt"/>
              </a:rPr>
              <a:t>(“A Black Feminist Statement” 1977)</a:t>
            </a:r>
          </a:p>
        </p:txBody>
      </p:sp>
      <p:sp>
        <p:nvSpPr>
          <p:cNvPr id="3" name="Content Placeholder 2">
            <a:extLst>
              <a:ext uri="{FF2B5EF4-FFF2-40B4-BE49-F238E27FC236}">
                <a16:creationId xmlns:a16="http://schemas.microsoft.com/office/drawing/2014/main" id="{522DF643-C37B-5047-A528-3A7B9D27534E}"/>
              </a:ext>
            </a:extLst>
          </p:cNvPr>
          <p:cNvSpPr>
            <a:spLocks noGrp="1"/>
          </p:cNvSpPr>
          <p:nvPr>
            <p:ph idx="1"/>
          </p:nvPr>
        </p:nvSpPr>
        <p:spPr>
          <a:xfrm>
            <a:off x="383932" y="1068411"/>
            <a:ext cx="7872692" cy="5263198"/>
          </a:xfrm>
          <a:solidFill>
            <a:schemeClr val="bg2"/>
          </a:solidFill>
        </p:spPr>
        <p:txBody>
          <a:bodyPr>
            <a:noAutofit/>
          </a:bodyPr>
          <a:lstStyle/>
          <a:p>
            <a:pPr>
              <a:lnSpc>
                <a:spcPct val="100000"/>
              </a:lnSpc>
            </a:pPr>
            <a:r>
              <a:rPr lang="en-US" sz="2200" dirty="0"/>
              <a:t>In 1974 a group of Black women started meeting in response to their experiences in everyday life, in the Civil Rights Movement (CRM) and the Women’s Liberation Movement (WLM).  </a:t>
            </a:r>
          </a:p>
          <a:p>
            <a:pPr>
              <a:lnSpc>
                <a:spcPct val="100000"/>
              </a:lnSpc>
            </a:pPr>
            <a:r>
              <a:rPr lang="en-US" sz="2200" dirty="0"/>
              <a:t>Their frustration had roots in their situation: </a:t>
            </a:r>
            <a:r>
              <a:rPr lang="en-US" sz="2200" b="1" dirty="0">
                <a:solidFill>
                  <a:srgbClr val="C00000"/>
                </a:solidFill>
              </a:rPr>
              <a:t>“the political realization that comes from the seemingly personal experiences of individual Black women’s lives,”</a:t>
            </a:r>
            <a:r>
              <a:rPr lang="en-US" sz="2200" dirty="0"/>
              <a:t> and also the failures of both the CRM and WLM to give them the tools to develop an adequate response: </a:t>
            </a:r>
            <a:r>
              <a:rPr lang="en-US" sz="2200" b="1" dirty="0">
                <a:solidFill>
                  <a:srgbClr val="C00000"/>
                </a:solidFill>
              </a:rPr>
              <a:t>“there was no way of conceptualizing what was so apparent to us, what we </a:t>
            </a:r>
            <a:r>
              <a:rPr lang="en-US" sz="2200" b="1" i="1" dirty="0">
                <a:solidFill>
                  <a:srgbClr val="C00000"/>
                </a:solidFill>
              </a:rPr>
              <a:t>knew</a:t>
            </a:r>
            <a:r>
              <a:rPr lang="en-US" sz="2200" b="1" dirty="0">
                <a:solidFill>
                  <a:srgbClr val="C00000"/>
                </a:solidFill>
              </a:rPr>
              <a:t> was really happening.”</a:t>
            </a:r>
            <a:r>
              <a:rPr lang="en-US" sz="2200" dirty="0">
                <a:solidFill>
                  <a:schemeClr val="accent6">
                    <a:lumMod val="50000"/>
                  </a:schemeClr>
                </a:solidFill>
              </a:rPr>
              <a:t> (33)</a:t>
            </a:r>
            <a:r>
              <a:rPr lang="en-US" sz="2200" dirty="0">
                <a:solidFill>
                  <a:schemeClr val="accent3">
                    <a:lumMod val="75000"/>
                  </a:schemeClr>
                </a:solidFill>
              </a:rPr>
              <a:t>  </a:t>
            </a:r>
          </a:p>
          <a:p>
            <a:pPr>
              <a:lnSpc>
                <a:spcPct val="100000"/>
              </a:lnSpc>
            </a:pPr>
            <a:r>
              <a:rPr lang="en-US" sz="2200" dirty="0"/>
              <a:t>Through a process of consciousness raising, they explored the experiential, cultural, and political dimensions of their experience, and developed new terms and concepts.</a:t>
            </a:r>
          </a:p>
          <a:p>
            <a:endParaRPr lang="en-US" sz="2200" dirty="0"/>
          </a:p>
        </p:txBody>
      </p:sp>
      <p:sp>
        <p:nvSpPr>
          <p:cNvPr id="4" name="Slide Number Placeholder 3">
            <a:extLst>
              <a:ext uri="{FF2B5EF4-FFF2-40B4-BE49-F238E27FC236}">
                <a16:creationId xmlns:a16="http://schemas.microsoft.com/office/drawing/2014/main" id="{C7E13A1A-7348-ED44-8601-45930BE44599}"/>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smtClean="0"/>
              <a:pPr>
                <a:spcAft>
                  <a:spcPts val="600"/>
                </a:spcAft>
              </a:pPr>
              <a:t>13</a:t>
            </a:fld>
            <a:endParaRPr lang="en-US"/>
          </a:p>
        </p:txBody>
      </p:sp>
      <p:pic>
        <p:nvPicPr>
          <p:cNvPr id="6" name="Picture 5" descr="A group of people standing in front of a building&#10;&#10;Description automatically generated">
            <a:extLst>
              <a:ext uri="{FF2B5EF4-FFF2-40B4-BE49-F238E27FC236}">
                <a16:creationId xmlns:a16="http://schemas.microsoft.com/office/drawing/2014/main" id="{30784B87-5088-3541-9FFD-EDDC670869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49"/>
          <a:stretch/>
        </p:blipFill>
        <p:spPr>
          <a:xfrm>
            <a:off x="8372571" y="1190188"/>
            <a:ext cx="3488043" cy="4079438"/>
          </a:xfrm>
          <a:prstGeom prst="rect">
            <a:avLst/>
          </a:prstGeom>
        </p:spPr>
      </p:pic>
      <p:sp>
        <p:nvSpPr>
          <p:cNvPr id="7" name="TextBox 6">
            <a:extLst>
              <a:ext uri="{FF2B5EF4-FFF2-40B4-BE49-F238E27FC236}">
                <a16:creationId xmlns:a16="http://schemas.microsoft.com/office/drawing/2014/main" id="{F32897BD-DE5B-1B4B-BC70-D5BA4FB8BF01}"/>
              </a:ext>
            </a:extLst>
          </p:cNvPr>
          <p:cNvSpPr txBox="1"/>
          <p:nvPr/>
        </p:nvSpPr>
        <p:spPr>
          <a:xfrm>
            <a:off x="9097263" y="5038035"/>
            <a:ext cx="1733167" cy="307777"/>
          </a:xfrm>
          <a:prstGeom prst="rect">
            <a:avLst/>
          </a:prstGeom>
          <a:solidFill>
            <a:schemeClr val="bg2"/>
          </a:solidFill>
        </p:spPr>
        <p:txBody>
          <a:bodyPr wrap="none" rtlCol="0">
            <a:spAutoFit/>
          </a:bodyPr>
          <a:lstStyle/>
          <a:p>
            <a:r>
              <a:rPr lang="en-US" sz="1400" dirty="0"/>
              <a:t>Barbara Smith 1979</a:t>
            </a:r>
          </a:p>
        </p:txBody>
      </p:sp>
      <p:sp>
        <p:nvSpPr>
          <p:cNvPr id="8" name="Rounded Rectangle 7">
            <a:extLst>
              <a:ext uri="{FF2B5EF4-FFF2-40B4-BE49-F238E27FC236}">
                <a16:creationId xmlns:a16="http://schemas.microsoft.com/office/drawing/2014/main" id="{C7CA526C-4C95-9F47-BA79-D503BDFF2674}"/>
              </a:ext>
            </a:extLst>
          </p:cNvPr>
          <p:cNvSpPr/>
          <p:nvPr/>
        </p:nvSpPr>
        <p:spPr>
          <a:xfrm>
            <a:off x="1291243" y="5542751"/>
            <a:ext cx="9609513" cy="110173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venir Book" panose="02000503020000020003" pitchFamily="2" charset="0"/>
              </a:rPr>
              <a:t>We discovered that all of us, because we were “smart,” had also been considered “ugly,” i.e., “smart-ugly.” “Smart-ugly” crystalized the way in which most of us had been forced to develop our intellects at great cost to our “social” lives.” (34)</a:t>
            </a:r>
          </a:p>
        </p:txBody>
      </p:sp>
    </p:spTree>
    <p:extLst>
      <p:ext uri="{BB962C8B-B14F-4D97-AF65-F5344CB8AC3E}">
        <p14:creationId xmlns:p14="http://schemas.microsoft.com/office/powerpoint/2010/main" val="413675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6F26-EEA0-F54E-A9DF-33E385072893}"/>
              </a:ext>
            </a:extLst>
          </p:cNvPr>
          <p:cNvSpPr>
            <a:spLocks noGrp="1"/>
          </p:cNvSpPr>
          <p:nvPr>
            <p:ph type="title"/>
          </p:nvPr>
        </p:nvSpPr>
        <p:spPr>
          <a:xfrm>
            <a:off x="4588625" y="417459"/>
            <a:ext cx="5851807" cy="680421"/>
          </a:xfrm>
        </p:spPr>
        <p:txBody>
          <a:bodyPr>
            <a:normAutofit fontScale="90000"/>
          </a:bodyPr>
          <a:lstStyle/>
          <a:p>
            <a:r>
              <a:rPr lang="en-US" dirty="0">
                <a:latin typeface="+mn-lt"/>
              </a:rPr>
              <a:t>Consciousness Raising</a:t>
            </a:r>
          </a:p>
        </p:txBody>
      </p:sp>
      <p:sp>
        <p:nvSpPr>
          <p:cNvPr id="3" name="Content Placeholder 2">
            <a:extLst>
              <a:ext uri="{FF2B5EF4-FFF2-40B4-BE49-F238E27FC236}">
                <a16:creationId xmlns:a16="http://schemas.microsoft.com/office/drawing/2014/main" id="{CF552A07-3C8D-3540-B48C-1A07C53D4F83}"/>
              </a:ext>
            </a:extLst>
          </p:cNvPr>
          <p:cNvSpPr>
            <a:spLocks noGrp="1"/>
          </p:cNvSpPr>
          <p:nvPr>
            <p:ph idx="1"/>
          </p:nvPr>
        </p:nvSpPr>
        <p:spPr>
          <a:xfrm>
            <a:off x="4588625" y="1097880"/>
            <a:ext cx="7248699" cy="3690252"/>
          </a:xfrm>
        </p:spPr>
        <p:txBody>
          <a:bodyPr>
            <a:noAutofit/>
          </a:bodyPr>
          <a:lstStyle/>
          <a:p>
            <a:pPr>
              <a:lnSpc>
                <a:spcPct val="100000"/>
              </a:lnSpc>
            </a:pPr>
            <a:r>
              <a:rPr lang="en-US" sz="2200" dirty="0"/>
              <a:t>Through CR, they reached</a:t>
            </a:r>
          </a:p>
          <a:p>
            <a:pPr marL="457200" lvl="1" indent="0">
              <a:lnSpc>
                <a:spcPct val="100000"/>
              </a:lnSpc>
              <a:buNone/>
            </a:pPr>
            <a:r>
              <a:rPr lang="en-US" sz="2000" dirty="0"/>
              <a:t>[the] shared belief that Black Women are inherently valuable, that our liberation is a necessity not as an adjunct to somebody else’s but because of our need as human persons for autonomy…” (33) and “to be recognized as human, levelly human, is enough.” (34)</a:t>
            </a:r>
          </a:p>
          <a:p>
            <a:pPr>
              <a:lnSpc>
                <a:spcPct val="100000"/>
              </a:lnSpc>
            </a:pPr>
            <a:r>
              <a:rPr lang="en-US" sz="2200" dirty="0"/>
              <a:t>The group that persisted through 1977 – when the statement was written – decided that CR was not enough.  They developed a study group, and decided to promote their cause through writing, publishing, lecturing, and other activist organizing.  They conclude,</a:t>
            </a:r>
          </a:p>
          <a:p>
            <a:endParaRPr lang="en-US" sz="2200" dirty="0"/>
          </a:p>
        </p:txBody>
      </p:sp>
      <p:sp>
        <p:nvSpPr>
          <p:cNvPr id="4" name="Slide Number Placeholder 3">
            <a:extLst>
              <a:ext uri="{FF2B5EF4-FFF2-40B4-BE49-F238E27FC236}">
                <a16:creationId xmlns:a16="http://schemas.microsoft.com/office/drawing/2014/main" id="{99086989-8BA7-B74B-B50A-DAB9D81ADAAF}"/>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smtClean="0"/>
              <a:pPr>
                <a:spcAft>
                  <a:spcPts val="600"/>
                </a:spcAft>
              </a:pPr>
              <a:t>14</a:t>
            </a:fld>
            <a:endParaRPr lang="en-US"/>
          </a:p>
        </p:txBody>
      </p:sp>
      <p:pic>
        <p:nvPicPr>
          <p:cNvPr id="6" name="Picture 5" descr="Text&#10;&#10;Description automatically generated">
            <a:extLst>
              <a:ext uri="{FF2B5EF4-FFF2-40B4-BE49-F238E27FC236}">
                <a16:creationId xmlns:a16="http://schemas.microsoft.com/office/drawing/2014/main" id="{A6654B4D-A46D-EF4C-875F-C509636103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8097" y="920004"/>
            <a:ext cx="3827277" cy="3352739"/>
          </a:xfrm>
          <a:prstGeom prst="rect">
            <a:avLst/>
          </a:prstGeom>
        </p:spPr>
      </p:pic>
      <p:sp>
        <p:nvSpPr>
          <p:cNvPr id="8" name="Rounded Rectangle 7">
            <a:extLst>
              <a:ext uri="{FF2B5EF4-FFF2-40B4-BE49-F238E27FC236}">
                <a16:creationId xmlns:a16="http://schemas.microsoft.com/office/drawing/2014/main" id="{EC8B5814-E004-F44D-4944-D5F7D95FD674}"/>
              </a:ext>
            </a:extLst>
          </p:cNvPr>
          <p:cNvSpPr/>
          <p:nvPr/>
        </p:nvSpPr>
        <p:spPr>
          <a:xfrm>
            <a:off x="834043" y="5027245"/>
            <a:ext cx="10523914" cy="146575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venir Book" panose="02000503020000020003" pitchFamily="2" charset="0"/>
              </a:rPr>
              <a:t>We believe in collective process and a non-hierarchical distribution of power within our own group and in our vision of a revolutionary society.  We are committed to a continual examination of our politics as they develop through criticism and self-criticism as an essential aspect of our practice. (37)</a:t>
            </a:r>
          </a:p>
        </p:txBody>
      </p:sp>
    </p:spTree>
    <p:extLst>
      <p:ext uri="{BB962C8B-B14F-4D97-AF65-F5344CB8AC3E}">
        <p14:creationId xmlns:p14="http://schemas.microsoft.com/office/powerpoint/2010/main" val="52235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30AB-AB36-7F46-9910-8C911C3CA2ED}"/>
              </a:ext>
            </a:extLst>
          </p:cNvPr>
          <p:cNvSpPr>
            <a:spLocks noGrp="1"/>
          </p:cNvSpPr>
          <p:nvPr>
            <p:ph type="title"/>
          </p:nvPr>
        </p:nvSpPr>
        <p:spPr>
          <a:xfrm>
            <a:off x="430279" y="504032"/>
            <a:ext cx="6002110" cy="698502"/>
          </a:xfrm>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7A079850-28FD-D64F-B18A-EDAC56209BEE}"/>
              </a:ext>
            </a:extLst>
          </p:cNvPr>
          <p:cNvSpPr>
            <a:spLocks noGrp="1"/>
          </p:cNvSpPr>
          <p:nvPr>
            <p:ph idx="1"/>
          </p:nvPr>
        </p:nvSpPr>
        <p:spPr>
          <a:xfrm>
            <a:off x="598665" y="1720810"/>
            <a:ext cx="6002110" cy="3670652"/>
          </a:xfrm>
        </p:spPr>
        <p:txBody>
          <a:bodyPr>
            <a:normAutofit/>
          </a:bodyPr>
          <a:lstStyle/>
          <a:p>
            <a:pPr marL="457200" indent="-457200">
              <a:buFont typeface="+mj-lt"/>
              <a:buAutoNum type="arabicPeriod"/>
            </a:pPr>
            <a:r>
              <a:rPr lang="en-US" sz="2200" dirty="0">
                <a:solidFill>
                  <a:schemeClr val="bg1">
                    <a:lumMod val="65000"/>
                  </a:schemeClr>
                </a:solidFill>
              </a:rPr>
              <a:t>Background and Introduction</a:t>
            </a:r>
          </a:p>
          <a:p>
            <a:pPr marL="987552" lvl="1" indent="-457200">
              <a:buSzPct val="100000"/>
              <a:buFont typeface="+mj-lt"/>
              <a:buAutoNum type="alphaLcPeriod"/>
            </a:pPr>
            <a:r>
              <a:rPr lang="en-US" sz="2000" dirty="0">
                <a:solidFill>
                  <a:schemeClr val="bg1">
                    <a:lumMod val="65000"/>
                  </a:schemeClr>
                </a:solidFill>
              </a:rPr>
              <a:t>Social Reproduction</a:t>
            </a:r>
          </a:p>
          <a:p>
            <a:pPr marL="987552" lvl="1" indent="-457200">
              <a:buSzPct val="100000"/>
              <a:buFont typeface="+mj-lt"/>
              <a:buAutoNum type="alphaLcPeriod"/>
            </a:pPr>
            <a:r>
              <a:rPr lang="en-US" sz="2000" dirty="0">
                <a:solidFill>
                  <a:schemeClr val="bg1">
                    <a:lumMod val="65000"/>
                  </a:schemeClr>
                </a:solidFill>
              </a:rPr>
              <a:t>Challenges for Ideology Critique</a:t>
            </a:r>
          </a:p>
          <a:p>
            <a:pPr marL="457200" indent="-457200">
              <a:buFont typeface="+mj-lt"/>
              <a:buAutoNum type="arabicPeriod"/>
            </a:pPr>
            <a:r>
              <a:rPr lang="en-US" sz="2200" dirty="0">
                <a:solidFill>
                  <a:schemeClr val="bg1">
                    <a:lumMod val="65000"/>
                  </a:schemeClr>
                </a:solidFill>
              </a:rPr>
              <a:t>Situating Social Critique</a:t>
            </a:r>
          </a:p>
          <a:p>
            <a:pPr marL="987552" lvl="1" indent="-457200">
              <a:buSzPct val="100000"/>
              <a:buFont typeface="+mj-lt"/>
              <a:buAutoNum type="alphaLcPeriod"/>
            </a:pPr>
            <a:r>
              <a:rPr lang="en-US" sz="2000" dirty="0">
                <a:solidFill>
                  <a:schemeClr val="bg1">
                    <a:lumMod val="65000"/>
                  </a:schemeClr>
                </a:solidFill>
              </a:rPr>
              <a:t>Starting Points: Embedded Inquiry</a:t>
            </a:r>
          </a:p>
          <a:p>
            <a:pPr marL="987552" lvl="1" indent="-457200">
              <a:buSzPct val="100000"/>
              <a:buFont typeface="+mj-lt"/>
              <a:buAutoNum type="alphaLcPeriod"/>
            </a:pPr>
            <a:r>
              <a:rPr lang="en-US" sz="2000" dirty="0">
                <a:solidFill>
                  <a:schemeClr val="bg1">
                    <a:lumMod val="65000"/>
                  </a:schemeClr>
                </a:solidFill>
              </a:rPr>
              <a:t>Illumination, Justification, Politics</a:t>
            </a:r>
          </a:p>
          <a:p>
            <a:pPr marL="457200" indent="-457200">
              <a:buFont typeface="+mj-lt"/>
              <a:buAutoNum type="arabicPeriod"/>
            </a:pPr>
            <a:r>
              <a:rPr lang="en-US" sz="2200" dirty="0">
                <a:solidFill>
                  <a:schemeClr val="bg1">
                    <a:lumMod val="65000"/>
                  </a:schemeClr>
                </a:solidFill>
              </a:rPr>
              <a:t>Oppositional Consciousness: Case Study</a:t>
            </a:r>
          </a:p>
          <a:p>
            <a:pPr marL="457200" indent="-457200">
              <a:buFont typeface="+mj-lt"/>
              <a:buAutoNum type="arabicPeriod"/>
            </a:pPr>
            <a:r>
              <a:rPr lang="en-US" sz="2200" dirty="0"/>
              <a:t>Oppositional Political Epistemology</a:t>
            </a:r>
          </a:p>
          <a:p>
            <a:pPr marL="457200" indent="-457200">
              <a:buFont typeface="+mj-lt"/>
              <a:buAutoNum type="arabicPeriod"/>
            </a:pPr>
            <a:r>
              <a:rPr lang="en-US" sz="2200" dirty="0">
                <a:solidFill>
                  <a:schemeClr val="bg1">
                    <a:lumMod val="65000"/>
                  </a:schemeClr>
                </a:solidFill>
              </a:rPr>
              <a:t>Conclusion</a:t>
            </a:r>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4" name="Slide Number Placeholder 3">
            <a:extLst>
              <a:ext uri="{FF2B5EF4-FFF2-40B4-BE49-F238E27FC236}">
                <a16:creationId xmlns:a16="http://schemas.microsoft.com/office/drawing/2014/main" id="{0CA24784-3E8D-0B4F-87A3-6726E30A6D74}"/>
              </a:ext>
            </a:extLst>
          </p:cNvPr>
          <p:cNvSpPr>
            <a:spLocks noGrp="1"/>
          </p:cNvSpPr>
          <p:nvPr>
            <p:ph type="sldNum" sz="quarter" idx="12"/>
          </p:nvPr>
        </p:nvSpPr>
        <p:spPr/>
        <p:txBody>
          <a:bodyPr>
            <a:normAutofit/>
          </a:bodyPr>
          <a:lstStyle/>
          <a:p>
            <a:pPr>
              <a:spcAft>
                <a:spcPts val="600"/>
              </a:spcAft>
            </a:pPr>
            <a:fld id="{0D32D128-9AB0-D542-A138-3FDDDF9FC1BA}" type="slidenum">
              <a:rPr lang="en-US">
                <a:solidFill>
                  <a:srgbClr val="FFFFFF"/>
                </a:solidFill>
              </a:rPr>
              <a:pPr>
                <a:spcAft>
                  <a:spcPts val="600"/>
                </a:spcAft>
              </a:pPr>
              <a:t>15</a:t>
            </a:fld>
            <a:endParaRPr lang="en-US">
              <a:solidFill>
                <a:srgbClr val="FFFFFF"/>
              </a:solidFill>
            </a:endParaRPr>
          </a:p>
        </p:txBody>
      </p:sp>
      <p:pic>
        <p:nvPicPr>
          <p:cNvPr id="6" name="Picture 5">
            <a:extLst>
              <a:ext uri="{FF2B5EF4-FFF2-40B4-BE49-F238E27FC236}">
                <a16:creationId xmlns:a16="http://schemas.microsoft.com/office/drawing/2014/main" id="{72882673-982C-934B-FE2D-837DB4BFC8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9440" y="10"/>
            <a:ext cx="4992560" cy="6857990"/>
          </a:xfrm>
          <a:prstGeom prst="rect">
            <a:avLst/>
          </a:prstGeom>
          <a:effectLst/>
        </p:spPr>
      </p:pic>
    </p:spTree>
    <p:extLst>
      <p:ext uri="{BB962C8B-B14F-4D97-AF65-F5344CB8AC3E}">
        <p14:creationId xmlns:p14="http://schemas.microsoft.com/office/powerpoint/2010/main" val="272209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C9007-5CE9-AE46-A3D7-C015F98B1082}"/>
              </a:ext>
            </a:extLst>
          </p:cNvPr>
          <p:cNvSpPr>
            <a:spLocks noGrp="1"/>
          </p:cNvSpPr>
          <p:nvPr>
            <p:ph type="title"/>
          </p:nvPr>
        </p:nvSpPr>
        <p:spPr>
          <a:xfrm>
            <a:off x="326970" y="349815"/>
            <a:ext cx="10180318" cy="639566"/>
          </a:xfrm>
        </p:spPr>
        <p:txBody>
          <a:bodyPr>
            <a:normAutofit fontScale="90000"/>
          </a:bodyPr>
          <a:lstStyle/>
          <a:p>
            <a:r>
              <a:rPr lang="en-US" dirty="0">
                <a:latin typeface="+mn-lt"/>
              </a:rPr>
              <a:t>“Desiring Negation”</a:t>
            </a:r>
          </a:p>
        </p:txBody>
      </p:sp>
      <p:sp>
        <p:nvSpPr>
          <p:cNvPr id="3" name="Content Placeholder 2">
            <a:extLst>
              <a:ext uri="{FF2B5EF4-FFF2-40B4-BE49-F238E27FC236}">
                <a16:creationId xmlns:a16="http://schemas.microsoft.com/office/drawing/2014/main" id="{A8338FFF-FA44-DB41-88E2-EEE51F44E006}"/>
              </a:ext>
            </a:extLst>
          </p:cNvPr>
          <p:cNvSpPr>
            <a:spLocks noGrp="1"/>
          </p:cNvSpPr>
          <p:nvPr>
            <p:ph idx="1"/>
          </p:nvPr>
        </p:nvSpPr>
        <p:spPr>
          <a:xfrm>
            <a:off x="492208" y="989381"/>
            <a:ext cx="9682570" cy="5464005"/>
          </a:xfrm>
        </p:spPr>
        <p:txBody>
          <a:bodyPr>
            <a:normAutofit/>
          </a:bodyPr>
          <a:lstStyle/>
          <a:p>
            <a:pPr>
              <a:lnSpc>
                <a:spcPct val="100000"/>
              </a:lnSpc>
            </a:pPr>
            <a:r>
              <a:rPr lang="en-US" sz="2200" dirty="0"/>
              <a:t>Jane </a:t>
            </a:r>
            <a:r>
              <a:rPr lang="en-US" sz="2200" dirty="0" err="1"/>
              <a:t>Mansbridge</a:t>
            </a:r>
            <a:r>
              <a:rPr lang="en-US" sz="2200" dirty="0"/>
              <a:t> uses the term ‘oppositional consciousness’ to capture a particular kind of response to oppression. She suggests that oppositional consciousness </a:t>
            </a:r>
            <a:r>
              <a:rPr lang="en-US" sz="2200" i="1" dirty="0"/>
              <a:t>in liberation movements</a:t>
            </a:r>
            <a:r>
              <a:rPr lang="en-US" sz="2200" dirty="0"/>
              <a:t> requires:</a:t>
            </a:r>
          </a:p>
          <a:p>
            <a:pPr>
              <a:lnSpc>
                <a:spcPct val="100000"/>
              </a:lnSpc>
            </a:pPr>
            <a:endParaRPr lang="en-US" sz="2200" dirty="0"/>
          </a:p>
          <a:p>
            <a:pPr>
              <a:lnSpc>
                <a:spcPct val="100000"/>
              </a:lnSpc>
            </a:pPr>
            <a:endParaRPr lang="en-US" sz="2200" dirty="0"/>
          </a:p>
          <a:p>
            <a:pPr marL="0" indent="0">
              <a:lnSpc>
                <a:spcPct val="100000"/>
              </a:lnSpc>
              <a:buNone/>
            </a:pPr>
            <a:endParaRPr lang="en-US" sz="2200" dirty="0"/>
          </a:p>
          <a:p>
            <a:pPr>
              <a:lnSpc>
                <a:spcPct val="100000"/>
              </a:lnSpc>
              <a:spcBef>
                <a:spcPts val="1200"/>
              </a:spcBef>
            </a:pPr>
            <a:r>
              <a:rPr lang="en-US" sz="2200" dirty="0"/>
              <a:t>Iris Young calls this starting point a “desiring negation” (See 1990, 6-7)</a:t>
            </a:r>
          </a:p>
        </p:txBody>
      </p:sp>
      <p:sp>
        <p:nvSpPr>
          <p:cNvPr id="4" name="Slide Number Placeholder 3">
            <a:extLst>
              <a:ext uri="{FF2B5EF4-FFF2-40B4-BE49-F238E27FC236}">
                <a16:creationId xmlns:a16="http://schemas.microsoft.com/office/drawing/2014/main" id="{BEF5561E-378E-014F-8AE1-49CD721E0996}"/>
              </a:ext>
            </a:extLst>
          </p:cNvPr>
          <p:cNvSpPr>
            <a:spLocks noGrp="1"/>
          </p:cNvSpPr>
          <p:nvPr>
            <p:ph type="sldNum" sz="quarter" idx="12"/>
          </p:nvPr>
        </p:nvSpPr>
        <p:spPr/>
        <p:txBody>
          <a:bodyPr/>
          <a:lstStyle/>
          <a:p>
            <a:fld id="{0D32D128-9AB0-D542-A138-3FDDDF9FC1BA}" type="slidenum">
              <a:rPr lang="en-US" smtClean="0"/>
              <a:t>16</a:t>
            </a:fld>
            <a:endParaRPr lang="en-US"/>
          </a:p>
        </p:txBody>
      </p:sp>
      <p:sp>
        <p:nvSpPr>
          <p:cNvPr id="5" name="Rectangle 4">
            <a:extLst>
              <a:ext uri="{FF2B5EF4-FFF2-40B4-BE49-F238E27FC236}">
                <a16:creationId xmlns:a16="http://schemas.microsoft.com/office/drawing/2014/main" id="{E414DE2B-3771-C342-898D-E25EBAE62B25}"/>
              </a:ext>
            </a:extLst>
          </p:cNvPr>
          <p:cNvSpPr/>
          <p:nvPr/>
        </p:nvSpPr>
        <p:spPr>
          <a:xfrm>
            <a:off x="500468" y="2151616"/>
            <a:ext cx="11084649" cy="12189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venir Book" panose="02000503020000020003" pitchFamily="2" charset="0"/>
              </a:rPr>
              <a:t>…a gut refusal to be subordinated rooted somewhere in every human being…To form an effective basis for collective action, gut refusals need cognitive and emotional organizing.  They need an injustice frame…They need an apparatus involving both reason and emotion... (2001, 4)</a:t>
            </a:r>
          </a:p>
        </p:txBody>
      </p:sp>
      <p:sp>
        <p:nvSpPr>
          <p:cNvPr id="6" name="Rounded Rectangle 5">
            <a:extLst>
              <a:ext uri="{FF2B5EF4-FFF2-40B4-BE49-F238E27FC236}">
                <a16:creationId xmlns:a16="http://schemas.microsoft.com/office/drawing/2014/main" id="{3E73D62C-4A87-974B-A6AA-9CCBB039CCE6}"/>
              </a:ext>
            </a:extLst>
          </p:cNvPr>
          <p:cNvSpPr/>
          <p:nvPr/>
        </p:nvSpPr>
        <p:spPr>
          <a:xfrm>
            <a:off x="2714896" y="4034589"/>
            <a:ext cx="8165051" cy="1845985"/>
          </a:xfrm>
          <a:prstGeom prst="roundRect">
            <a:avLst/>
          </a:prstGeom>
          <a:solidFill>
            <a:srgbClr val="9411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rPr>
              <a:t>Desire…creates the distance, the negation, that opens the space for criticism of what is. This critical distance does not occur on the basis of some previously discovered rational ideas of the good and the just.  On the contrary, the ideas of the good and the just arise from the desiring negation that action brings to what is given.</a:t>
            </a:r>
          </a:p>
        </p:txBody>
      </p:sp>
      <p:pic>
        <p:nvPicPr>
          <p:cNvPr id="9" name="Picture 8" descr="A person sitting in front of a book shelf&#10;&#10;Description automatically generated">
            <a:extLst>
              <a:ext uri="{FF2B5EF4-FFF2-40B4-BE49-F238E27FC236}">
                <a16:creationId xmlns:a16="http://schemas.microsoft.com/office/drawing/2014/main" id="{4923D94B-32EE-DE42-8A25-2507376118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8605" y="496435"/>
            <a:ext cx="1729095" cy="1729095"/>
          </a:xfrm>
          <a:prstGeom prst="rect">
            <a:avLst/>
          </a:prstGeom>
        </p:spPr>
      </p:pic>
      <p:pic>
        <p:nvPicPr>
          <p:cNvPr id="11" name="Picture 10" descr="A person sitting in front of a book shelf&#10;&#10;Description automatically generated">
            <a:extLst>
              <a:ext uri="{FF2B5EF4-FFF2-40B4-BE49-F238E27FC236}">
                <a16:creationId xmlns:a16="http://schemas.microsoft.com/office/drawing/2014/main" id="{BD60745C-4EFF-9F47-8003-9E41144736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2208" y="4034359"/>
            <a:ext cx="2019402" cy="2099614"/>
          </a:xfrm>
          <a:prstGeom prst="rect">
            <a:avLst/>
          </a:prstGeom>
        </p:spPr>
      </p:pic>
      <p:sp>
        <p:nvSpPr>
          <p:cNvPr id="10" name="Rounded Rectangle 9">
            <a:extLst>
              <a:ext uri="{FF2B5EF4-FFF2-40B4-BE49-F238E27FC236}">
                <a16:creationId xmlns:a16="http://schemas.microsoft.com/office/drawing/2014/main" id="{36D60FD8-C870-17EA-DC79-EAB8556D8CA6}"/>
              </a:ext>
            </a:extLst>
          </p:cNvPr>
          <p:cNvSpPr/>
          <p:nvPr/>
        </p:nvSpPr>
        <p:spPr>
          <a:xfrm>
            <a:off x="4613392" y="4831341"/>
            <a:ext cx="7097903" cy="1530224"/>
          </a:xfrm>
          <a:prstGeom prst="roundRect">
            <a:avLst/>
          </a:prstGeom>
          <a:solidFill>
            <a:srgbClr val="D462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venir Book" panose="02000503020000020003" pitchFamily="2" charset="0"/>
              </a:rPr>
              <a:t>Each social reality presents its own unrealized possibilities, experienced as lacks and desires. Norms and ideals arise from the yearning that is an expression of freedom: it does not have to be this way, it could be otherwise. </a:t>
            </a:r>
          </a:p>
        </p:txBody>
      </p:sp>
    </p:spTree>
    <p:extLst>
      <p:ext uri="{BB962C8B-B14F-4D97-AF65-F5344CB8AC3E}">
        <p14:creationId xmlns:p14="http://schemas.microsoft.com/office/powerpoint/2010/main" val="18797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097C-B946-6F4B-8652-2A258941D535}"/>
              </a:ext>
            </a:extLst>
          </p:cNvPr>
          <p:cNvSpPr>
            <a:spLocks noGrp="1"/>
          </p:cNvSpPr>
          <p:nvPr>
            <p:ph type="title"/>
          </p:nvPr>
        </p:nvSpPr>
        <p:spPr>
          <a:xfrm>
            <a:off x="487680" y="352342"/>
            <a:ext cx="10515600" cy="868688"/>
          </a:xfrm>
        </p:spPr>
        <p:txBody>
          <a:bodyPr>
            <a:normAutofit fontScale="90000"/>
          </a:bodyPr>
          <a:lstStyle/>
          <a:p>
            <a:r>
              <a:rPr lang="en-US" dirty="0">
                <a:latin typeface="+mn-lt"/>
              </a:rPr>
              <a:t>Social Movements</a:t>
            </a:r>
          </a:p>
        </p:txBody>
      </p:sp>
      <p:sp>
        <p:nvSpPr>
          <p:cNvPr id="3" name="Content Placeholder 2">
            <a:extLst>
              <a:ext uri="{FF2B5EF4-FFF2-40B4-BE49-F238E27FC236}">
                <a16:creationId xmlns:a16="http://schemas.microsoft.com/office/drawing/2014/main" id="{100207A4-4B07-2745-A167-94CD33544B51}"/>
              </a:ext>
            </a:extLst>
          </p:cNvPr>
          <p:cNvSpPr>
            <a:spLocks noGrp="1"/>
          </p:cNvSpPr>
          <p:nvPr>
            <p:ph idx="1"/>
          </p:nvPr>
        </p:nvSpPr>
        <p:spPr>
          <a:xfrm>
            <a:off x="487680" y="1232955"/>
            <a:ext cx="11216640" cy="5393755"/>
          </a:xfrm>
        </p:spPr>
        <p:txBody>
          <a:bodyPr>
            <a:noAutofit/>
          </a:bodyPr>
          <a:lstStyle/>
          <a:p>
            <a:pPr>
              <a:lnSpc>
                <a:spcPct val="110000"/>
              </a:lnSpc>
            </a:pPr>
            <a:r>
              <a:rPr lang="en-US" sz="2200" dirty="0"/>
              <a:t>Drawing on empirical case studies, </a:t>
            </a:r>
            <a:r>
              <a:rPr lang="en-US" sz="2200" dirty="0" err="1"/>
              <a:t>Mansbridge</a:t>
            </a:r>
            <a:r>
              <a:rPr lang="en-US" sz="2200" dirty="0"/>
              <a:t>, et al (2001, 5) argue that  certain tools are valuable in moving from a gut refusal to an “injustice frame.”</a:t>
            </a:r>
          </a:p>
          <a:p>
            <a:pPr>
              <a:lnSpc>
                <a:spcPct val="110000"/>
              </a:lnSpc>
            </a:pPr>
            <a:endParaRPr lang="en-US" sz="2200" dirty="0"/>
          </a:p>
          <a:p>
            <a:pPr>
              <a:lnSpc>
                <a:spcPct val="110000"/>
              </a:lnSpc>
            </a:pPr>
            <a:endParaRPr lang="en-US" sz="2200" dirty="0"/>
          </a:p>
          <a:p>
            <a:pPr>
              <a:lnSpc>
                <a:spcPct val="110000"/>
              </a:lnSpc>
            </a:pPr>
            <a:endParaRPr lang="en-US" sz="2200" dirty="0"/>
          </a:p>
          <a:p>
            <a:pPr>
              <a:lnSpc>
                <a:spcPct val="110000"/>
              </a:lnSpc>
            </a:pPr>
            <a:endParaRPr lang="en-US" sz="2200" dirty="0"/>
          </a:p>
          <a:p>
            <a:pPr>
              <a:lnSpc>
                <a:spcPct val="110000"/>
              </a:lnSpc>
            </a:pPr>
            <a:endParaRPr lang="en-US" sz="2200" dirty="0"/>
          </a:p>
          <a:p>
            <a:pPr>
              <a:lnSpc>
                <a:spcPct val="110000"/>
              </a:lnSpc>
            </a:pPr>
            <a:endParaRPr lang="en-US" sz="2200" dirty="0"/>
          </a:p>
          <a:p>
            <a:pPr marL="0" indent="0">
              <a:lnSpc>
                <a:spcPct val="110000"/>
              </a:lnSpc>
              <a:buNone/>
            </a:pPr>
            <a:endParaRPr lang="en-US" sz="2200" dirty="0"/>
          </a:p>
          <a:p>
            <a:pPr>
              <a:lnSpc>
                <a:spcPct val="110000"/>
              </a:lnSpc>
              <a:spcBef>
                <a:spcPts val="1200"/>
              </a:spcBef>
            </a:pPr>
            <a:r>
              <a:rPr lang="en-US" sz="2200" dirty="0"/>
              <a:t>Oppositional consciousness transforms into a movement when those in the group “demand changes in the polity, economy or society to rectify those injustices.” (1)</a:t>
            </a:r>
          </a:p>
        </p:txBody>
      </p:sp>
      <p:sp>
        <p:nvSpPr>
          <p:cNvPr id="4" name="Slide Number Placeholder 3">
            <a:extLst>
              <a:ext uri="{FF2B5EF4-FFF2-40B4-BE49-F238E27FC236}">
                <a16:creationId xmlns:a16="http://schemas.microsoft.com/office/drawing/2014/main" id="{AD13AE3B-FB3B-5244-9B0B-43361B57EBCB}"/>
              </a:ext>
            </a:extLst>
          </p:cNvPr>
          <p:cNvSpPr>
            <a:spLocks noGrp="1"/>
          </p:cNvSpPr>
          <p:nvPr>
            <p:ph type="sldNum" sz="quarter" idx="12"/>
          </p:nvPr>
        </p:nvSpPr>
        <p:spPr/>
        <p:txBody>
          <a:bodyPr/>
          <a:lstStyle/>
          <a:p>
            <a:fld id="{0D32D128-9AB0-D542-A138-3FDDDF9FC1BA}" type="slidenum">
              <a:rPr lang="en-US" smtClean="0"/>
              <a:t>17</a:t>
            </a:fld>
            <a:endParaRPr lang="en-US"/>
          </a:p>
        </p:txBody>
      </p:sp>
      <p:pic>
        <p:nvPicPr>
          <p:cNvPr id="7" name="Picture 6" descr="Shape&#10;&#10;Description automatically generated">
            <a:extLst>
              <a:ext uri="{FF2B5EF4-FFF2-40B4-BE49-F238E27FC236}">
                <a16:creationId xmlns:a16="http://schemas.microsoft.com/office/drawing/2014/main" id="{78E2C9D4-BE9F-8C42-B53B-31D9B3170A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16173" y="2388028"/>
            <a:ext cx="2687099" cy="2842551"/>
          </a:xfrm>
          <a:prstGeom prst="rect">
            <a:avLst/>
          </a:prstGeom>
        </p:spPr>
      </p:pic>
      <p:sp>
        <p:nvSpPr>
          <p:cNvPr id="5" name="Rounded Rectangle 4">
            <a:extLst>
              <a:ext uri="{FF2B5EF4-FFF2-40B4-BE49-F238E27FC236}">
                <a16:creationId xmlns:a16="http://schemas.microsoft.com/office/drawing/2014/main" id="{88C76181-04DE-864F-A274-25B578EB0EF1}"/>
              </a:ext>
            </a:extLst>
          </p:cNvPr>
          <p:cNvSpPr/>
          <p:nvPr/>
        </p:nvSpPr>
        <p:spPr>
          <a:xfrm>
            <a:off x="487680" y="2095448"/>
            <a:ext cx="8613339" cy="3529597"/>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152" algn="ctr"/>
            <a:r>
              <a:rPr lang="en-US" sz="2000" dirty="0">
                <a:solidFill>
                  <a:schemeClr val="tx1"/>
                </a:solidFill>
                <a:latin typeface="Avenir Book" panose="02000503020000020003" pitchFamily="2" charset="0"/>
              </a:rPr>
              <a:t>…An existing </a:t>
            </a:r>
            <a:r>
              <a:rPr lang="en-US" sz="2000" i="1" dirty="0">
                <a:solidFill>
                  <a:schemeClr val="tx1"/>
                </a:solidFill>
                <a:latin typeface="Avenir Book" panose="02000503020000020003" pitchFamily="2" charset="0"/>
              </a:rPr>
              <a:t>oppositional culture</a:t>
            </a:r>
            <a:r>
              <a:rPr lang="en-US" sz="2000" dirty="0">
                <a:solidFill>
                  <a:schemeClr val="tx1"/>
                </a:solidFill>
                <a:latin typeface="Avenir Book" panose="02000503020000020003" pitchFamily="2" charset="0"/>
              </a:rPr>
              <a:t> provides (</a:t>
            </a:r>
            <a:r>
              <a:rPr lang="en-US" sz="2000" dirty="0" err="1">
                <a:solidFill>
                  <a:schemeClr val="tx1"/>
                </a:solidFill>
                <a:latin typeface="Avenir Book" panose="02000503020000020003" pitchFamily="2" charset="0"/>
              </a:rPr>
              <a:t>i</a:t>
            </a:r>
            <a:r>
              <a:rPr lang="en-US" sz="2000" dirty="0">
                <a:solidFill>
                  <a:schemeClr val="tx1"/>
                </a:solidFill>
                <a:latin typeface="Avenir Book" panose="02000503020000020003" pitchFamily="2" charset="0"/>
              </a:rPr>
              <a:t>) ideas, rituals, and long-standing patterns of interaction that overt political struggle can refine and develop to create a more mature oppositional consciousness…(ii) a history of </a:t>
            </a:r>
            <a:r>
              <a:rPr lang="en-US" sz="2000" i="1" dirty="0">
                <a:solidFill>
                  <a:schemeClr val="tx1"/>
                </a:solidFill>
                <a:latin typeface="Avenir Book" panose="02000503020000020003" pitchFamily="2" charset="0"/>
              </a:rPr>
              <a:t>segregation</a:t>
            </a:r>
            <a:r>
              <a:rPr lang="en-US" sz="2000" dirty="0">
                <a:solidFill>
                  <a:schemeClr val="tx1"/>
                </a:solidFill>
                <a:latin typeface="Avenir Book" panose="02000503020000020003" pitchFamily="2" charset="0"/>
              </a:rPr>
              <a:t> with some autonomy, providing “free spaces” for the elaboration and testing of ideas; (iii) </a:t>
            </a:r>
            <a:r>
              <a:rPr lang="en-US" sz="2000" i="1" dirty="0">
                <a:solidFill>
                  <a:schemeClr val="tx1"/>
                </a:solidFill>
                <a:latin typeface="Avenir Book" panose="02000503020000020003" pitchFamily="2" charset="0"/>
              </a:rPr>
              <a:t>borrowing</a:t>
            </a:r>
            <a:r>
              <a:rPr lang="en-US" sz="2000" dirty="0">
                <a:solidFill>
                  <a:schemeClr val="tx1"/>
                </a:solidFill>
                <a:latin typeface="Avenir Book" panose="02000503020000020003" pitchFamily="2" charset="0"/>
              </a:rPr>
              <a:t> from previous successful movements; the </a:t>
            </a:r>
            <a:r>
              <a:rPr lang="en-US" sz="2000" i="1" dirty="0">
                <a:solidFill>
                  <a:schemeClr val="tx1"/>
                </a:solidFill>
                <a:latin typeface="Avenir Book" panose="02000503020000020003" pitchFamily="2" charset="0"/>
              </a:rPr>
              <a:t>synthesis</a:t>
            </a:r>
            <a:r>
              <a:rPr lang="en-US" sz="2000" dirty="0">
                <a:solidFill>
                  <a:schemeClr val="tx1"/>
                </a:solidFill>
                <a:latin typeface="Avenir Book" panose="02000503020000020003" pitchFamily="2" charset="0"/>
              </a:rPr>
              <a:t> of more than one oppositional strand, creating more than the sum of its parts; (iv) mutually supportive </a:t>
            </a:r>
            <a:r>
              <a:rPr lang="en-US" sz="2000" i="1" dirty="0">
                <a:solidFill>
                  <a:schemeClr val="tx1"/>
                </a:solidFill>
                <a:latin typeface="Avenir Book" panose="02000503020000020003" pitchFamily="2" charset="0"/>
              </a:rPr>
              <a:t>interaction,</a:t>
            </a:r>
            <a:r>
              <a:rPr lang="en-US" sz="2000" dirty="0">
                <a:solidFill>
                  <a:schemeClr val="tx1"/>
                </a:solidFill>
                <a:latin typeface="Avenir Book" panose="02000503020000020003" pitchFamily="2" charset="0"/>
              </a:rPr>
              <a:t> bridging divides in emotional commitments; and (v) </a:t>
            </a:r>
            <a:r>
              <a:rPr lang="en-US" sz="2000" i="1" dirty="0">
                <a:solidFill>
                  <a:schemeClr val="tx1"/>
                </a:solidFill>
                <a:latin typeface="Avenir Book" panose="02000503020000020003" pitchFamily="2" charset="0"/>
              </a:rPr>
              <a:t>consensus creativity</a:t>
            </a:r>
            <a:r>
              <a:rPr lang="en-US" sz="2000" dirty="0">
                <a:solidFill>
                  <a:schemeClr val="tx1"/>
                </a:solidFill>
                <a:latin typeface="Avenir Book" panose="02000503020000020003" pitchFamily="2" charset="0"/>
              </a:rPr>
              <a:t> by activists, drawing on the traditions and practices of everyday life. (2001, 7-8, my numbering)</a:t>
            </a:r>
          </a:p>
        </p:txBody>
      </p:sp>
    </p:spTree>
    <p:extLst>
      <p:ext uri="{BB962C8B-B14F-4D97-AF65-F5344CB8AC3E}">
        <p14:creationId xmlns:p14="http://schemas.microsoft.com/office/powerpoint/2010/main" val="361464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82D6-2EE1-DA44-B79E-DBF4065BFB7C}"/>
              </a:ext>
            </a:extLst>
          </p:cNvPr>
          <p:cNvSpPr>
            <a:spLocks noGrp="1"/>
          </p:cNvSpPr>
          <p:nvPr>
            <p:ph type="title"/>
          </p:nvPr>
        </p:nvSpPr>
        <p:spPr>
          <a:xfrm>
            <a:off x="4106487" y="228605"/>
            <a:ext cx="7866773" cy="752297"/>
          </a:xfrm>
        </p:spPr>
        <p:txBody>
          <a:bodyPr>
            <a:normAutofit/>
          </a:bodyPr>
          <a:lstStyle/>
          <a:p>
            <a:r>
              <a:rPr lang="en-US" sz="4000" dirty="0">
                <a:latin typeface="+mn-lt"/>
              </a:rPr>
              <a:t>Epistemology of Social Critique</a:t>
            </a:r>
          </a:p>
        </p:txBody>
      </p:sp>
      <p:sp>
        <p:nvSpPr>
          <p:cNvPr id="3" name="Content Placeholder 2">
            <a:extLst>
              <a:ext uri="{FF2B5EF4-FFF2-40B4-BE49-F238E27FC236}">
                <a16:creationId xmlns:a16="http://schemas.microsoft.com/office/drawing/2014/main" id="{9162A4A2-4CF5-014A-84CC-94CB857B6E39}"/>
              </a:ext>
            </a:extLst>
          </p:cNvPr>
          <p:cNvSpPr>
            <a:spLocks noGrp="1"/>
          </p:cNvSpPr>
          <p:nvPr>
            <p:ph idx="1"/>
          </p:nvPr>
        </p:nvSpPr>
        <p:spPr>
          <a:xfrm>
            <a:off x="4106487" y="997528"/>
            <a:ext cx="7866773" cy="5472485"/>
          </a:xfrm>
          <a:solidFill>
            <a:schemeClr val="accent2">
              <a:lumMod val="20000"/>
              <a:lumOff val="80000"/>
            </a:schemeClr>
          </a:solidFill>
        </p:spPr>
        <p:txBody>
          <a:bodyPr>
            <a:normAutofit/>
          </a:bodyPr>
          <a:lstStyle/>
          <a:p>
            <a:pPr>
              <a:lnSpc>
                <a:spcPct val="100000"/>
              </a:lnSpc>
              <a:spcAft>
                <a:spcPts val="0"/>
              </a:spcAft>
            </a:pPr>
            <a:r>
              <a:rPr lang="en-US" sz="2000" dirty="0"/>
              <a:t>Under conditions of ideology, </a:t>
            </a:r>
            <a:r>
              <a:rPr lang="en-US" sz="2000" b="1" dirty="0"/>
              <a:t>a primary task is to articulate a (warranted) moral claim </a:t>
            </a:r>
            <a:r>
              <a:rPr lang="en-US" sz="2000" b="1" i="1" dirty="0"/>
              <a:t>in the name of the subordinate group</a:t>
            </a:r>
            <a:r>
              <a:rPr lang="en-US" sz="2000" b="1" dirty="0"/>
              <a:t>. </a:t>
            </a:r>
            <a:r>
              <a:rPr lang="en-US" sz="2000" dirty="0"/>
              <a:t> </a:t>
            </a:r>
          </a:p>
          <a:p>
            <a:pPr lvl="1">
              <a:lnSpc>
                <a:spcPct val="100000"/>
              </a:lnSpc>
              <a:spcAft>
                <a:spcPts val="0"/>
              </a:spcAft>
            </a:pPr>
            <a:r>
              <a:rPr lang="en-US" sz="2000" dirty="0"/>
              <a:t>The claim is made against those with whom one coordinates – in a classroom, a family, an institution, a nation – and makes a demand that the terms of coordination be changed. </a:t>
            </a:r>
          </a:p>
          <a:p>
            <a:pPr lvl="1">
              <a:lnSpc>
                <a:spcPct val="100000"/>
              </a:lnSpc>
              <a:spcAft>
                <a:spcPts val="0"/>
              </a:spcAft>
            </a:pPr>
            <a:r>
              <a:rPr lang="en-US" sz="2000" dirty="0"/>
              <a:t>I assume that one need not be a member of the subordinate group in order to demand justice with them (</a:t>
            </a:r>
            <a:r>
              <a:rPr lang="en-US" sz="2000" dirty="0" err="1"/>
              <a:t>Pohlhaus</a:t>
            </a:r>
            <a:r>
              <a:rPr lang="en-US" sz="2000" dirty="0"/>
              <a:t> 2002).  But in a liberation movement, the process of articulating a claim typically begins with those directly affected.</a:t>
            </a:r>
          </a:p>
          <a:p>
            <a:pPr>
              <a:lnSpc>
                <a:spcPct val="100000"/>
              </a:lnSpc>
              <a:spcAft>
                <a:spcPts val="0"/>
              </a:spcAft>
            </a:pPr>
            <a:r>
              <a:rPr lang="en-US" sz="2000" dirty="0"/>
              <a:t>It is plausible that oppositional consciousness arises and can be justified in a variety of ways. </a:t>
            </a:r>
            <a:r>
              <a:rPr lang="en-US" sz="2000" b="1" dirty="0"/>
              <a:t>The process I am exploring begins with a reaction, moves to a complaint, and results in a </a:t>
            </a:r>
            <a:r>
              <a:rPr lang="en-US" sz="2000" b="1" i="1" dirty="0"/>
              <a:t>pro tanto</a:t>
            </a:r>
            <a:r>
              <a:rPr lang="en-US" sz="2000" b="1" dirty="0"/>
              <a:t> moral claim. </a:t>
            </a:r>
            <a:r>
              <a:rPr lang="en-US" sz="2000" dirty="0"/>
              <a:t>(I draw on Anderson’s pragmatist moral epistemology (2018).) </a:t>
            </a:r>
          </a:p>
          <a:p>
            <a:pPr>
              <a:lnSpc>
                <a:spcPct val="100000"/>
              </a:lnSpc>
              <a:spcAft>
                <a:spcPts val="0"/>
              </a:spcAft>
            </a:pPr>
            <a:r>
              <a:rPr lang="en-US" sz="2000" b="1" dirty="0"/>
              <a:t>The key epistemic project is to prompt a </a:t>
            </a:r>
            <a:r>
              <a:rPr lang="en-US" sz="2000" b="1" i="1" dirty="0"/>
              <a:t>paradigm shift</a:t>
            </a:r>
            <a:r>
              <a:rPr lang="en-US" sz="2000" b="1" dirty="0"/>
              <a:t> that enables us to see the status quo as the product of ideology:</a:t>
            </a:r>
            <a:r>
              <a:rPr lang="en-US" sz="2000" dirty="0"/>
              <a:t> a culture that produces an unjust social reality while masking its production.</a:t>
            </a:r>
          </a:p>
          <a:p>
            <a:pPr>
              <a:lnSpc>
                <a:spcPct val="100000"/>
              </a:lnSpc>
              <a:spcAft>
                <a:spcPts val="0"/>
              </a:spcAft>
            </a:pPr>
            <a:endParaRPr lang="en-US" sz="2000" dirty="0"/>
          </a:p>
        </p:txBody>
      </p:sp>
      <p:sp>
        <p:nvSpPr>
          <p:cNvPr id="4" name="Slide Number Placeholder 3">
            <a:extLst>
              <a:ext uri="{FF2B5EF4-FFF2-40B4-BE49-F238E27FC236}">
                <a16:creationId xmlns:a16="http://schemas.microsoft.com/office/drawing/2014/main" id="{54210606-35F3-8E40-8BEE-D718E69A86D5}"/>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smtClean="0"/>
              <a:pPr>
                <a:spcAft>
                  <a:spcPts val="600"/>
                </a:spcAft>
              </a:pPr>
              <a:t>18</a:t>
            </a:fld>
            <a:endParaRPr lang="en-US"/>
          </a:p>
        </p:txBody>
      </p:sp>
      <p:pic>
        <p:nvPicPr>
          <p:cNvPr id="8" name="Picture 7" descr="A picture containing sitting, person, riding, jumping&#10;&#10;Description automatically generated">
            <a:extLst>
              <a:ext uri="{FF2B5EF4-FFF2-40B4-BE49-F238E27FC236}">
                <a16:creationId xmlns:a16="http://schemas.microsoft.com/office/drawing/2014/main" id="{094691E3-8969-7947-B8CF-C55864BB08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10629" y="396567"/>
            <a:ext cx="3867734" cy="3032433"/>
          </a:xfrm>
          <a:prstGeom prst="rect">
            <a:avLst/>
          </a:prstGeom>
        </p:spPr>
      </p:pic>
      <p:pic>
        <p:nvPicPr>
          <p:cNvPr id="6" name="Picture 5" descr="A picture containing background pattern&#10;&#10;Description automatically generated">
            <a:extLst>
              <a:ext uri="{FF2B5EF4-FFF2-40B4-BE49-F238E27FC236}">
                <a16:creationId xmlns:a16="http://schemas.microsoft.com/office/drawing/2014/main" id="{79441AA9-1A30-9D4F-BFE5-CC0BECBC48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3623260"/>
            <a:ext cx="3857085" cy="3032433"/>
          </a:xfrm>
          <a:prstGeom prst="rect">
            <a:avLst/>
          </a:prstGeom>
        </p:spPr>
      </p:pic>
    </p:spTree>
    <p:extLst>
      <p:ext uri="{BB962C8B-B14F-4D97-AF65-F5344CB8AC3E}">
        <p14:creationId xmlns:p14="http://schemas.microsoft.com/office/powerpoint/2010/main" val="34469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738B-ADA2-2342-9B9A-7E947213541B}"/>
              </a:ext>
            </a:extLst>
          </p:cNvPr>
          <p:cNvSpPr>
            <a:spLocks noGrp="1"/>
          </p:cNvSpPr>
          <p:nvPr>
            <p:ph type="title"/>
          </p:nvPr>
        </p:nvSpPr>
        <p:spPr>
          <a:xfrm>
            <a:off x="4974459" y="293349"/>
            <a:ext cx="6176776" cy="609600"/>
          </a:xfrm>
        </p:spPr>
        <p:txBody>
          <a:bodyPr>
            <a:normAutofit fontScale="90000"/>
          </a:bodyPr>
          <a:lstStyle/>
          <a:p>
            <a:r>
              <a:rPr lang="en-US" dirty="0">
                <a:latin typeface="+mn-lt"/>
              </a:rPr>
              <a:t>ONE Method of CR</a:t>
            </a:r>
          </a:p>
        </p:txBody>
      </p:sp>
      <p:sp>
        <p:nvSpPr>
          <p:cNvPr id="3" name="Content Placeholder 2">
            <a:extLst>
              <a:ext uri="{FF2B5EF4-FFF2-40B4-BE49-F238E27FC236}">
                <a16:creationId xmlns:a16="http://schemas.microsoft.com/office/drawing/2014/main" id="{6E11B5E7-7715-7D4C-ADCF-1D9FD1E433DF}"/>
              </a:ext>
            </a:extLst>
          </p:cNvPr>
          <p:cNvSpPr>
            <a:spLocks noGrp="1"/>
          </p:cNvSpPr>
          <p:nvPr>
            <p:ph idx="1"/>
          </p:nvPr>
        </p:nvSpPr>
        <p:spPr>
          <a:xfrm>
            <a:off x="4976805" y="1001673"/>
            <a:ext cx="6892522" cy="2887491"/>
          </a:xfrm>
          <a:solidFill>
            <a:schemeClr val="accent4">
              <a:lumMod val="20000"/>
              <a:lumOff val="80000"/>
            </a:schemeClr>
          </a:solidFill>
        </p:spPr>
        <p:txBody>
          <a:bodyPr>
            <a:noAutofit/>
          </a:bodyPr>
          <a:lstStyle/>
          <a:p>
            <a:pPr marL="0" lvl="0" indent="-457200">
              <a:lnSpc>
                <a:spcPct val="100000"/>
              </a:lnSpc>
              <a:spcBef>
                <a:spcPts val="400"/>
              </a:spcBef>
              <a:buFont typeface="+mj-lt"/>
              <a:buAutoNum type="arabicPeriod"/>
            </a:pPr>
            <a:r>
              <a:rPr lang="en-US" sz="2200" b="1" dirty="0"/>
              <a:t>One has a moral “gut refusal” to one’s circumstances.</a:t>
            </a:r>
            <a:r>
              <a:rPr lang="en-US" sz="2200" dirty="0"/>
              <a:t> </a:t>
            </a:r>
            <a:r>
              <a:rPr lang="en-US" sz="2200" b="1" dirty="0"/>
              <a:t>Whining</a:t>
            </a:r>
            <a:r>
              <a:rPr lang="en-US" sz="2200" dirty="0"/>
              <a:t> is an indication of displeasure, but does not rise to the level of a legitimate complaint against others.  How do we transform whining into complaining?</a:t>
            </a:r>
          </a:p>
          <a:p>
            <a:pPr marL="0" indent="-457200">
              <a:lnSpc>
                <a:spcPct val="100000"/>
              </a:lnSpc>
              <a:buFont typeface="+mj-lt"/>
              <a:buAutoNum type="arabicPeriod"/>
            </a:pPr>
            <a:r>
              <a:rPr lang="en-US" sz="2200" b="1" i="1" dirty="0"/>
              <a:t>Test</a:t>
            </a:r>
            <a:r>
              <a:rPr lang="en-US" sz="2200" b="1" dirty="0"/>
              <a:t> the reaction against the experience of others: </a:t>
            </a:r>
            <a:r>
              <a:rPr lang="en-US" sz="2200" dirty="0"/>
              <a:t>Articulate the concern to others within the same (affected) social group; the process from here forward is collective.  	</a:t>
            </a:r>
          </a:p>
          <a:p>
            <a:pPr>
              <a:lnSpc>
                <a:spcPct val="100000"/>
              </a:lnSpc>
              <a:spcBef>
                <a:spcPts val="400"/>
              </a:spcBef>
            </a:pPr>
            <a:endParaRPr lang="en-US" sz="2200" dirty="0"/>
          </a:p>
        </p:txBody>
      </p:sp>
      <p:sp>
        <p:nvSpPr>
          <p:cNvPr id="4" name="Slide Number Placeholder 3">
            <a:extLst>
              <a:ext uri="{FF2B5EF4-FFF2-40B4-BE49-F238E27FC236}">
                <a16:creationId xmlns:a16="http://schemas.microsoft.com/office/drawing/2014/main" id="{631224F8-8892-AB45-8922-86A8C769516D}"/>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smtClean="0"/>
              <a:pPr>
                <a:spcAft>
                  <a:spcPts val="600"/>
                </a:spcAft>
              </a:pPr>
              <a:t>19</a:t>
            </a:fld>
            <a:endParaRPr lang="en-US"/>
          </a:p>
        </p:txBody>
      </p:sp>
      <p:pic>
        <p:nvPicPr>
          <p:cNvPr id="5" name="Picture 4" descr="A store in a brick building&#10;&#10;Description automatically generated">
            <a:extLst>
              <a:ext uri="{FF2B5EF4-FFF2-40B4-BE49-F238E27FC236}">
                <a16:creationId xmlns:a16="http://schemas.microsoft.com/office/drawing/2014/main" id="{E324DCA2-656F-7541-8D22-46B8BBC425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4602146" cy="6857990"/>
          </a:xfrm>
          <a:prstGeom prst="rect">
            <a:avLst/>
          </a:prstGeom>
        </p:spPr>
      </p:pic>
      <p:sp>
        <p:nvSpPr>
          <p:cNvPr id="6" name="Rounded Rectangle 5">
            <a:extLst>
              <a:ext uri="{FF2B5EF4-FFF2-40B4-BE49-F238E27FC236}">
                <a16:creationId xmlns:a16="http://schemas.microsoft.com/office/drawing/2014/main" id="{646DEDC8-F68D-A04B-9772-B5401076088E}"/>
              </a:ext>
            </a:extLst>
          </p:cNvPr>
          <p:cNvSpPr/>
          <p:nvPr/>
        </p:nvSpPr>
        <p:spPr>
          <a:xfrm>
            <a:off x="3323835" y="3739250"/>
            <a:ext cx="4602146" cy="288749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ysClr val="windowText" lastClr="000000"/>
                </a:solidFill>
                <a:latin typeface="Avenir Book" panose="02000503020000020003" pitchFamily="2" charset="0"/>
              </a:rPr>
              <a:t>Create counter-publics where the subordinated can complain to each other without being “corrected” by members of the dominant group. </a:t>
            </a:r>
          </a:p>
          <a:p>
            <a:pPr marL="285750" indent="-285750">
              <a:spcBef>
                <a:spcPts val="600"/>
              </a:spcBef>
              <a:buFont typeface="Arial" panose="020B0604020202020204" pitchFamily="34" charset="0"/>
              <a:buChar char="•"/>
            </a:pPr>
            <a:r>
              <a:rPr lang="en-US" sz="2000" dirty="0">
                <a:solidFill>
                  <a:sysClr val="windowText" lastClr="000000"/>
                </a:solidFill>
                <a:latin typeface="Avenir Book" panose="02000503020000020003" pitchFamily="2" charset="0"/>
              </a:rPr>
              <a:t>Consider: Is the problem individual or social? Is it a </a:t>
            </a:r>
            <a:r>
              <a:rPr lang="en-US" sz="2000" i="1" dirty="0">
                <a:solidFill>
                  <a:sysClr val="windowText" lastClr="000000"/>
                </a:solidFill>
                <a:latin typeface="Avenir Book" panose="02000503020000020003" pitchFamily="2" charset="0"/>
              </a:rPr>
              <a:t>positional vulnerability</a:t>
            </a:r>
            <a:r>
              <a:rPr lang="en-US" sz="2000" dirty="0">
                <a:solidFill>
                  <a:sysClr val="windowText" lastClr="000000"/>
                </a:solidFill>
                <a:latin typeface="Avenir Book" panose="02000503020000020003" pitchFamily="2" charset="0"/>
              </a:rPr>
              <a:t>?</a:t>
            </a:r>
            <a:r>
              <a:rPr lang="en-US" sz="2000" dirty="0">
                <a:latin typeface="Avenir Book" panose="02000503020000020003" pitchFamily="2" charset="0"/>
              </a:rPr>
              <a:t> </a:t>
            </a:r>
          </a:p>
        </p:txBody>
      </p:sp>
      <p:sp>
        <p:nvSpPr>
          <p:cNvPr id="7" name="Rounded Rectangle 6">
            <a:extLst>
              <a:ext uri="{FF2B5EF4-FFF2-40B4-BE49-F238E27FC236}">
                <a16:creationId xmlns:a16="http://schemas.microsoft.com/office/drawing/2014/main" id="{E3D18FAF-65ED-754F-8178-1B72AEFFC79C}"/>
              </a:ext>
            </a:extLst>
          </p:cNvPr>
          <p:cNvSpPr/>
          <p:nvPr/>
        </p:nvSpPr>
        <p:spPr>
          <a:xfrm>
            <a:off x="8062847" y="3987888"/>
            <a:ext cx="3806480" cy="2575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latin typeface="Avenir Book" panose="02000503020000020003" pitchFamily="2" charset="0"/>
              </a:rPr>
              <a:t>This process involves shifting </a:t>
            </a:r>
            <a:r>
              <a:rPr lang="en-US" sz="2000" i="1" dirty="0">
                <a:latin typeface="Avenir Book" panose="02000503020000020003" pitchFamily="2" charset="0"/>
              </a:rPr>
              <a:t>orientations</a:t>
            </a:r>
            <a:r>
              <a:rPr lang="en-US" sz="2000" dirty="0">
                <a:latin typeface="Avenir Book" panose="02000503020000020003" pitchFamily="2" charset="0"/>
              </a:rPr>
              <a:t> to notice facts that have been occluded – empirical facts, morally relevant facts, facts about possibilities.  </a:t>
            </a:r>
          </a:p>
        </p:txBody>
      </p:sp>
    </p:spTree>
    <p:extLst>
      <p:ext uri="{BB962C8B-B14F-4D97-AF65-F5344CB8AC3E}">
        <p14:creationId xmlns:p14="http://schemas.microsoft.com/office/powerpoint/2010/main" val="397367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30AB-AB36-7F46-9910-8C911C3CA2ED}"/>
              </a:ext>
            </a:extLst>
          </p:cNvPr>
          <p:cNvSpPr>
            <a:spLocks noGrp="1"/>
          </p:cNvSpPr>
          <p:nvPr>
            <p:ph type="title"/>
          </p:nvPr>
        </p:nvSpPr>
        <p:spPr>
          <a:xfrm>
            <a:off x="430279" y="504032"/>
            <a:ext cx="6002110" cy="698502"/>
          </a:xfrm>
        </p:spPr>
        <p:txBody>
          <a:bodyPr>
            <a:normAutofit/>
          </a:bodyPr>
          <a:lstStyle/>
          <a:p>
            <a:r>
              <a:rPr lang="en-US" sz="4000" dirty="0">
                <a:latin typeface="+mn-lt"/>
              </a:rPr>
              <a:t>Outline</a:t>
            </a:r>
          </a:p>
        </p:txBody>
      </p:sp>
      <p:sp>
        <p:nvSpPr>
          <p:cNvPr id="3" name="Content Placeholder 2">
            <a:extLst>
              <a:ext uri="{FF2B5EF4-FFF2-40B4-BE49-F238E27FC236}">
                <a16:creationId xmlns:a16="http://schemas.microsoft.com/office/drawing/2014/main" id="{7A079850-28FD-D64F-B18A-EDAC56209BEE}"/>
              </a:ext>
            </a:extLst>
          </p:cNvPr>
          <p:cNvSpPr>
            <a:spLocks noGrp="1"/>
          </p:cNvSpPr>
          <p:nvPr>
            <p:ph idx="1"/>
          </p:nvPr>
        </p:nvSpPr>
        <p:spPr>
          <a:xfrm>
            <a:off x="598665" y="1720810"/>
            <a:ext cx="6002110" cy="3670652"/>
          </a:xfrm>
        </p:spPr>
        <p:txBody>
          <a:bodyPr>
            <a:normAutofit/>
          </a:bodyPr>
          <a:lstStyle/>
          <a:p>
            <a:pPr marL="457200" indent="-457200">
              <a:buFont typeface="+mj-lt"/>
              <a:buAutoNum type="arabicPeriod"/>
            </a:pPr>
            <a:r>
              <a:rPr lang="en-US" sz="2200" dirty="0"/>
              <a:t>Background and Introduction</a:t>
            </a:r>
          </a:p>
          <a:p>
            <a:pPr marL="987552" lvl="1" indent="-457200">
              <a:buSzPct val="100000"/>
              <a:buFont typeface="+mj-lt"/>
              <a:buAutoNum type="alphaLcPeriod"/>
            </a:pPr>
            <a:r>
              <a:rPr lang="en-US" sz="2000" dirty="0"/>
              <a:t>Social Reproduction</a:t>
            </a:r>
          </a:p>
          <a:p>
            <a:pPr marL="987552" lvl="1" indent="-457200">
              <a:buSzPct val="100000"/>
              <a:buFont typeface="+mj-lt"/>
              <a:buAutoNum type="alphaLcPeriod"/>
            </a:pPr>
            <a:r>
              <a:rPr lang="en-US" sz="2000" dirty="0"/>
              <a:t>Challenges for Ideology Critique</a:t>
            </a:r>
          </a:p>
          <a:p>
            <a:pPr marL="457200" indent="-457200">
              <a:buFont typeface="+mj-lt"/>
              <a:buAutoNum type="arabicPeriod"/>
            </a:pPr>
            <a:r>
              <a:rPr lang="en-US" sz="2200" dirty="0"/>
              <a:t>Situating Social Critique</a:t>
            </a:r>
          </a:p>
          <a:p>
            <a:pPr marL="987552" lvl="1" indent="-457200">
              <a:buSzPct val="100000"/>
              <a:buFont typeface="+mj-lt"/>
              <a:buAutoNum type="alphaLcPeriod"/>
            </a:pPr>
            <a:r>
              <a:rPr lang="en-US" sz="2000" dirty="0"/>
              <a:t>Starting Points: Embedded Inquiry</a:t>
            </a:r>
          </a:p>
          <a:p>
            <a:pPr marL="987552" lvl="1" indent="-457200">
              <a:buSzPct val="100000"/>
              <a:buFont typeface="+mj-lt"/>
              <a:buAutoNum type="alphaLcPeriod"/>
            </a:pPr>
            <a:r>
              <a:rPr lang="en-US" sz="2000" dirty="0"/>
              <a:t>Illumination, Justification, Politics</a:t>
            </a:r>
          </a:p>
          <a:p>
            <a:pPr marL="457200" indent="-457200">
              <a:buFont typeface="+mj-lt"/>
              <a:buAutoNum type="arabicPeriod"/>
            </a:pPr>
            <a:r>
              <a:rPr lang="en-US" sz="2200" dirty="0"/>
              <a:t>Oppositional Consciousness: Case Study</a:t>
            </a:r>
          </a:p>
          <a:p>
            <a:pPr marL="457200" indent="-457200">
              <a:buFont typeface="+mj-lt"/>
              <a:buAutoNum type="arabicPeriod"/>
            </a:pPr>
            <a:r>
              <a:rPr lang="en-US" sz="2200" dirty="0"/>
              <a:t>Oppositional Political Epistemology</a:t>
            </a:r>
          </a:p>
          <a:p>
            <a:pPr marL="457200" indent="-457200">
              <a:buFont typeface="+mj-lt"/>
              <a:buAutoNum type="arabicPeriod"/>
            </a:pPr>
            <a:r>
              <a:rPr lang="en-US" sz="2200" dirty="0"/>
              <a:t>Conclusion</a:t>
            </a:r>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4" name="Slide Number Placeholder 3">
            <a:extLst>
              <a:ext uri="{FF2B5EF4-FFF2-40B4-BE49-F238E27FC236}">
                <a16:creationId xmlns:a16="http://schemas.microsoft.com/office/drawing/2014/main" id="{0CA24784-3E8D-0B4F-87A3-6726E30A6D74}"/>
              </a:ext>
            </a:extLst>
          </p:cNvPr>
          <p:cNvSpPr>
            <a:spLocks noGrp="1"/>
          </p:cNvSpPr>
          <p:nvPr>
            <p:ph type="sldNum" sz="quarter" idx="12"/>
          </p:nvPr>
        </p:nvSpPr>
        <p:spPr/>
        <p:txBody>
          <a:bodyPr>
            <a:normAutofit/>
          </a:bodyPr>
          <a:lstStyle/>
          <a:p>
            <a:pPr>
              <a:spcAft>
                <a:spcPts val="600"/>
              </a:spcAft>
            </a:pPr>
            <a:fld id="{0D32D128-9AB0-D542-A138-3FDDDF9FC1BA}" type="slidenum">
              <a:rPr lang="en-US">
                <a:solidFill>
                  <a:srgbClr val="FFFFFF"/>
                </a:solidFill>
              </a:rPr>
              <a:pPr>
                <a:spcAft>
                  <a:spcPts val="600"/>
                </a:spcAft>
              </a:pPr>
              <a:t>2</a:t>
            </a:fld>
            <a:endParaRPr lang="en-US">
              <a:solidFill>
                <a:srgbClr val="FFFFFF"/>
              </a:solidFill>
            </a:endParaRPr>
          </a:p>
        </p:txBody>
      </p:sp>
      <p:pic>
        <p:nvPicPr>
          <p:cNvPr id="6" name="Picture 5">
            <a:extLst>
              <a:ext uri="{FF2B5EF4-FFF2-40B4-BE49-F238E27FC236}">
                <a16:creationId xmlns:a16="http://schemas.microsoft.com/office/drawing/2014/main" id="{72882673-982C-934B-FE2D-837DB4BFC8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9440" y="10"/>
            <a:ext cx="4992560" cy="6857990"/>
          </a:xfrm>
          <a:prstGeom prst="rect">
            <a:avLst/>
          </a:prstGeom>
          <a:effectLst/>
        </p:spPr>
      </p:pic>
    </p:spTree>
    <p:extLst>
      <p:ext uri="{BB962C8B-B14F-4D97-AF65-F5344CB8AC3E}">
        <p14:creationId xmlns:p14="http://schemas.microsoft.com/office/powerpoint/2010/main" val="147812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5E67B-AF7C-6846-B71A-D44FE98B6623}"/>
              </a:ext>
            </a:extLst>
          </p:cNvPr>
          <p:cNvSpPr>
            <a:spLocks noGrp="1"/>
          </p:cNvSpPr>
          <p:nvPr>
            <p:ph type="title"/>
          </p:nvPr>
        </p:nvSpPr>
        <p:spPr>
          <a:xfrm>
            <a:off x="317351" y="328109"/>
            <a:ext cx="7379341" cy="609600"/>
          </a:xfrm>
        </p:spPr>
        <p:txBody>
          <a:bodyPr>
            <a:noAutofit/>
          </a:bodyPr>
          <a:lstStyle/>
          <a:p>
            <a:r>
              <a:rPr lang="en-US" sz="4000" dirty="0">
                <a:latin typeface="+mn-lt"/>
              </a:rPr>
              <a:t>Identities and Epistemic Injustice</a:t>
            </a:r>
          </a:p>
        </p:txBody>
      </p:sp>
      <p:sp>
        <p:nvSpPr>
          <p:cNvPr id="4" name="Slide Number Placeholder 3">
            <a:extLst>
              <a:ext uri="{FF2B5EF4-FFF2-40B4-BE49-F238E27FC236}">
                <a16:creationId xmlns:a16="http://schemas.microsoft.com/office/drawing/2014/main" id="{82DD7FF9-D9C3-E345-A96C-9977D6A8DCD7}"/>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a:solidFill>
                  <a:srgbClr val="FFFFFF"/>
                </a:solidFill>
              </a:rPr>
              <a:pPr>
                <a:spcAft>
                  <a:spcPts val="600"/>
                </a:spcAft>
              </a:pPr>
              <a:t>20</a:t>
            </a:fld>
            <a:endParaRPr lang="en-US">
              <a:solidFill>
                <a:srgbClr val="FFFFFF"/>
              </a:solidFill>
            </a:endParaRPr>
          </a:p>
        </p:txBody>
      </p:sp>
      <p:pic>
        <p:nvPicPr>
          <p:cNvPr id="8" name="Picture 7" descr="A picture containing cake, building, birthday, colorful&#10;&#10;Description automatically generated">
            <a:extLst>
              <a:ext uri="{FF2B5EF4-FFF2-40B4-BE49-F238E27FC236}">
                <a16:creationId xmlns:a16="http://schemas.microsoft.com/office/drawing/2014/main" id="{75ABEB64-374D-BA4F-A107-624E2A1BF8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14953" y="710738"/>
            <a:ext cx="4572125" cy="4484716"/>
          </a:xfrm>
          <a:prstGeom prst="rect">
            <a:avLst/>
          </a:prstGeom>
        </p:spPr>
      </p:pic>
      <p:sp>
        <p:nvSpPr>
          <p:cNvPr id="3" name="Content Placeholder 2">
            <a:extLst>
              <a:ext uri="{FF2B5EF4-FFF2-40B4-BE49-F238E27FC236}">
                <a16:creationId xmlns:a16="http://schemas.microsoft.com/office/drawing/2014/main" id="{59D71D99-9683-B549-A4B1-75D3C5208033}"/>
              </a:ext>
            </a:extLst>
          </p:cNvPr>
          <p:cNvSpPr>
            <a:spLocks noGrp="1"/>
          </p:cNvSpPr>
          <p:nvPr>
            <p:ph idx="1"/>
          </p:nvPr>
        </p:nvSpPr>
        <p:spPr>
          <a:xfrm>
            <a:off x="317350" y="1051560"/>
            <a:ext cx="7379341" cy="3803073"/>
          </a:xfrm>
          <a:solidFill>
            <a:schemeClr val="accent6">
              <a:lumMod val="20000"/>
              <a:lumOff val="80000"/>
            </a:schemeClr>
          </a:solidFill>
        </p:spPr>
        <p:txBody>
          <a:bodyPr>
            <a:noAutofit/>
          </a:bodyPr>
          <a:lstStyle/>
          <a:p>
            <a:pPr marL="457200" lvl="0" indent="-457200">
              <a:lnSpc>
                <a:spcPct val="100000"/>
              </a:lnSpc>
              <a:buFont typeface="+mj-lt"/>
              <a:buAutoNum type="arabicPeriod" startAt="3"/>
            </a:pPr>
            <a:r>
              <a:rPr lang="en-US" sz="2200" dirty="0"/>
              <a:t>Individuals within the group can sometimes rely on existing identities, but in other cases </a:t>
            </a:r>
            <a:r>
              <a:rPr lang="en-US" sz="2200" b="1" dirty="0"/>
              <a:t>new “identities” are called fo</a:t>
            </a:r>
            <a:r>
              <a:rPr lang="en-US" sz="2200" dirty="0"/>
              <a:t>r (</a:t>
            </a:r>
            <a:r>
              <a:rPr lang="en-US" sz="2200" dirty="0" err="1"/>
              <a:t>Mansbridge</a:t>
            </a:r>
            <a:r>
              <a:rPr lang="en-US" sz="2200" dirty="0"/>
              <a:t>, 9). </a:t>
            </a:r>
          </a:p>
          <a:p>
            <a:pPr lvl="1">
              <a:lnSpc>
                <a:spcPct val="100000"/>
              </a:lnSpc>
            </a:pPr>
            <a:r>
              <a:rPr lang="en-US" sz="2000" dirty="0"/>
              <a:t>The new shared identities (Black feminist, queer) allow for a cultivation of trust, new language, shared interests, etc.  </a:t>
            </a:r>
          </a:p>
          <a:p>
            <a:pPr lvl="1">
              <a:lnSpc>
                <a:spcPct val="100000"/>
              </a:lnSpc>
            </a:pPr>
            <a:r>
              <a:rPr lang="en-US" sz="2000" dirty="0"/>
              <a:t>Patterns can then become more visible, new hermeneutic resources developed (“smart-ugly,” “misogyny”).</a:t>
            </a:r>
          </a:p>
          <a:p>
            <a:pPr marL="457200" indent="-457200">
              <a:lnSpc>
                <a:spcPct val="100000"/>
              </a:lnSpc>
              <a:buFont typeface="+mj-lt"/>
              <a:buAutoNum type="arabicPeriod" startAt="3"/>
            </a:pPr>
            <a:r>
              <a:rPr lang="en-US" sz="2200" dirty="0"/>
              <a:t>The “testing” process – at this stage and later stages – should involve forms of </a:t>
            </a:r>
            <a:r>
              <a:rPr lang="en-US" sz="2200" b="1" i="1" dirty="0"/>
              <a:t>bias reduction</a:t>
            </a:r>
            <a:r>
              <a:rPr lang="en-US" sz="2200" b="1" dirty="0"/>
              <a:t> and </a:t>
            </a:r>
            <a:r>
              <a:rPr lang="en-US" sz="2200" b="1" i="1" dirty="0"/>
              <a:t>consideration of epistemic injustice</a:t>
            </a:r>
            <a:r>
              <a:rPr lang="en-US" sz="2200" dirty="0"/>
              <a:t> of all sorts. </a:t>
            </a:r>
          </a:p>
        </p:txBody>
      </p:sp>
      <p:pic>
        <p:nvPicPr>
          <p:cNvPr id="6" name="Picture 5" descr="Shape, square&#10;&#10;Description automatically generated">
            <a:extLst>
              <a:ext uri="{FF2B5EF4-FFF2-40B4-BE49-F238E27FC236}">
                <a16:creationId xmlns:a16="http://schemas.microsoft.com/office/drawing/2014/main" id="{F933E175-CC1A-5143-B908-CCB5306678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0" t="39260" r="-1825"/>
          <a:stretch/>
        </p:blipFill>
        <p:spPr>
          <a:xfrm>
            <a:off x="3559062" y="4649687"/>
            <a:ext cx="5073875" cy="1880204"/>
          </a:xfrm>
          <a:prstGeom prst="rect">
            <a:avLst/>
          </a:prstGeom>
        </p:spPr>
      </p:pic>
    </p:spTree>
    <p:extLst>
      <p:ext uri="{BB962C8B-B14F-4D97-AF65-F5344CB8AC3E}">
        <p14:creationId xmlns:p14="http://schemas.microsoft.com/office/powerpoint/2010/main" val="45997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BFD5-C96B-2A46-A4EF-DE65C5167BD7}"/>
              </a:ext>
            </a:extLst>
          </p:cNvPr>
          <p:cNvSpPr>
            <a:spLocks noGrp="1"/>
          </p:cNvSpPr>
          <p:nvPr>
            <p:ph type="title"/>
          </p:nvPr>
        </p:nvSpPr>
        <p:spPr>
          <a:xfrm>
            <a:off x="4373545" y="399873"/>
            <a:ext cx="6904055" cy="609600"/>
          </a:xfrm>
        </p:spPr>
        <p:txBody>
          <a:bodyPr>
            <a:normAutofit fontScale="90000"/>
          </a:bodyPr>
          <a:lstStyle/>
          <a:p>
            <a:r>
              <a:rPr lang="en-US" dirty="0">
                <a:latin typeface="+mn-lt"/>
              </a:rPr>
              <a:t>Critical Social Science</a:t>
            </a:r>
          </a:p>
        </p:txBody>
      </p:sp>
      <p:sp>
        <p:nvSpPr>
          <p:cNvPr id="3" name="Content Placeholder 2">
            <a:extLst>
              <a:ext uri="{FF2B5EF4-FFF2-40B4-BE49-F238E27FC236}">
                <a16:creationId xmlns:a16="http://schemas.microsoft.com/office/drawing/2014/main" id="{746C753F-7AB4-7546-B28E-432C02D2F8F1}"/>
              </a:ext>
            </a:extLst>
          </p:cNvPr>
          <p:cNvSpPr>
            <a:spLocks noGrp="1"/>
          </p:cNvSpPr>
          <p:nvPr>
            <p:ph idx="1"/>
          </p:nvPr>
        </p:nvSpPr>
        <p:spPr>
          <a:xfrm>
            <a:off x="4373545" y="1139444"/>
            <a:ext cx="7502225" cy="4327298"/>
          </a:xfrm>
          <a:solidFill>
            <a:schemeClr val="accent2">
              <a:lumMod val="20000"/>
              <a:lumOff val="80000"/>
            </a:schemeClr>
          </a:solidFill>
        </p:spPr>
        <p:txBody>
          <a:bodyPr>
            <a:noAutofit/>
          </a:bodyPr>
          <a:lstStyle/>
          <a:p>
            <a:pPr marL="457200" lvl="0" indent="-457200">
              <a:lnSpc>
                <a:spcPct val="100000"/>
              </a:lnSpc>
              <a:buFont typeface="+mj-lt"/>
              <a:buAutoNum type="arabicPeriod" startAt="5"/>
            </a:pPr>
            <a:r>
              <a:rPr lang="en-US" sz="2000" b="1" i="1" dirty="0"/>
              <a:t>Develop a hypothesis</a:t>
            </a:r>
            <a:r>
              <a:rPr lang="en-US" sz="2000" b="1" dirty="0"/>
              <a:t> </a:t>
            </a:r>
            <a:r>
              <a:rPr lang="en-US" sz="2000" dirty="0"/>
              <a:t>about the source of the problem.  Who/What is responsible for the problem?  Is the coordination system faulty or are there other problems, e.g., bad actors?  (See also </a:t>
            </a:r>
            <a:r>
              <a:rPr lang="en-US" sz="2000" dirty="0" err="1"/>
              <a:t>Mansbridge</a:t>
            </a:r>
            <a:r>
              <a:rPr lang="en-US" sz="2000" dirty="0"/>
              <a:t> 2001, 5)</a:t>
            </a:r>
          </a:p>
          <a:p>
            <a:pPr marL="457200" indent="-457200">
              <a:lnSpc>
                <a:spcPct val="100000"/>
              </a:lnSpc>
              <a:buFont typeface="+mj-lt"/>
              <a:buAutoNum type="arabicPeriod" startAt="5"/>
            </a:pPr>
            <a:r>
              <a:rPr lang="en-US" sz="2000" b="1" i="1" dirty="0"/>
              <a:t>Test the hypothesis.</a:t>
            </a:r>
            <a:r>
              <a:rPr lang="en-US" sz="2000" dirty="0"/>
              <a:t> Is it empirically adequate? Is the hypothesis is the best explanation of the phenomenon? (Cf. Neo-Nazis, Anti-Vaxxers) Draw on resources in critical social science. (I endorse a feminist philosophy of science (</a:t>
            </a:r>
            <a:r>
              <a:rPr lang="en-US" sz="2000" dirty="0" err="1"/>
              <a:t>Longino</a:t>
            </a:r>
            <a:r>
              <a:rPr lang="en-US" sz="2000" dirty="0"/>
              <a:t> et al) that yields an externalist account of objective justification.)</a:t>
            </a:r>
          </a:p>
          <a:p>
            <a:pPr marL="457200" lvl="0" indent="-457200">
              <a:lnSpc>
                <a:spcPct val="100000"/>
              </a:lnSpc>
              <a:buFont typeface="+mj-lt"/>
              <a:buAutoNum type="arabicPeriod" startAt="5"/>
            </a:pPr>
            <a:r>
              <a:rPr lang="en-US" sz="2000" b="1" dirty="0"/>
              <a:t>Revise the hypothesis</a:t>
            </a:r>
            <a:r>
              <a:rPr lang="en-US" sz="2000" dirty="0"/>
              <a:t>, as needed. </a:t>
            </a:r>
          </a:p>
          <a:p>
            <a:pPr marL="457200" lvl="0" indent="-457200">
              <a:lnSpc>
                <a:spcPct val="100000"/>
              </a:lnSpc>
              <a:buFont typeface="+mj-lt"/>
              <a:buAutoNum type="arabicPeriod" startAt="5"/>
            </a:pPr>
            <a:r>
              <a:rPr lang="en-US" sz="2000" b="1" dirty="0"/>
              <a:t>Articulate </a:t>
            </a:r>
            <a:r>
              <a:rPr lang="en-US" sz="2000" b="1" i="1" dirty="0"/>
              <a:t>a claim</a:t>
            </a:r>
            <a:r>
              <a:rPr lang="en-US" sz="2000" b="1" dirty="0"/>
              <a:t> challenging the practice</a:t>
            </a:r>
            <a:r>
              <a:rPr lang="en-US" sz="2000" dirty="0"/>
              <a:t>, e.g., this (part of the) practice is unjust, oppressive, harmful, or wrongful.  </a:t>
            </a:r>
          </a:p>
        </p:txBody>
      </p:sp>
      <p:sp>
        <p:nvSpPr>
          <p:cNvPr id="4" name="Slide Number Placeholder 3">
            <a:extLst>
              <a:ext uri="{FF2B5EF4-FFF2-40B4-BE49-F238E27FC236}">
                <a16:creationId xmlns:a16="http://schemas.microsoft.com/office/drawing/2014/main" id="{9315846E-6678-A641-A89D-3A4959113918}"/>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smtClean="0"/>
              <a:pPr>
                <a:spcAft>
                  <a:spcPts val="600"/>
                </a:spcAft>
              </a:pPr>
              <a:t>21</a:t>
            </a:fld>
            <a:endParaRPr lang="en-US"/>
          </a:p>
        </p:txBody>
      </p:sp>
      <p:pic>
        <p:nvPicPr>
          <p:cNvPr id="6" name="Picture 5" descr="A person standing in front of a curtain&#10;&#10;Description automatically generated">
            <a:extLst>
              <a:ext uri="{FF2B5EF4-FFF2-40B4-BE49-F238E27FC236}">
                <a16:creationId xmlns:a16="http://schemas.microsoft.com/office/drawing/2014/main" id="{76C02790-E328-6D49-9778-441512284F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
          <a:stretch/>
        </p:blipFill>
        <p:spPr>
          <a:xfrm>
            <a:off x="316230" y="399873"/>
            <a:ext cx="3827440" cy="2903220"/>
          </a:xfrm>
          <a:prstGeom prst="rect">
            <a:avLst/>
          </a:prstGeom>
        </p:spPr>
      </p:pic>
      <p:pic>
        <p:nvPicPr>
          <p:cNvPr id="8" name="Picture 7" descr="A person in glasses looking at the camera&#10;&#10;Description automatically generated">
            <a:extLst>
              <a:ext uri="{FF2B5EF4-FFF2-40B4-BE49-F238E27FC236}">
                <a16:creationId xmlns:a16="http://schemas.microsoft.com/office/drawing/2014/main" id="{83E837EC-19B0-8641-88D6-CF0F195E8C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334"/>
          <a:stretch/>
        </p:blipFill>
        <p:spPr>
          <a:xfrm>
            <a:off x="706211" y="3755829"/>
            <a:ext cx="2860592" cy="2804981"/>
          </a:xfrm>
          <a:prstGeom prst="rect">
            <a:avLst/>
          </a:prstGeom>
        </p:spPr>
      </p:pic>
      <p:sp>
        <p:nvSpPr>
          <p:cNvPr id="9" name="TextBox 8">
            <a:extLst>
              <a:ext uri="{FF2B5EF4-FFF2-40B4-BE49-F238E27FC236}">
                <a16:creationId xmlns:a16="http://schemas.microsoft.com/office/drawing/2014/main" id="{EAF314C5-1DCE-D34D-831F-1419CCC93735}"/>
              </a:ext>
            </a:extLst>
          </p:cNvPr>
          <p:cNvSpPr txBox="1"/>
          <p:nvPr/>
        </p:nvSpPr>
        <p:spPr>
          <a:xfrm>
            <a:off x="149802" y="3102171"/>
            <a:ext cx="1269899" cy="307777"/>
          </a:xfrm>
          <a:prstGeom prst="rect">
            <a:avLst/>
          </a:prstGeom>
          <a:solidFill>
            <a:schemeClr val="bg2"/>
          </a:solidFill>
        </p:spPr>
        <p:txBody>
          <a:bodyPr wrap="none" rtlCol="0">
            <a:spAutoFit/>
          </a:bodyPr>
          <a:lstStyle/>
          <a:p>
            <a:r>
              <a:rPr lang="en-US" sz="1400" dirty="0"/>
              <a:t>Helen </a:t>
            </a:r>
            <a:r>
              <a:rPr lang="en-US" sz="1400" dirty="0" err="1"/>
              <a:t>Longino</a:t>
            </a:r>
            <a:endParaRPr lang="en-US" sz="1400" dirty="0"/>
          </a:p>
        </p:txBody>
      </p:sp>
      <p:sp>
        <p:nvSpPr>
          <p:cNvPr id="10" name="TextBox 9">
            <a:extLst>
              <a:ext uri="{FF2B5EF4-FFF2-40B4-BE49-F238E27FC236}">
                <a16:creationId xmlns:a16="http://schemas.microsoft.com/office/drawing/2014/main" id="{1BA3B604-75CA-EB48-A77B-DFE0073BC62C}"/>
              </a:ext>
            </a:extLst>
          </p:cNvPr>
          <p:cNvSpPr txBox="1"/>
          <p:nvPr/>
        </p:nvSpPr>
        <p:spPr>
          <a:xfrm>
            <a:off x="114280" y="6376332"/>
            <a:ext cx="1340945" cy="307777"/>
          </a:xfrm>
          <a:prstGeom prst="rect">
            <a:avLst/>
          </a:prstGeom>
          <a:solidFill>
            <a:schemeClr val="bg2"/>
          </a:solidFill>
        </p:spPr>
        <p:txBody>
          <a:bodyPr wrap="none" rtlCol="0">
            <a:spAutoFit/>
          </a:bodyPr>
          <a:lstStyle/>
          <a:p>
            <a:r>
              <a:rPr lang="en-US" sz="1400" dirty="0"/>
              <a:t>Erik Olin Wright</a:t>
            </a:r>
          </a:p>
        </p:txBody>
      </p:sp>
      <p:sp>
        <p:nvSpPr>
          <p:cNvPr id="5" name="Rounded Rectangle 4">
            <a:extLst>
              <a:ext uri="{FF2B5EF4-FFF2-40B4-BE49-F238E27FC236}">
                <a16:creationId xmlns:a16="http://schemas.microsoft.com/office/drawing/2014/main" id="{EE8A1BE9-A855-C2FE-7B2F-39904E20307E}"/>
              </a:ext>
            </a:extLst>
          </p:cNvPr>
          <p:cNvSpPr/>
          <p:nvPr/>
        </p:nvSpPr>
        <p:spPr>
          <a:xfrm>
            <a:off x="4672629" y="5371377"/>
            <a:ext cx="6904055" cy="104740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2200" dirty="0">
                <a:solidFill>
                  <a:schemeClr val="tx1"/>
                </a:solidFill>
              </a:rPr>
              <a:t>This is how I propose we address the </a:t>
            </a:r>
            <a:r>
              <a:rPr lang="en-US" sz="2200" i="1" dirty="0">
                <a:solidFill>
                  <a:schemeClr val="tx1"/>
                </a:solidFill>
              </a:rPr>
              <a:t>justification problem</a:t>
            </a:r>
            <a:r>
              <a:rPr lang="en-US" sz="2200" dirty="0">
                <a:solidFill>
                  <a:schemeClr val="tx1"/>
                </a:solidFill>
              </a:rPr>
              <a:t>.  I am not proposing here a theory of politics.</a:t>
            </a:r>
            <a:endParaRPr lang="en-US" sz="2200" i="1" dirty="0">
              <a:solidFill>
                <a:schemeClr val="tx1"/>
              </a:solidFill>
            </a:endParaRPr>
          </a:p>
        </p:txBody>
      </p:sp>
    </p:spTree>
    <p:extLst>
      <p:ext uri="{BB962C8B-B14F-4D97-AF65-F5344CB8AC3E}">
        <p14:creationId xmlns:p14="http://schemas.microsoft.com/office/powerpoint/2010/main" val="7625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0CA6DE-5BB5-F44F-B49A-B79902DF1EC6}"/>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9472736" y="334825"/>
            <a:ext cx="2312893" cy="3094175"/>
          </a:xfrm>
          <a:prstGeom prst="rect">
            <a:avLst/>
          </a:prstGeom>
        </p:spPr>
      </p:pic>
      <p:sp>
        <p:nvSpPr>
          <p:cNvPr id="2" name="Title 1">
            <a:extLst>
              <a:ext uri="{FF2B5EF4-FFF2-40B4-BE49-F238E27FC236}">
                <a16:creationId xmlns:a16="http://schemas.microsoft.com/office/drawing/2014/main" id="{FDFAC7BC-7CD4-1643-BE08-0E0A841311D2}"/>
              </a:ext>
            </a:extLst>
          </p:cNvPr>
          <p:cNvSpPr>
            <a:spLocks noGrp="1"/>
          </p:cNvSpPr>
          <p:nvPr>
            <p:ph type="title"/>
          </p:nvPr>
        </p:nvSpPr>
        <p:spPr>
          <a:xfrm>
            <a:off x="383932" y="353766"/>
            <a:ext cx="9886950" cy="734209"/>
          </a:xfrm>
        </p:spPr>
        <p:txBody>
          <a:bodyPr>
            <a:normAutofit/>
          </a:bodyPr>
          <a:lstStyle/>
          <a:p>
            <a:r>
              <a:rPr lang="en-US" sz="4000" dirty="0">
                <a:latin typeface="+mn-lt"/>
              </a:rPr>
              <a:t>Political Stage (no guarantees!)</a:t>
            </a:r>
          </a:p>
        </p:txBody>
      </p:sp>
      <p:sp>
        <p:nvSpPr>
          <p:cNvPr id="3" name="Content Placeholder 2">
            <a:extLst>
              <a:ext uri="{FF2B5EF4-FFF2-40B4-BE49-F238E27FC236}">
                <a16:creationId xmlns:a16="http://schemas.microsoft.com/office/drawing/2014/main" id="{58859049-600F-F441-92DE-00730C6158B6}"/>
              </a:ext>
            </a:extLst>
          </p:cNvPr>
          <p:cNvSpPr>
            <a:spLocks noGrp="1"/>
          </p:cNvSpPr>
          <p:nvPr>
            <p:ph idx="1"/>
          </p:nvPr>
        </p:nvSpPr>
        <p:spPr>
          <a:xfrm>
            <a:off x="406371" y="1106917"/>
            <a:ext cx="9066365" cy="5346470"/>
          </a:xfrm>
        </p:spPr>
        <p:txBody>
          <a:bodyPr>
            <a:noAutofit/>
          </a:bodyPr>
          <a:lstStyle/>
          <a:p>
            <a:pPr lvl="0">
              <a:lnSpc>
                <a:spcPct val="100000"/>
              </a:lnSpc>
            </a:pPr>
            <a:r>
              <a:rPr lang="en-US" sz="2200" dirty="0"/>
              <a:t>Suggest proposals for corrective procedures and practices.</a:t>
            </a:r>
          </a:p>
          <a:p>
            <a:pPr lvl="0">
              <a:lnSpc>
                <a:spcPct val="100000"/>
              </a:lnSpc>
            </a:pPr>
            <a:r>
              <a:rPr lang="en-US" sz="2200" dirty="0"/>
              <a:t>If deliberation concerning the claims and proposals is unsuccessful, resort to non-deliberative interventions, “from  petitioning, publicity campaigns, theatrical performances, candlelight vigils, litigation, and political campaigns to street demonstrations, boycotts, teach-ins, sit-ins, picketing, strikes, and building occupations.” (Anderson 2014, 9)</a:t>
            </a:r>
          </a:p>
          <a:p>
            <a:pPr lvl="0">
              <a:lnSpc>
                <a:spcPct val="100000"/>
              </a:lnSpc>
            </a:pPr>
            <a:r>
              <a:rPr lang="en-US" sz="2200" dirty="0"/>
              <a:t>Even if a proposal is met with agreement in the public sphere, this is not the end of the story.  Anderson suggests we must ask: </a:t>
            </a:r>
          </a:p>
          <a:p>
            <a:pPr lvl="0">
              <a:lnSpc>
                <a:spcPct val="100000"/>
              </a:lnSpc>
            </a:pPr>
            <a:endParaRPr lang="en-US" sz="2200" dirty="0"/>
          </a:p>
          <a:p>
            <a:pPr lvl="0">
              <a:lnSpc>
                <a:spcPct val="100000"/>
              </a:lnSpc>
            </a:pPr>
            <a:endParaRPr lang="en-US" sz="2200" dirty="0"/>
          </a:p>
          <a:p>
            <a:pPr marL="530352" lvl="1" indent="0">
              <a:lnSpc>
                <a:spcPct val="100000"/>
              </a:lnSpc>
              <a:buNone/>
            </a:pPr>
            <a:endParaRPr lang="en-US" sz="2200" dirty="0"/>
          </a:p>
          <a:p>
            <a:pPr lvl="0">
              <a:lnSpc>
                <a:spcPct val="100000"/>
              </a:lnSpc>
            </a:pPr>
            <a:endParaRPr lang="en-US" sz="2200" dirty="0"/>
          </a:p>
          <a:p>
            <a:pPr lvl="0">
              <a:lnSpc>
                <a:spcPct val="100000"/>
              </a:lnSpc>
            </a:pPr>
            <a:r>
              <a:rPr lang="en-US" sz="2200" dirty="0"/>
              <a:t>Repeat as needed.</a:t>
            </a:r>
          </a:p>
          <a:p>
            <a:pPr>
              <a:lnSpc>
                <a:spcPct val="100000"/>
              </a:lnSpc>
            </a:pPr>
            <a:endParaRPr lang="en-US" sz="2200" dirty="0"/>
          </a:p>
        </p:txBody>
      </p:sp>
      <p:sp>
        <p:nvSpPr>
          <p:cNvPr id="4" name="Slide Number Placeholder 3">
            <a:extLst>
              <a:ext uri="{FF2B5EF4-FFF2-40B4-BE49-F238E27FC236}">
                <a16:creationId xmlns:a16="http://schemas.microsoft.com/office/drawing/2014/main" id="{D713061F-B628-734D-A160-97FAC8A5EAF3}"/>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smtClean="0"/>
              <a:pPr>
                <a:spcAft>
                  <a:spcPts val="600"/>
                </a:spcAft>
              </a:pPr>
              <a:t>22</a:t>
            </a:fld>
            <a:endParaRPr lang="en-US"/>
          </a:p>
        </p:txBody>
      </p:sp>
      <p:sp>
        <p:nvSpPr>
          <p:cNvPr id="6" name="Rounded Rectangle 5">
            <a:extLst>
              <a:ext uri="{FF2B5EF4-FFF2-40B4-BE49-F238E27FC236}">
                <a16:creationId xmlns:a16="http://schemas.microsoft.com/office/drawing/2014/main" id="{4E58293E-B085-044C-BBBC-4C779FF902E7}"/>
              </a:ext>
            </a:extLst>
          </p:cNvPr>
          <p:cNvSpPr/>
          <p:nvPr/>
        </p:nvSpPr>
        <p:spPr>
          <a:xfrm>
            <a:off x="714895" y="4182407"/>
            <a:ext cx="10354133" cy="164885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 [</a:t>
            </a:r>
            <a:r>
              <a:rPr lang="en-US" sz="2200" dirty="0" err="1">
                <a:solidFill>
                  <a:schemeClr val="tx1"/>
                </a:solidFill>
              </a:rPr>
              <a:t>i</a:t>
            </a:r>
            <a:r>
              <a:rPr lang="en-US" sz="2200" dirty="0">
                <a:solidFill>
                  <a:schemeClr val="tx1"/>
                </a:solidFill>
              </a:rPr>
              <a:t>] Does acting on the new judgments solve the problem as originally diagnosed? …</a:t>
            </a:r>
          </a:p>
          <a:p>
            <a:pPr>
              <a:spcBef>
                <a:spcPts val="1200"/>
              </a:spcBef>
            </a:pPr>
            <a:r>
              <a:rPr lang="en-US" sz="2200" dirty="0">
                <a:solidFill>
                  <a:schemeClr val="tx1"/>
                </a:solidFill>
              </a:rPr>
              <a:t>  [ii] Does it do so with acceptable side effects? An affirmative answer to both questions amounts to a successful test of the new judgment in an experiment in living.” (5-6)</a:t>
            </a:r>
          </a:p>
        </p:txBody>
      </p:sp>
    </p:spTree>
    <p:extLst>
      <p:ext uri="{BB962C8B-B14F-4D97-AF65-F5344CB8AC3E}">
        <p14:creationId xmlns:p14="http://schemas.microsoft.com/office/powerpoint/2010/main" val="237116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2155-6915-E241-985C-477A74C7A161}"/>
              </a:ext>
            </a:extLst>
          </p:cNvPr>
          <p:cNvSpPr>
            <a:spLocks noGrp="1"/>
          </p:cNvSpPr>
          <p:nvPr>
            <p:ph type="title"/>
          </p:nvPr>
        </p:nvSpPr>
        <p:spPr>
          <a:xfrm>
            <a:off x="4771504" y="408342"/>
            <a:ext cx="5957455" cy="755725"/>
          </a:xfrm>
        </p:spPr>
        <p:txBody>
          <a:bodyPr>
            <a:normAutofit/>
          </a:bodyPr>
          <a:lstStyle/>
          <a:p>
            <a:r>
              <a:rPr lang="en-US" sz="4000" dirty="0">
                <a:latin typeface="+mn-lt"/>
              </a:rPr>
              <a:t>Justification &amp; Politics</a:t>
            </a:r>
          </a:p>
        </p:txBody>
      </p:sp>
      <p:sp>
        <p:nvSpPr>
          <p:cNvPr id="3" name="Content Placeholder 2">
            <a:extLst>
              <a:ext uri="{FF2B5EF4-FFF2-40B4-BE49-F238E27FC236}">
                <a16:creationId xmlns:a16="http://schemas.microsoft.com/office/drawing/2014/main" id="{3A71A474-41AF-B14B-AC78-8F250484EBD0}"/>
              </a:ext>
            </a:extLst>
          </p:cNvPr>
          <p:cNvSpPr>
            <a:spLocks noGrp="1"/>
          </p:cNvSpPr>
          <p:nvPr>
            <p:ph idx="1"/>
          </p:nvPr>
        </p:nvSpPr>
        <p:spPr>
          <a:xfrm>
            <a:off x="4771505" y="1164067"/>
            <a:ext cx="7095303" cy="5436237"/>
          </a:xfrm>
          <a:solidFill>
            <a:schemeClr val="bg2"/>
          </a:solidFill>
        </p:spPr>
        <p:txBody>
          <a:bodyPr>
            <a:noAutofit/>
          </a:bodyPr>
          <a:lstStyle/>
          <a:p>
            <a:pPr>
              <a:lnSpc>
                <a:spcPct val="100000"/>
              </a:lnSpc>
            </a:pPr>
            <a:r>
              <a:rPr lang="en-US" sz="2200" dirty="0"/>
              <a:t>On this view, an oppositional consciousness is warranted insofar as it moves from a “gut refusal” to a moral claim through a collective examination of shared experience, guided by sound epistemic norms.  </a:t>
            </a:r>
          </a:p>
          <a:p>
            <a:pPr>
              <a:lnSpc>
                <a:spcPct val="100000"/>
              </a:lnSpc>
            </a:pPr>
            <a:r>
              <a:rPr lang="en-US" sz="2200" dirty="0"/>
              <a:t>What norms are “sound” is not simply a matter of what the dominant culture recommends, but also should be guided by best practices of social science, and the lived experience of those in the subordinate group.  The resulting claim is made on behalf of a social group and warranted through their collective efforts.</a:t>
            </a:r>
          </a:p>
          <a:p>
            <a:pPr>
              <a:lnSpc>
                <a:spcPct val="100000"/>
              </a:lnSpc>
            </a:pPr>
            <a:r>
              <a:rPr lang="en-US" sz="2200" dirty="0"/>
              <a:t>An oppositional moral claim is not, simply by virtue of being the result of such a process, dispositive.</a:t>
            </a:r>
            <a:r>
              <a:rPr lang="en-US" sz="2200" b="1" dirty="0"/>
              <a:t> </a:t>
            </a:r>
            <a:r>
              <a:rPr lang="en-US" sz="2200" dirty="0" err="1"/>
              <a:t>Rather,</a:t>
            </a:r>
            <a:r>
              <a:rPr lang="en-US" sz="2200" b="1" dirty="0" err="1">
                <a:solidFill>
                  <a:srgbClr val="C00000"/>
                </a:solidFill>
              </a:rPr>
              <a:t>it</a:t>
            </a:r>
            <a:r>
              <a:rPr lang="en-US" sz="2200" b="1" dirty="0">
                <a:solidFill>
                  <a:srgbClr val="C00000"/>
                </a:solidFill>
              </a:rPr>
              <a:t> is a move in a process of contentious politics that deserves consideration in collective deliberation. </a:t>
            </a:r>
          </a:p>
        </p:txBody>
      </p:sp>
      <p:sp>
        <p:nvSpPr>
          <p:cNvPr id="4" name="Slide Number Placeholder 3">
            <a:extLst>
              <a:ext uri="{FF2B5EF4-FFF2-40B4-BE49-F238E27FC236}">
                <a16:creationId xmlns:a16="http://schemas.microsoft.com/office/drawing/2014/main" id="{C6A9A3C6-EE3A-E54A-B2A1-B4BA1537EFEA}"/>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smtClean="0"/>
              <a:pPr>
                <a:spcAft>
                  <a:spcPts val="600"/>
                </a:spcAft>
              </a:pPr>
              <a:t>23</a:t>
            </a:fld>
            <a:endParaRPr lang="en-US"/>
          </a:p>
        </p:txBody>
      </p:sp>
      <p:pic>
        <p:nvPicPr>
          <p:cNvPr id="6" name="Picture 5" descr="A picture containing screen, monitor, computer&#10;&#10;Description automatically generated">
            <a:extLst>
              <a:ext uri="{FF2B5EF4-FFF2-40B4-BE49-F238E27FC236}">
                <a16:creationId xmlns:a16="http://schemas.microsoft.com/office/drawing/2014/main" id="{D27D6AE2-13D0-0D45-AEA9-0CD7432BD3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4373546" cy="6857990"/>
          </a:xfrm>
          <a:prstGeom prst="rect">
            <a:avLst/>
          </a:prstGeom>
        </p:spPr>
      </p:pic>
    </p:spTree>
    <p:extLst>
      <p:ext uri="{BB962C8B-B14F-4D97-AF65-F5344CB8AC3E}">
        <p14:creationId xmlns:p14="http://schemas.microsoft.com/office/powerpoint/2010/main" val="106881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C2BE-0621-B14C-B445-393799A0A626}"/>
              </a:ext>
            </a:extLst>
          </p:cNvPr>
          <p:cNvSpPr>
            <a:spLocks noGrp="1"/>
          </p:cNvSpPr>
          <p:nvPr>
            <p:ph type="title"/>
          </p:nvPr>
        </p:nvSpPr>
        <p:spPr>
          <a:xfrm>
            <a:off x="302525" y="317352"/>
            <a:ext cx="5793475" cy="697230"/>
          </a:xfrm>
        </p:spPr>
        <p:txBody>
          <a:bodyPr>
            <a:normAutofit/>
          </a:bodyPr>
          <a:lstStyle/>
          <a:p>
            <a:r>
              <a:rPr lang="en-US" sz="4000" dirty="0">
                <a:latin typeface="+mn-lt"/>
              </a:rPr>
              <a:t>Contentious Politics</a:t>
            </a:r>
          </a:p>
        </p:txBody>
      </p:sp>
      <p:sp>
        <p:nvSpPr>
          <p:cNvPr id="3" name="Content Placeholder 2">
            <a:extLst>
              <a:ext uri="{FF2B5EF4-FFF2-40B4-BE49-F238E27FC236}">
                <a16:creationId xmlns:a16="http://schemas.microsoft.com/office/drawing/2014/main" id="{BEA0990E-0FB4-624A-ABEA-B3FA11977DF7}"/>
              </a:ext>
            </a:extLst>
          </p:cNvPr>
          <p:cNvSpPr>
            <a:spLocks noGrp="1"/>
          </p:cNvSpPr>
          <p:nvPr>
            <p:ph idx="1"/>
          </p:nvPr>
        </p:nvSpPr>
        <p:spPr>
          <a:xfrm>
            <a:off x="402721" y="1014583"/>
            <a:ext cx="7444493" cy="5526066"/>
          </a:xfrm>
          <a:solidFill>
            <a:schemeClr val="accent1">
              <a:lumMod val="20000"/>
              <a:lumOff val="80000"/>
            </a:schemeClr>
          </a:solidFill>
        </p:spPr>
        <p:txBody>
          <a:bodyPr>
            <a:normAutofit fontScale="92500" lnSpcReduction="20000"/>
          </a:bodyPr>
          <a:lstStyle/>
          <a:p>
            <a:pPr>
              <a:lnSpc>
                <a:spcPct val="120000"/>
              </a:lnSpc>
            </a:pPr>
            <a:r>
              <a:rPr lang="en-US" sz="2400" dirty="0"/>
              <a:t>So how do we gain normative standing to critique culture?</a:t>
            </a:r>
            <a:r>
              <a:rPr lang="en-US" dirty="0"/>
              <a:t>  </a:t>
            </a:r>
          </a:p>
          <a:p>
            <a:pPr lvl="1">
              <a:lnSpc>
                <a:spcPct val="120000"/>
              </a:lnSpc>
            </a:pPr>
            <a:r>
              <a:rPr lang="en-US" sz="2200" dirty="0"/>
              <a:t>Recall that under conditions of ideology there is, by hypothesis, a range of social practices that oppress a group; however, some do not experience them as oppressive. </a:t>
            </a:r>
          </a:p>
          <a:p>
            <a:pPr lvl="1">
              <a:lnSpc>
                <a:spcPct val="120000"/>
              </a:lnSpc>
            </a:pPr>
            <a:r>
              <a:rPr lang="en-US" sz="2200" dirty="0"/>
              <a:t>Critique sometimes targets practices that constitute value for the practitioners. </a:t>
            </a:r>
            <a:r>
              <a:rPr lang="en-US" dirty="0"/>
              <a:t> </a:t>
            </a:r>
          </a:p>
          <a:p>
            <a:pPr>
              <a:lnSpc>
                <a:spcPct val="120000"/>
              </a:lnSpc>
            </a:pPr>
            <a:r>
              <a:rPr lang="en-US" sz="2400" dirty="0"/>
              <a:t>I’ve argued, however, that an important form of social critique begins amongst those affected as a resistance to the practice that they are being asked to perform.  </a:t>
            </a:r>
            <a:r>
              <a:rPr lang="en-US" sz="2400" b="1" dirty="0"/>
              <a:t>Resistance arises from their knowledge that even if the practice constitutes some sort of value, it is harming </a:t>
            </a:r>
            <a:r>
              <a:rPr lang="en-US" sz="2400" b="1" i="1" dirty="0"/>
              <a:t>them</a:t>
            </a:r>
            <a:r>
              <a:rPr lang="en-US" sz="2400" b="1" dirty="0"/>
              <a:t> in ways that are morally problematic. </a:t>
            </a:r>
            <a:r>
              <a:rPr lang="en-US" sz="2400" dirty="0"/>
              <a:t> </a:t>
            </a:r>
          </a:p>
          <a:p>
            <a:pPr>
              <a:lnSpc>
                <a:spcPct val="120000"/>
              </a:lnSpc>
            </a:pPr>
            <a:r>
              <a:rPr lang="en-US" sz="2400" dirty="0"/>
              <a:t>They reject the ideology that makes the injustice appear harmless and articulate a moral claim against those who maintain the practice.</a:t>
            </a:r>
          </a:p>
          <a:p>
            <a:pPr>
              <a:lnSpc>
                <a:spcPct val="120000"/>
              </a:lnSpc>
            </a:pPr>
            <a:endParaRPr lang="en-US" sz="1600" dirty="0"/>
          </a:p>
        </p:txBody>
      </p:sp>
      <p:sp>
        <p:nvSpPr>
          <p:cNvPr id="4" name="Slide Number Placeholder 3">
            <a:extLst>
              <a:ext uri="{FF2B5EF4-FFF2-40B4-BE49-F238E27FC236}">
                <a16:creationId xmlns:a16="http://schemas.microsoft.com/office/drawing/2014/main" id="{1181FC68-4394-B743-B621-146CE109E2F3}"/>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a:solidFill>
                  <a:srgbClr val="FFFFFF"/>
                </a:solidFill>
              </a:rPr>
              <a:pPr>
                <a:spcAft>
                  <a:spcPts val="600"/>
                </a:spcAft>
              </a:pPr>
              <a:t>24</a:t>
            </a:fld>
            <a:endParaRPr lang="en-US">
              <a:solidFill>
                <a:srgbClr val="FFFFFF"/>
              </a:solidFill>
            </a:endParaRPr>
          </a:p>
        </p:txBody>
      </p:sp>
      <p:pic>
        <p:nvPicPr>
          <p:cNvPr id="5" name="Picture 4">
            <a:extLst>
              <a:ext uri="{FF2B5EF4-FFF2-40B4-BE49-F238E27FC236}">
                <a16:creationId xmlns:a16="http://schemas.microsoft.com/office/drawing/2014/main" id="{D4C1B6F0-7BA0-5847-8907-AF5EB8EB49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14982" y="575566"/>
            <a:ext cx="3774296" cy="5706868"/>
          </a:xfrm>
          <a:prstGeom prst="rect">
            <a:avLst/>
          </a:prstGeom>
        </p:spPr>
      </p:pic>
    </p:spTree>
    <p:extLst>
      <p:ext uri="{BB962C8B-B14F-4D97-AF65-F5344CB8AC3E}">
        <p14:creationId xmlns:p14="http://schemas.microsoft.com/office/powerpoint/2010/main" val="183531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30AB-AB36-7F46-9910-8C911C3CA2ED}"/>
              </a:ext>
            </a:extLst>
          </p:cNvPr>
          <p:cNvSpPr>
            <a:spLocks noGrp="1"/>
          </p:cNvSpPr>
          <p:nvPr>
            <p:ph type="title"/>
          </p:nvPr>
        </p:nvSpPr>
        <p:spPr>
          <a:xfrm>
            <a:off x="430279" y="504032"/>
            <a:ext cx="6002110" cy="698502"/>
          </a:xfrm>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7A079850-28FD-D64F-B18A-EDAC56209BEE}"/>
              </a:ext>
            </a:extLst>
          </p:cNvPr>
          <p:cNvSpPr>
            <a:spLocks noGrp="1"/>
          </p:cNvSpPr>
          <p:nvPr>
            <p:ph idx="1"/>
          </p:nvPr>
        </p:nvSpPr>
        <p:spPr>
          <a:xfrm>
            <a:off x="598665" y="1720810"/>
            <a:ext cx="6002110" cy="3670652"/>
          </a:xfrm>
        </p:spPr>
        <p:txBody>
          <a:bodyPr>
            <a:normAutofit/>
          </a:bodyPr>
          <a:lstStyle/>
          <a:p>
            <a:pPr marL="457200" indent="-457200">
              <a:buFont typeface="+mj-lt"/>
              <a:buAutoNum type="arabicPeriod"/>
            </a:pPr>
            <a:r>
              <a:rPr lang="en-US" sz="2200" dirty="0">
                <a:solidFill>
                  <a:schemeClr val="bg1">
                    <a:lumMod val="65000"/>
                  </a:schemeClr>
                </a:solidFill>
              </a:rPr>
              <a:t>Background and Introduction</a:t>
            </a:r>
          </a:p>
          <a:p>
            <a:pPr marL="987552" lvl="1" indent="-457200">
              <a:buSzPct val="100000"/>
              <a:buFont typeface="+mj-lt"/>
              <a:buAutoNum type="alphaLcPeriod"/>
            </a:pPr>
            <a:r>
              <a:rPr lang="en-US" sz="2000" dirty="0">
                <a:solidFill>
                  <a:schemeClr val="bg1">
                    <a:lumMod val="65000"/>
                  </a:schemeClr>
                </a:solidFill>
              </a:rPr>
              <a:t>Social Reproduction</a:t>
            </a:r>
          </a:p>
          <a:p>
            <a:pPr marL="987552" lvl="1" indent="-457200">
              <a:buSzPct val="100000"/>
              <a:buFont typeface="+mj-lt"/>
              <a:buAutoNum type="alphaLcPeriod"/>
            </a:pPr>
            <a:r>
              <a:rPr lang="en-US" sz="2000" dirty="0">
                <a:solidFill>
                  <a:schemeClr val="bg1">
                    <a:lumMod val="65000"/>
                  </a:schemeClr>
                </a:solidFill>
              </a:rPr>
              <a:t>Challenges for Ideology Critique</a:t>
            </a:r>
          </a:p>
          <a:p>
            <a:pPr marL="457200" indent="-457200">
              <a:buFont typeface="+mj-lt"/>
              <a:buAutoNum type="arabicPeriod"/>
            </a:pPr>
            <a:r>
              <a:rPr lang="en-US" sz="2200" dirty="0">
                <a:solidFill>
                  <a:schemeClr val="bg1">
                    <a:lumMod val="65000"/>
                  </a:schemeClr>
                </a:solidFill>
              </a:rPr>
              <a:t>Situating Social Critique</a:t>
            </a:r>
          </a:p>
          <a:p>
            <a:pPr marL="987552" lvl="1" indent="-457200">
              <a:buSzPct val="100000"/>
              <a:buFont typeface="+mj-lt"/>
              <a:buAutoNum type="alphaLcPeriod"/>
            </a:pPr>
            <a:r>
              <a:rPr lang="en-US" sz="2000" dirty="0">
                <a:solidFill>
                  <a:schemeClr val="bg1">
                    <a:lumMod val="65000"/>
                  </a:schemeClr>
                </a:solidFill>
              </a:rPr>
              <a:t>Starting Points: Embedded Inquiry</a:t>
            </a:r>
          </a:p>
          <a:p>
            <a:pPr marL="987552" lvl="1" indent="-457200">
              <a:buSzPct val="100000"/>
              <a:buFont typeface="+mj-lt"/>
              <a:buAutoNum type="alphaLcPeriod"/>
            </a:pPr>
            <a:r>
              <a:rPr lang="en-US" sz="2000" dirty="0">
                <a:solidFill>
                  <a:schemeClr val="bg1">
                    <a:lumMod val="65000"/>
                  </a:schemeClr>
                </a:solidFill>
              </a:rPr>
              <a:t>Illumination, Justification, Politics</a:t>
            </a:r>
          </a:p>
          <a:p>
            <a:pPr marL="457200" indent="-457200">
              <a:buFont typeface="+mj-lt"/>
              <a:buAutoNum type="arabicPeriod"/>
            </a:pPr>
            <a:r>
              <a:rPr lang="en-US" sz="2200" dirty="0">
                <a:solidFill>
                  <a:schemeClr val="bg1">
                    <a:lumMod val="65000"/>
                  </a:schemeClr>
                </a:solidFill>
              </a:rPr>
              <a:t>Oppositional Consciousness: Case Study</a:t>
            </a:r>
          </a:p>
          <a:p>
            <a:pPr marL="457200" indent="-457200">
              <a:buFont typeface="+mj-lt"/>
              <a:buAutoNum type="arabicPeriod"/>
            </a:pPr>
            <a:r>
              <a:rPr lang="en-US" sz="2200" dirty="0">
                <a:solidFill>
                  <a:schemeClr val="bg1">
                    <a:lumMod val="65000"/>
                  </a:schemeClr>
                </a:solidFill>
              </a:rPr>
              <a:t>Oppositional Political Epistemology</a:t>
            </a:r>
          </a:p>
          <a:p>
            <a:pPr marL="457200" indent="-457200">
              <a:buFont typeface="+mj-lt"/>
              <a:buAutoNum type="arabicPeriod"/>
            </a:pPr>
            <a:r>
              <a:rPr lang="en-US" sz="2200" dirty="0"/>
              <a:t>Conclusion</a:t>
            </a:r>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4" name="Slide Number Placeholder 3">
            <a:extLst>
              <a:ext uri="{FF2B5EF4-FFF2-40B4-BE49-F238E27FC236}">
                <a16:creationId xmlns:a16="http://schemas.microsoft.com/office/drawing/2014/main" id="{0CA24784-3E8D-0B4F-87A3-6726E30A6D74}"/>
              </a:ext>
            </a:extLst>
          </p:cNvPr>
          <p:cNvSpPr>
            <a:spLocks noGrp="1"/>
          </p:cNvSpPr>
          <p:nvPr>
            <p:ph type="sldNum" sz="quarter" idx="12"/>
          </p:nvPr>
        </p:nvSpPr>
        <p:spPr/>
        <p:txBody>
          <a:bodyPr>
            <a:normAutofit/>
          </a:bodyPr>
          <a:lstStyle/>
          <a:p>
            <a:pPr>
              <a:spcAft>
                <a:spcPts val="600"/>
              </a:spcAft>
            </a:pPr>
            <a:fld id="{0D32D128-9AB0-D542-A138-3FDDDF9FC1BA}" type="slidenum">
              <a:rPr lang="en-US">
                <a:solidFill>
                  <a:srgbClr val="FFFFFF"/>
                </a:solidFill>
              </a:rPr>
              <a:pPr>
                <a:spcAft>
                  <a:spcPts val="600"/>
                </a:spcAft>
              </a:pPr>
              <a:t>25</a:t>
            </a:fld>
            <a:endParaRPr lang="en-US">
              <a:solidFill>
                <a:srgbClr val="FFFFFF"/>
              </a:solidFill>
            </a:endParaRPr>
          </a:p>
        </p:txBody>
      </p:sp>
      <p:pic>
        <p:nvPicPr>
          <p:cNvPr id="6" name="Picture 5">
            <a:extLst>
              <a:ext uri="{FF2B5EF4-FFF2-40B4-BE49-F238E27FC236}">
                <a16:creationId xmlns:a16="http://schemas.microsoft.com/office/drawing/2014/main" id="{72882673-982C-934B-FE2D-837DB4BFC8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9440" y="10"/>
            <a:ext cx="4992560" cy="6857990"/>
          </a:xfrm>
          <a:prstGeom prst="rect">
            <a:avLst/>
          </a:prstGeom>
          <a:effectLst/>
        </p:spPr>
      </p:pic>
    </p:spTree>
    <p:extLst>
      <p:ext uri="{BB962C8B-B14F-4D97-AF65-F5344CB8AC3E}">
        <p14:creationId xmlns:p14="http://schemas.microsoft.com/office/powerpoint/2010/main" val="225238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CA09-0FD2-64C5-3563-774DDAF5CA67}"/>
              </a:ext>
            </a:extLst>
          </p:cNvPr>
          <p:cNvSpPr>
            <a:spLocks noGrp="1"/>
          </p:cNvSpPr>
          <p:nvPr>
            <p:ph type="title"/>
          </p:nvPr>
        </p:nvSpPr>
        <p:spPr>
          <a:xfrm>
            <a:off x="399011" y="365125"/>
            <a:ext cx="10954789" cy="798657"/>
          </a:xfrm>
        </p:spPr>
        <p:txBody>
          <a:bodyPr>
            <a:normAutofit/>
          </a:bodyPr>
          <a:lstStyle/>
          <a:p>
            <a:r>
              <a:rPr lang="en-US" sz="4000" dirty="0">
                <a:latin typeface="+mn-lt"/>
              </a:rPr>
              <a:t>Return to challenges</a:t>
            </a:r>
          </a:p>
        </p:txBody>
      </p:sp>
      <p:sp>
        <p:nvSpPr>
          <p:cNvPr id="4" name="Slide Number Placeholder 3">
            <a:extLst>
              <a:ext uri="{FF2B5EF4-FFF2-40B4-BE49-F238E27FC236}">
                <a16:creationId xmlns:a16="http://schemas.microsoft.com/office/drawing/2014/main" id="{6FEB5335-2158-13FA-95FD-C11DA9FEE9CA}"/>
              </a:ext>
            </a:extLst>
          </p:cNvPr>
          <p:cNvSpPr>
            <a:spLocks noGrp="1"/>
          </p:cNvSpPr>
          <p:nvPr>
            <p:ph type="sldNum" sz="quarter" idx="12"/>
          </p:nvPr>
        </p:nvSpPr>
        <p:spPr>
          <a:xfrm>
            <a:off x="10540538" y="6356350"/>
            <a:ext cx="813262" cy="310457"/>
          </a:xfrm>
        </p:spPr>
        <p:txBody>
          <a:bodyPr/>
          <a:lstStyle/>
          <a:p>
            <a:fld id="{84034B08-3EBF-694E-930A-9F76CAF5010E}" type="slidenum">
              <a:rPr lang="en-US" smtClean="0"/>
              <a:pPr/>
              <a:t>26</a:t>
            </a:fld>
            <a:endParaRPr lang="en-US" dirty="0"/>
          </a:p>
        </p:txBody>
      </p:sp>
      <p:sp>
        <p:nvSpPr>
          <p:cNvPr id="5" name="Rectangle 4">
            <a:extLst>
              <a:ext uri="{FF2B5EF4-FFF2-40B4-BE49-F238E27FC236}">
                <a16:creationId xmlns:a16="http://schemas.microsoft.com/office/drawing/2014/main" id="{A5DD9C00-969F-CFE7-8705-1655631C8005}"/>
              </a:ext>
            </a:extLst>
          </p:cNvPr>
          <p:cNvSpPr/>
          <p:nvPr/>
        </p:nvSpPr>
        <p:spPr>
          <a:xfrm>
            <a:off x="731660" y="1679338"/>
            <a:ext cx="5232082" cy="166127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a:solidFill>
                  <a:schemeClr val="tx1"/>
                </a:solidFill>
                <a:latin typeface="Avenir Book" panose="02000503020000020003" pitchFamily="2" charset="0"/>
              </a:rPr>
              <a:t>Normative challenge:</a:t>
            </a:r>
            <a:r>
              <a:rPr lang="en-US" sz="2200" dirty="0">
                <a:solidFill>
                  <a:schemeClr val="tx1"/>
                </a:solidFill>
                <a:latin typeface="Avenir Book" panose="02000503020000020003" pitchFamily="2" charset="0"/>
              </a:rPr>
              <a:t> </a:t>
            </a:r>
          </a:p>
          <a:p>
            <a:pPr algn="ctr"/>
            <a:r>
              <a:rPr lang="en-US" sz="2200" dirty="0">
                <a:solidFill>
                  <a:schemeClr val="tx1"/>
                </a:solidFill>
                <a:latin typeface="Avenir Book" panose="02000503020000020003" pitchFamily="2" charset="0"/>
              </a:rPr>
              <a:t>Are there objective moral truths by reference to which we can judge social arrangements to be unjust?  </a:t>
            </a:r>
          </a:p>
        </p:txBody>
      </p:sp>
      <p:sp>
        <p:nvSpPr>
          <p:cNvPr id="6" name="Rectangle 5">
            <a:extLst>
              <a:ext uri="{FF2B5EF4-FFF2-40B4-BE49-F238E27FC236}">
                <a16:creationId xmlns:a16="http://schemas.microsoft.com/office/drawing/2014/main" id="{9E2F02B9-0366-A06E-3208-714BC77F0BDB}"/>
              </a:ext>
            </a:extLst>
          </p:cNvPr>
          <p:cNvSpPr/>
          <p:nvPr/>
        </p:nvSpPr>
        <p:spPr>
          <a:xfrm>
            <a:off x="6377887" y="1694694"/>
            <a:ext cx="5232082" cy="164592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a:solidFill>
                  <a:schemeClr val="tx1"/>
                </a:solidFill>
                <a:latin typeface="Avenir Book" panose="02000503020000020003" pitchFamily="2" charset="0"/>
              </a:rPr>
              <a:t>Methodological challenge: </a:t>
            </a:r>
            <a:r>
              <a:rPr lang="en-US" sz="2200" dirty="0">
                <a:solidFill>
                  <a:schemeClr val="tx1"/>
                </a:solidFill>
                <a:latin typeface="Avenir Book" panose="02000503020000020003" pitchFamily="2" charset="0"/>
              </a:rPr>
              <a:t>From what standpoint does the critic speak?  Which insights of which agents are warranted?</a:t>
            </a:r>
          </a:p>
        </p:txBody>
      </p:sp>
      <p:pic>
        <p:nvPicPr>
          <p:cNvPr id="10" name="Picture 9">
            <a:extLst>
              <a:ext uri="{FF2B5EF4-FFF2-40B4-BE49-F238E27FC236}">
                <a16:creationId xmlns:a16="http://schemas.microsoft.com/office/drawing/2014/main" id="{1B28CC02-0964-3B97-2BEC-49FCBB95FA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6110" y="3735664"/>
            <a:ext cx="3699780" cy="2774835"/>
          </a:xfrm>
          <a:prstGeom prst="rect">
            <a:avLst/>
          </a:prstGeom>
        </p:spPr>
      </p:pic>
      <p:sp>
        <p:nvSpPr>
          <p:cNvPr id="7" name="Rounded Rectangle 6">
            <a:extLst>
              <a:ext uri="{FF2B5EF4-FFF2-40B4-BE49-F238E27FC236}">
                <a16:creationId xmlns:a16="http://schemas.microsoft.com/office/drawing/2014/main" id="{B5DA5018-9498-4026-52FF-FE3006977096}"/>
              </a:ext>
            </a:extLst>
          </p:cNvPr>
          <p:cNvSpPr/>
          <p:nvPr/>
        </p:nvSpPr>
        <p:spPr>
          <a:xfrm>
            <a:off x="731660" y="3581515"/>
            <a:ext cx="3773978" cy="16459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Yes, but they may be path-dependent and a standpoint epistemology may be required to know them.</a:t>
            </a:r>
          </a:p>
        </p:txBody>
      </p:sp>
      <p:sp>
        <p:nvSpPr>
          <p:cNvPr id="8" name="Rounded Rectangle 7">
            <a:extLst>
              <a:ext uri="{FF2B5EF4-FFF2-40B4-BE49-F238E27FC236}">
                <a16:creationId xmlns:a16="http://schemas.microsoft.com/office/drawing/2014/main" id="{2A23E1C4-1AE4-75CD-6150-5AA83EAB524D}"/>
              </a:ext>
            </a:extLst>
          </p:cNvPr>
          <p:cNvSpPr/>
          <p:nvPr/>
        </p:nvSpPr>
        <p:spPr>
          <a:xfrm>
            <a:off x="7686364" y="3581515"/>
            <a:ext cx="3923604" cy="16459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Insights from many perspectives are important.  However, </a:t>
            </a:r>
            <a:r>
              <a:rPr lang="en-US" b="1" dirty="0">
                <a:solidFill>
                  <a:schemeClr val="tx1"/>
                </a:solidFill>
              </a:rPr>
              <a:t>one form</a:t>
            </a:r>
            <a:r>
              <a:rPr lang="en-US" dirty="0">
                <a:solidFill>
                  <a:schemeClr val="tx1"/>
                </a:solidFill>
              </a:rPr>
              <a:t> of warranted critique begins with a gut refusal but must withstand scrutiny through a sound epistemic process.</a:t>
            </a:r>
          </a:p>
        </p:txBody>
      </p:sp>
    </p:spTree>
    <p:extLst>
      <p:ext uri="{BB962C8B-B14F-4D97-AF65-F5344CB8AC3E}">
        <p14:creationId xmlns:p14="http://schemas.microsoft.com/office/powerpoint/2010/main" val="43123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A49D-1D58-B04F-BD51-9297381E0F1C}"/>
              </a:ext>
            </a:extLst>
          </p:cNvPr>
          <p:cNvSpPr>
            <a:spLocks noGrp="1"/>
          </p:cNvSpPr>
          <p:nvPr>
            <p:ph type="title"/>
          </p:nvPr>
        </p:nvSpPr>
        <p:spPr>
          <a:xfrm>
            <a:off x="838200" y="365125"/>
            <a:ext cx="2902527" cy="915035"/>
          </a:xfrm>
        </p:spPr>
        <p:txBody>
          <a:bodyPr>
            <a:normAutofit fontScale="90000"/>
          </a:bodyPr>
          <a:lstStyle/>
          <a:p>
            <a:r>
              <a:rPr lang="en-US" dirty="0">
                <a:latin typeface="+mn-lt"/>
              </a:rPr>
              <a:t>Conclusion</a:t>
            </a:r>
          </a:p>
        </p:txBody>
      </p:sp>
      <p:sp>
        <p:nvSpPr>
          <p:cNvPr id="4" name="Slide Number Placeholder 3">
            <a:extLst>
              <a:ext uri="{FF2B5EF4-FFF2-40B4-BE49-F238E27FC236}">
                <a16:creationId xmlns:a16="http://schemas.microsoft.com/office/drawing/2014/main" id="{B363B740-5B76-714D-8F17-61D68EC15293}"/>
              </a:ext>
            </a:extLst>
          </p:cNvPr>
          <p:cNvSpPr>
            <a:spLocks noGrp="1"/>
          </p:cNvSpPr>
          <p:nvPr>
            <p:ph type="sldNum" sz="quarter" idx="12"/>
          </p:nvPr>
        </p:nvSpPr>
        <p:spPr/>
        <p:txBody>
          <a:bodyPr/>
          <a:lstStyle/>
          <a:p>
            <a:fld id="{0D32D128-9AB0-D542-A138-3FDDDF9FC1BA}" type="slidenum">
              <a:rPr lang="en-US" smtClean="0"/>
              <a:t>27</a:t>
            </a:fld>
            <a:endParaRPr lang="en-US"/>
          </a:p>
        </p:txBody>
      </p:sp>
      <p:pic>
        <p:nvPicPr>
          <p:cNvPr id="7" name="Picture 6">
            <a:extLst>
              <a:ext uri="{FF2B5EF4-FFF2-40B4-BE49-F238E27FC236}">
                <a16:creationId xmlns:a16="http://schemas.microsoft.com/office/drawing/2014/main" id="{9FF870A6-2F06-8A2B-FD53-6F805558CB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58938" y="0"/>
            <a:ext cx="6833062" cy="3605876"/>
          </a:xfrm>
          <a:prstGeom prst="rect">
            <a:avLst/>
          </a:prstGeom>
        </p:spPr>
      </p:pic>
      <p:sp>
        <p:nvSpPr>
          <p:cNvPr id="3" name="Content Placeholder 2">
            <a:extLst>
              <a:ext uri="{FF2B5EF4-FFF2-40B4-BE49-F238E27FC236}">
                <a16:creationId xmlns:a16="http://schemas.microsoft.com/office/drawing/2014/main" id="{BAEE97CE-3221-B542-BDD7-86137D2A320B}"/>
              </a:ext>
            </a:extLst>
          </p:cNvPr>
          <p:cNvSpPr>
            <a:spLocks noGrp="1"/>
          </p:cNvSpPr>
          <p:nvPr>
            <p:ph idx="1"/>
          </p:nvPr>
        </p:nvSpPr>
        <p:spPr>
          <a:xfrm>
            <a:off x="838200" y="3059084"/>
            <a:ext cx="10515600" cy="3433791"/>
          </a:xfrm>
          <a:solidFill>
            <a:schemeClr val="accent6">
              <a:lumMod val="20000"/>
              <a:lumOff val="80000"/>
            </a:schemeClr>
          </a:solidFill>
        </p:spPr>
        <p:txBody>
          <a:bodyPr>
            <a:noAutofit/>
          </a:bodyPr>
          <a:lstStyle/>
          <a:p>
            <a:pPr>
              <a:lnSpc>
                <a:spcPct val="100000"/>
              </a:lnSpc>
            </a:pPr>
            <a:r>
              <a:rPr lang="en-US" sz="2200" dirty="0"/>
              <a:t>It may be that the values the resistant rely on when making claims of being harmed are at odds with what others engaged in the practice value.  But that does not delegitimize their claims.  </a:t>
            </a:r>
          </a:p>
          <a:p>
            <a:pPr>
              <a:lnSpc>
                <a:spcPct val="100000"/>
              </a:lnSpc>
            </a:pPr>
            <a:r>
              <a:rPr lang="en-US" sz="2200" dirty="0"/>
              <a:t>Social practices are cooperative enterprises, and if parties to the cooperation have reason to think that they are being treated unjustly, or their values being undermined, there is a</a:t>
            </a:r>
            <a:r>
              <a:rPr lang="en-US" sz="2200" i="1" dirty="0"/>
              <a:t> pro tanto</a:t>
            </a:r>
            <a:r>
              <a:rPr lang="en-US" sz="2200" dirty="0"/>
              <a:t> reason for all parties involved to reconsider the practice.  </a:t>
            </a:r>
          </a:p>
          <a:p>
            <a:pPr>
              <a:lnSpc>
                <a:spcPct val="100000"/>
              </a:lnSpc>
            </a:pPr>
            <a:r>
              <a:rPr lang="en-US" sz="2200" dirty="0"/>
              <a:t>Insisting on terms of cooperation in the face of the non-consent of the opposition is coercive, and is a </a:t>
            </a:r>
            <a:r>
              <a:rPr lang="en-US" sz="2200" i="1" dirty="0"/>
              <a:t>pro tanto</a:t>
            </a:r>
            <a:r>
              <a:rPr lang="en-US" sz="2200" dirty="0"/>
              <a:t> wrong.</a:t>
            </a:r>
            <a:r>
              <a:rPr lang="en-US" sz="2200" b="1" dirty="0"/>
              <a:t>  This is the normative basis for contentious politics.</a:t>
            </a:r>
          </a:p>
        </p:txBody>
      </p:sp>
    </p:spTree>
    <p:extLst>
      <p:ext uri="{BB962C8B-B14F-4D97-AF65-F5344CB8AC3E}">
        <p14:creationId xmlns:p14="http://schemas.microsoft.com/office/powerpoint/2010/main" val="289989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A35DE6-2866-1947-B710-32EFCBA5334E}"/>
              </a:ext>
            </a:extLst>
          </p:cNvPr>
          <p:cNvSpPr>
            <a:spLocks noGrp="1"/>
          </p:cNvSpPr>
          <p:nvPr>
            <p:ph idx="1"/>
          </p:nvPr>
        </p:nvSpPr>
        <p:spPr>
          <a:xfrm>
            <a:off x="1371600" y="1045029"/>
            <a:ext cx="10186988" cy="5408357"/>
          </a:xfrm>
        </p:spPr>
        <p:txBody>
          <a:bodyPr>
            <a:normAutofit/>
          </a:bodyPr>
          <a:lstStyle/>
          <a:p>
            <a:pPr marL="0" indent="0">
              <a:buNone/>
            </a:pPr>
            <a:r>
              <a:rPr lang="en-US" sz="4000" dirty="0"/>
              <a:t>Thanks for your attention!</a:t>
            </a:r>
          </a:p>
        </p:txBody>
      </p:sp>
      <p:sp>
        <p:nvSpPr>
          <p:cNvPr id="2" name="Slide Number Placeholder 1">
            <a:extLst>
              <a:ext uri="{FF2B5EF4-FFF2-40B4-BE49-F238E27FC236}">
                <a16:creationId xmlns:a16="http://schemas.microsoft.com/office/drawing/2014/main" id="{F2E1F70C-0CE6-5647-A897-1C237105D82D}"/>
              </a:ext>
            </a:extLst>
          </p:cNvPr>
          <p:cNvSpPr>
            <a:spLocks noGrp="1"/>
          </p:cNvSpPr>
          <p:nvPr>
            <p:ph type="sldNum" sz="quarter" idx="12"/>
          </p:nvPr>
        </p:nvSpPr>
        <p:spPr/>
        <p:txBody>
          <a:bodyPr/>
          <a:lstStyle/>
          <a:p>
            <a:fld id="{0D32D128-9AB0-D542-A138-3FDDDF9FC1BA}" type="slidenum">
              <a:rPr lang="en-US" smtClean="0"/>
              <a:t>28</a:t>
            </a:fld>
            <a:endParaRPr lang="en-US"/>
          </a:p>
        </p:txBody>
      </p:sp>
      <p:pic>
        <p:nvPicPr>
          <p:cNvPr id="7" name="Picture 6">
            <a:extLst>
              <a:ext uri="{FF2B5EF4-FFF2-40B4-BE49-F238E27FC236}">
                <a16:creationId xmlns:a16="http://schemas.microsoft.com/office/drawing/2014/main" id="{3DEC80FF-C94B-8D40-8E9C-FF032CEA903B}"/>
              </a:ext>
            </a:extLst>
          </p:cNvPr>
          <p:cNvPicPr>
            <a:picLocks noChangeAspect="1"/>
          </p:cNvPicPr>
          <p:nvPr/>
        </p:nvPicPr>
        <p:blipFill>
          <a:blip r:embed="rId2"/>
          <a:stretch>
            <a:fillRect/>
          </a:stretch>
        </p:blipFill>
        <p:spPr>
          <a:xfrm>
            <a:off x="2274455" y="3772045"/>
            <a:ext cx="3987800" cy="2654300"/>
          </a:xfrm>
          <a:prstGeom prst="rect">
            <a:avLst/>
          </a:prstGeom>
        </p:spPr>
      </p:pic>
      <p:pic>
        <p:nvPicPr>
          <p:cNvPr id="4" name="Picture 3">
            <a:extLst>
              <a:ext uri="{FF2B5EF4-FFF2-40B4-BE49-F238E27FC236}">
                <a16:creationId xmlns:a16="http://schemas.microsoft.com/office/drawing/2014/main" id="{A3ABD3A4-470D-4C41-ACDF-27CED9A283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5450" y="1720588"/>
            <a:ext cx="6254950" cy="3244562"/>
          </a:xfrm>
          <a:prstGeom prst="rect">
            <a:avLst/>
          </a:prstGeom>
        </p:spPr>
      </p:pic>
    </p:spTree>
    <p:extLst>
      <p:ext uri="{BB962C8B-B14F-4D97-AF65-F5344CB8AC3E}">
        <p14:creationId xmlns:p14="http://schemas.microsoft.com/office/powerpoint/2010/main" val="190291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30AB-AB36-7F46-9910-8C911C3CA2ED}"/>
              </a:ext>
            </a:extLst>
          </p:cNvPr>
          <p:cNvSpPr>
            <a:spLocks noGrp="1"/>
          </p:cNvSpPr>
          <p:nvPr>
            <p:ph type="title"/>
          </p:nvPr>
        </p:nvSpPr>
        <p:spPr>
          <a:xfrm>
            <a:off x="430279" y="504032"/>
            <a:ext cx="6002110" cy="698502"/>
          </a:xfrm>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7A079850-28FD-D64F-B18A-EDAC56209BEE}"/>
              </a:ext>
            </a:extLst>
          </p:cNvPr>
          <p:cNvSpPr>
            <a:spLocks noGrp="1"/>
          </p:cNvSpPr>
          <p:nvPr>
            <p:ph idx="1"/>
          </p:nvPr>
        </p:nvSpPr>
        <p:spPr>
          <a:xfrm>
            <a:off x="598665" y="1720810"/>
            <a:ext cx="6002110" cy="3670652"/>
          </a:xfrm>
        </p:spPr>
        <p:txBody>
          <a:bodyPr>
            <a:normAutofit/>
          </a:bodyPr>
          <a:lstStyle/>
          <a:p>
            <a:pPr marL="457200" indent="-457200">
              <a:buFont typeface="+mj-lt"/>
              <a:buAutoNum type="arabicPeriod"/>
            </a:pPr>
            <a:r>
              <a:rPr lang="en-US" sz="2200" dirty="0"/>
              <a:t>Background and Introduction</a:t>
            </a:r>
          </a:p>
          <a:p>
            <a:pPr marL="987552" lvl="1" indent="-457200">
              <a:buSzPct val="100000"/>
              <a:buFont typeface="+mj-lt"/>
              <a:buAutoNum type="alphaLcPeriod"/>
            </a:pPr>
            <a:r>
              <a:rPr lang="en-US" sz="2000" dirty="0"/>
              <a:t>Social Reproduction</a:t>
            </a:r>
          </a:p>
          <a:p>
            <a:pPr marL="987552" lvl="1" indent="-457200">
              <a:buSzPct val="100000"/>
              <a:buFont typeface="+mj-lt"/>
              <a:buAutoNum type="alphaLcPeriod"/>
            </a:pPr>
            <a:r>
              <a:rPr lang="en-US" sz="2000" dirty="0"/>
              <a:t>Challenges for Ideology Critique</a:t>
            </a:r>
          </a:p>
          <a:p>
            <a:pPr marL="457200" indent="-457200">
              <a:buFont typeface="+mj-lt"/>
              <a:buAutoNum type="arabicPeriod"/>
            </a:pPr>
            <a:r>
              <a:rPr lang="en-US" sz="2200" dirty="0">
                <a:solidFill>
                  <a:schemeClr val="bg1">
                    <a:lumMod val="65000"/>
                  </a:schemeClr>
                </a:solidFill>
              </a:rPr>
              <a:t>Situating Social Critique</a:t>
            </a:r>
          </a:p>
          <a:p>
            <a:pPr marL="987552" lvl="1" indent="-457200">
              <a:buSzPct val="100000"/>
              <a:buFont typeface="+mj-lt"/>
              <a:buAutoNum type="alphaLcPeriod"/>
            </a:pPr>
            <a:r>
              <a:rPr lang="en-US" sz="2000" dirty="0">
                <a:solidFill>
                  <a:schemeClr val="bg1">
                    <a:lumMod val="65000"/>
                  </a:schemeClr>
                </a:solidFill>
              </a:rPr>
              <a:t>Starting Points: Embedded Inquiry</a:t>
            </a:r>
          </a:p>
          <a:p>
            <a:pPr marL="987552" lvl="1" indent="-457200">
              <a:buSzPct val="100000"/>
              <a:buFont typeface="+mj-lt"/>
              <a:buAutoNum type="alphaLcPeriod"/>
            </a:pPr>
            <a:r>
              <a:rPr lang="en-US" sz="2000" dirty="0">
                <a:solidFill>
                  <a:schemeClr val="bg1">
                    <a:lumMod val="65000"/>
                  </a:schemeClr>
                </a:solidFill>
              </a:rPr>
              <a:t>Illumination, Justification, Politics</a:t>
            </a:r>
          </a:p>
          <a:p>
            <a:pPr marL="457200" indent="-457200">
              <a:buFont typeface="+mj-lt"/>
              <a:buAutoNum type="arabicPeriod"/>
            </a:pPr>
            <a:r>
              <a:rPr lang="en-US" sz="2200" dirty="0">
                <a:solidFill>
                  <a:schemeClr val="bg1">
                    <a:lumMod val="65000"/>
                  </a:schemeClr>
                </a:solidFill>
              </a:rPr>
              <a:t>Oppositional Consciousness: Case Study</a:t>
            </a:r>
          </a:p>
          <a:p>
            <a:pPr marL="457200" indent="-457200">
              <a:buFont typeface="+mj-lt"/>
              <a:buAutoNum type="arabicPeriod"/>
            </a:pPr>
            <a:r>
              <a:rPr lang="en-US" sz="2200" dirty="0">
                <a:solidFill>
                  <a:schemeClr val="bg1">
                    <a:lumMod val="65000"/>
                  </a:schemeClr>
                </a:solidFill>
              </a:rPr>
              <a:t>Oppositional Political Epistemology</a:t>
            </a:r>
          </a:p>
          <a:p>
            <a:pPr marL="457200" indent="-457200">
              <a:buFont typeface="+mj-lt"/>
              <a:buAutoNum type="arabicPeriod"/>
            </a:pPr>
            <a:r>
              <a:rPr lang="en-US" sz="2200" dirty="0">
                <a:solidFill>
                  <a:schemeClr val="bg1">
                    <a:lumMod val="65000"/>
                  </a:schemeClr>
                </a:solidFill>
              </a:rPr>
              <a:t>Conclusion</a:t>
            </a:r>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4" name="Slide Number Placeholder 3">
            <a:extLst>
              <a:ext uri="{FF2B5EF4-FFF2-40B4-BE49-F238E27FC236}">
                <a16:creationId xmlns:a16="http://schemas.microsoft.com/office/drawing/2014/main" id="{0CA24784-3E8D-0B4F-87A3-6726E30A6D74}"/>
              </a:ext>
            </a:extLst>
          </p:cNvPr>
          <p:cNvSpPr>
            <a:spLocks noGrp="1"/>
          </p:cNvSpPr>
          <p:nvPr>
            <p:ph type="sldNum" sz="quarter" idx="12"/>
          </p:nvPr>
        </p:nvSpPr>
        <p:spPr/>
        <p:txBody>
          <a:bodyPr>
            <a:normAutofit/>
          </a:bodyPr>
          <a:lstStyle/>
          <a:p>
            <a:pPr>
              <a:spcAft>
                <a:spcPts val="600"/>
              </a:spcAft>
            </a:pPr>
            <a:fld id="{0D32D128-9AB0-D542-A138-3FDDDF9FC1BA}" type="slidenum">
              <a:rPr lang="en-US">
                <a:solidFill>
                  <a:srgbClr val="FFFFFF"/>
                </a:solidFill>
              </a:rPr>
              <a:pPr>
                <a:spcAft>
                  <a:spcPts val="600"/>
                </a:spcAft>
              </a:pPr>
              <a:t>3</a:t>
            </a:fld>
            <a:endParaRPr lang="en-US">
              <a:solidFill>
                <a:srgbClr val="FFFFFF"/>
              </a:solidFill>
            </a:endParaRPr>
          </a:p>
        </p:txBody>
      </p:sp>
      <p:pic>
        <p:nvPicPr>
          <p:cNvPr id="6" name="Picture 5">
            <a:extLst>
              <a:ext uri="{FF2B5EF4-FFF2-40B4-BE49-F238E27FC236}">
                <a16:creationId xmlns:a16="http://schemas.microsoft.com/office/drawing/2014/main" id="{72882673-982C-934B-FE2D-837DB4BFC8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9440" y="10"/>
            <a:ext cx="4992560" cy="6857990"/>
          </a:xfrm>
          <a:prstGeom prst="rect">
            <a:avLst/>
          </a:prstGeom>
          <a:effectLst/>
        </p:spPr>
      </p:pic>
    </p:spTree>
    <p:extLst>
      <p:ext uri="{BB962C8B-B14F-4D97-AF65-F5344CB8AC3E}">
        <p14:creationId xmlns:p14="http://schemas.microsoft.com/office/powerpoint/2010/main" val="295472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9364-95FD-8641-9952-E66048876F1A}"/>
              </a:ext>
            </a:extLst>
          </p:cNvPr>
          <p:cNvSpPr>
            <a:spLocks noGrp="1"/>
          </p:cNvSpPr>
          <p:nvPr>
            <p:ph type="title"/>
          </p:nvPr>
        </p:nvSpPr>
        <p:spPr>
          <a:xfrm>
            <a:off x="589163" y="358777"/>
            <a:ext cx="10515600" cy="690357"/>
          </a:xfrm>
        </p:spPr>
        <p:txBody>
          <a:bodyPr>
            <a:normAutofit fontScale="90000"/>
          </a:bodyPr>
          <a:lstStyle/>
          <a:p>
            <a:r>
              <a:rPr lang="en-US" b="1" dirty="0"/>
              <a:t>Social Reproduction</a:t>
            </a:r>
          </a:p>
        </p:txBody>
      </p:sp>
      <p:sp>
        <p:nvSpPr>
          <p:cNvPr id="3" name="Slide Number Placeholder 2">
            <a:extLst>
              <a:ext uri="{FF2B5EF4-FFF2-40B4-BE49-F238E27FC236}">
                <a16:creationId xmlns:a16="http://schemas.microsoft.com/office/drawing/2014/main" id="{87F72A7A-5D2F-7446-B961-FBDB877E5644}"/>
              </a:ext>
            </a:extLst>
          </p:cNvPr>
          <p:cNvSpPr>
            <a:spLocks noGrp="1"/>
          </p:cNvSpPr>
          <p:nvPr>
            <p:ph type="sldNum" sz="quarter" idx="12"/>
          </p:nvPr>
        </p:nvSpPr>
        <p:spPr/>
        <p:txBody>
          <a:bodyPr/>
          <a:lstStyle/>
          <a:p>
            <a:fld id="{0D32D128-9AB0-D542-A138-3FDDDF9FC1BA}" type="slidenum">
              <a:rPr lang="en-US" smtClean="0"/>
              <a:t>4</a:t>
            </a:fld>
            <a:endParaRPr lang="en-US"/>
          </a:p>
        </p:txBody>
      </p:sp>
      <p:sp>
        <p:nvSpPr>
          <p:cNvPr id="13" name="Rectangle 12">
            <a:extLst>
              <a:ext uri="{FF2B5EF4-FFF2-40B4-BE49-F238E27FC236}">
                <a16:creationId xmlns:a16="http://schemas.microsoft.com/office/drawing/2014/main" id="{2C6D9BBF-AF81-6F4C-9F0C-389B46A53B80}"/>
              </a:ext>
            </a:extLst>
          </p:cNvPr>
          <p:cNvSpPr/>
          <p:nvPr/>
        </p:nvSpPr>
        <p:spPr>
          <a:xfrm>
            <a:off x="2412367" y="1068295"/>
            <a:ext cx="7353834" cy="972914"/>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ysClr val="windowText" lastClr="000000"/>
                </a:solidFill>
                <a:latin typeface="Avenir" panose="02000503020000020003" pitchFamily="2" charset="0"/>
              </a:rPr>
              <a:t>In order to address pressing issues of social justice we need to better understand the social domain.</a:t>
            </a:r>
          </a:p>
        </p:txBody>
      </p:sp>
      <p:pic>
        <p:nvPicPr>
          <p:cNvPr id="16" name="Picture 15">
            <a:extLst>
              <a:ext uri="{FF2B5EF4-FFF2-40B4-BE49-F238E27FC236}">
                <a16:creationId xmlns:a16="http://schemas.microsoft.com/office/drawing/2014/main" id="{17FD5698-F22D-D947-B3AA-C07CB64D5357}"/>
              </a:ext>
            </a:extLst>
          </p:cNvPr>
          <p:cNvPicPr>
            <a:picLocks noChangeAspect="1"/>
          </p:cNvPicPr>
          <p:nvPr/>
        </p:nvPicPr>
        <p:blipFill>
          <a:blip r:embed="rId2"/>
          <a:stretch>
            <a:fillRect/>
          </a:stretch>
        </p:blipFill>
        <p:spPr>
          <a:xfrm>
            <a:off x="4630887" y="2152452"/>
            <a:ext cx="3461949" cy="4263945"/>
          </a:xfrm>
          <a:prstGeom prst="rect">
            <a:avLst/>
          </a:prstGeom>
        </p:spPr>
      </p:pic>
      <p:sp>
        <p:nvSpPr>
          <p:cNvPr id="17" name="Hexagon 16">
            <a:extLst>
              <a:ext uri="{FF2B5EF4-FFF2-40B4-BE49-F238E27FC236}">
                <a16:creationId xmlns:a16="http://schemas.microsoft.com/office/drawing/2014/main" id="{138954D2-C896-914A-9E8F-ADDD42F4D1F3}"/>
              </a:ext>
            </a:extLst>
          </p:cNvPr>
          <p:cNvSpPr/>
          <p:nvPr/>
        </p:nvSpPr>
        <p:spPr>
          <a:xfrm>
            <a:off x="7777224" y="2171304"/>
            <a:ext cx="4003156" cy="2130494"/>
          </a:xfrm>
          <a:prstGeom prst="hexagon">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Avenir Book" panose="02000503020000020003" pitchFamily="2" charset="0"/>
              </a:rPr>
              <a:t>Societies are structured systems that sustain themselves over time.  </a:t>
            </a:r>
          </a:p>
          <a:p>
            <a:pPr algn="ctr"/>
            <a:r>
              <a:rPr lang="en-US" sz="2000" dirty="0">
                <a:solidFill>
                  <a:sysClr val="windowText" lastClr="000000"/>
                </a:solidFill>
                <a:latin typeface="Avenir Book" panose="02000503020000020003" pitchFamily="2" charset="0"/>
              </a:rPr>
              <a:t>How do they do so?</a:t>
            </a:r>
          </a:p>
        </p:txBody>
      </p:sp>
      <p:sp>
        <p:nvSpPr>
          <p:cNvPr id="15" name="Rounded Rectangle 14">
            <a:extLst>
              <a:ext uri="{FF2B5EF4-FFF2-40B4-BE49-F238E27FC236}">
                <a16:creationId xmlns:a16="http://schemas.microsoft.com/office/drawing/2014/main" id="{92D0C469-5FB6-5343-9C1B-AF521979D7D0}"/>
              </a:ext>
            </a:extLst>
          </p:cNvPr>
          <p:cNvSpPr/>
          <p:nvPr/>
        </p:nvSpPr>
        <p:spPr>
          <a:xfrm>
            <a:off x="7777223" y="4394189"/>
            <a:ext cx="4003157" cy="2048188"/>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Avenir" panose="02000503020000020003" pitchFamily="2" charset="0"/>
              </a:rPr>
              <a:t>Designing just laws and fair economic institutions is not enough – we need to change practices. One strategy is to disrupt ideology.</a:t>
            </a:r>
          </a:p>
        </p:txBody>
      </p:sp>
      <p:sp>
        <p:nvSpPr>
          <p:cNvPr id="18" name="Round Same Side Corner Rectangle 17">
            <a:extLst>
              <a:ext uri="{FF2B5EF4-FFF2-40B4-BE49-F238E27FC236}">
                <a16:creationId xmlns:a16="http://schemas.microsoft.com/office/drawing/2014/main" id="{3FEBB299-4D21-6E47-AC67-1E158D30096A}"/>
              </a:ext>
            </a:extLst>
          </p:cNvPr>
          <p:cNvSpPr/>
          <p:nvPr/>
        </p:nvSpPr>
        <p:spPr>
          <a:xfrm>
            <a:off x="589163" y="2152452"/>
            <a:ext cx="4348597" cy="2174526"/>
          </a:xfrm>
          <a:prstGeom prst="round2Same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lgn="ctr"/>
            <a:r>
              <a:rPr lang="en-US" sz="2200" dirty="0">
                <a:solidFill>
                  <a:sysClr val="windowText" lastClr="000000"/>
                </a:solidFill>
                <a:latin typeface="Avenir" panose="02000503020000020003" pitchFamily="2" charset="0"/>
              </a:rPr>
              <a:t>I have defended a “practice first” account of the social domain according to which practices set the stage setting for coordinated action.  </a:t>
            </a:r>
            <a:endParaRPr lang="en-US" sz="2200" i="1" dirty="0">
              <a:solidFill>
                <a:sysClr val="windowText" lastClr="000000"/>
              </a:solidFill>
              <a:latin typeface="Avenir" panose="02000503020000020003" pitchFamily="2" charset="0"/>
            </a:endParaRPr>
          </a:p>
        </p:txBody>
      </p:sp>
      <p:sp>
        <p:nvSpPr>
          <p:cNvPr id="20" name="Rounded Rectangle 19">
            <a:extLst>
              <a:ext uri="{FF2B5EF4-FFF2-40B4-BE49-F238E27FC236}">
                <a16:creationId xmlns:a16="http://schemas.microsoft.com/office/drawing/2014/main" id="{D3EE5CBB-15E8-927D-13A4-AEC89D663599}"/>
              </a:ext>
            </a:extLst>
          </p:cNvPr>
          <p:cNvSpPr/>
          <p:nvPr/>
        </p:nvSpPr>
        <p:spPr>
          <a:xfrm>
            <a:off x="589163" y="4418016"/>
            <a:ext cx="4348597" cy="199838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ysClr val="windowText" lastClr="000000"/>
                </a:solidFill>
                <a:latin typeface="Avenir Book" panose="02000503020000020003" pitchFamily="2" charset="0"/>
              </a:rPr>
              <a:t>Practices depend on a set of shared meanings – a </a:t>
            </a:r>
            <a:r>
              <a:rPr lang="en-US" sz="2200" b="1" i="1" dirty="0">
                <a:solidFill>
                  <a:sysClr val="windowText" lastClr="000000"/>
                </a:solidFill>
                <a:latin typeface="Avenir Book" panose="02000503020000020003" pitchFamily="2" charset="0"/>
              </a:rPr>
              <a:t>cultural </a:t>
            </a:r>
            <a:r>
              <a:rPr lang="en-US" sz="2200" b="1" i="1" dirty="0" err="1">
                <a:solidFill>
                  <a:sysClr val="windowText" lastClr="000000"/>
                </a:solidFill>
                <a:latin typeface="Avenir Book" panose="02000503020000020003" pitchFamily="2" charset="0"/>
              </a:rPr>
              <a:t>technē</a:t>
            </a:r>
            <a:r>
              <a:rPr lang="en-US" sz="2200" dirty="0">
                <a:solidFill>
                  <a:sysClr val="windowText" lastClr="000000"/>
                </a:solidFill>
                <a:latin typeface="Avenir Book" panose="02000503020000020003" pitchFamily="2" charset="0"/>
              </a:rPr>
              <a:t> – that provides the paths and signals for intelligible agency.</a:t>
            </a:r>
          </a:p>
        </p:txBody>
      </p:sp>
      <p:grpSp>
        <p:nvGrpSpPr>
          <p:cNvPr id="32" name="Group 31">
            <a:extLst>
              <a:ext uri="{FF2B5EF4-FFF2-40B4-BE49-F238E27FC236}">
                <a16:creationId xmlns:a16="http://schemas.microsoft.com/office/drawing/2014/main" id="{60C628E9-7532-1E68-4220-12B4DCDF12BB}"/>
              </a:ext>
            </a:extLst>
          </p:cNvPr>
          <p:cNvGrpSpPr/>
          <p:nvPr/>
        </p:nvGrpSpPr>
        <p:grpSpPr>
          <a:xfrm>
            <a:off x="1420679" y="2983649"/>
            <a:ext cx="4839582" cy="2806056"/>
            <a:chOff x="1524000" y="3066097"/>
            <a:chExt cx="4839582" cy="2806056"/>
          </a:xfrm>
        </p:grpSpPr>
        <p:pic>
          <p:nvPicPr>
            <p:cNvPr id="33" name="Picture 32">
              <a:extLst>
                <a:ext uri="{FF2B5EF4-FFF2-40B4-BE49-F238E27FC236}">
                  <a16:creationId xmlns:a16="http://schemas.microsoft.com/office/drawing/2014/main" id="{BE716A15-D4D5-7497-624C-527C1285DE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3765884"/>
              <a:ext cx="2043394" cy="1267661"/>
            </a:xfrm>
            <a:prstGeom prst="rect">
              <a:avLst/>
            </a:prstGeom>
          </p:spPr>
        </p:pic>
        <p:cxnSp>
          <p:nvCxnSpPr>
            <p:cNvPr id="34" name="Straight Arrow Connector 33">
              <a:extLst>
                <a:ext uri="{FF2B5EF4-FFF2-40B4-BE49-F238E27FC236}">
                  <a16:creationId xmlns:a16="http://schemas.microsoft.com/office/drawing/2014/main" id="{5E435F7D-5155-CF89-FCD7-4EF1892AD2CB}"/>
                </a:ext>
              </a:extLst>
            </p:cNvPr>
            <p:cNvCxnSpPr>
              <a:cxnSpLocks/>
            </p:cNvCxnSpPr>
            <p:nvPr/>
          </p:nvCxnSpPr>
          <p:spPr>
            <a:xfrm flipV="1">
              <a:off x="3408123" y="3066097"/>
              <a:ext cx="2222656" cy="98219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1600A0A-FD2D-3EFB-35B7-A3C45757EF48}"/>
                </a:ext>
              </a:extLst>
            </p:cNvPr>
            <p:cNvCxnSpPr>
              <a:cxnSpLocks/>
            </p:cNvCxnSpPr>
            <p:nvPr/>
          </p:nvCxnSpPr>
          <p:spPr>
            <a:xfrm>
              <a:off x="2959283" y="4256984"/>
              <a:ext cx="3404299" cy="776561"/>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63FBFF1-3C5D-5605-608E-BA58336E5BA5}"/>
                </a:ext>
              </a:extLst>
            </p:cNvPr>
            <p:cNvCxnSpPr>
              <a:cxnSpLocks/>
            </p:cNvCxnSpPr>
            <p:nvPr/>
          </p:nvCxnSpPr>
          <p:spPr>
            <a:xfrm flipV="1">
              <a:off x="2226480" y="3899584"/>
              <a:ext cx="3945720" cy="460218"/>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F52DB03-551E-398C-BE90-E3D3DD25F81A}"/>
                </a:ext>
              </a:extLst>
            </p:cNvPr>
            <p:cNvCxnSpPr>
              <a:cxnSpLocks/>
            </p:cNvCxnSpPr>
            <p:nvPr/>
          </p:nvCxnSpPr>
          <p:spPr>
            <a:xfrm>
              <a:off x="1921029" y="4267618"/>
              <a:ext cx="3546772" cy="160453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527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5" grpId="0" animBg="1"/>
      <p:bldP spid="18" grpId="0" animBg="1"/>
      <p:bldP spid="18" grpId="1" animBg="1"/>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6CBB-425F-2441-A06C-3B915F9343E4}"/>
              </a:ext>
            </a:extLst>
          </p:cNvPr>
          <p:cNvSpPr>
            <a:spLocks noGrp="1"/>
          </p:cNvSpPr>
          <p:nvPr>
            <p:ph type="title"/>
          </p:nvPr>
        </p:nvSpPr>
        <p:spPr>
          <a:xfrm>
            <a:off x="496483" y="351013"/>
            <a:ext cx="6473278" cy="742950"/>
          </a:xfrm>
        </p:spPr>
        <p:txBody>
          <a:bodyPr>
            <a:normAutofit/>
          </a:bodyPr>
          <a:lstStyle/>
          <a:p>
            <a:r>
              <a:rPr lang="en-US" sz="4000" b="1" dirty="0"/>
              <a:t>Ideology Critique?</a:t>
            </a:r>
          </a:p>
        </p:txBody>
      </p:sp>
      <p:sp>
        <p:nvSpPr>
          <p:cNvPr id="4" name="Slide Number Placeholder 3">
            <a:extLst>
              <a:ext uri="{FF2B5EF4-FFF2-40B4-BE49-F238E27FC236}">
                <a16:creationId xmlns:a16="http://schemas.microsoft.com/office/drawing/2014/main" id="{79682412-A147-5A48-9801-E5F3F596F73A}"/>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smtClean="0"/>
              <a:pPr>
                <a:spcAft>
                  <a:spcPts val="600"/>
                </a:spcAft>
              </a:pPr>
              <a:t>5</a:t>
            </a:fld>
            <a:endParaRPr lang="en-US"/>
          </a:p>
        </p:txBody>
      </p:sp>
      <p:pic>
        <p:nvPicPr>
          <p:cNvPr id="6" name="Picture 5" descr="A picture containing clock, front, sitting, tower&#10;&#10;Description automatically generated">
            <a:extLst>
              <a:ext uri="{FF2B5EF4-FFF2-40B4-BE49-F238E27FC236}">
                <a16:creationId xmlns:a16="http://schemas.microsoft.com/office/drawing/2014/main" id="{C407741E-AC19-1C41-8442-631E397D36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8672512" y="1"/>
            <a:ext cx="3519487" cy="3794298"/>
          </a:xfrm>
          <a:prstGeom prst="rect">
            <a:avLst/>
          </a:prstGeom>
        </p:spPr>
      </p:pic>
      <p:sp>
        <p:nvSpPr>
          <p:cNvPr id="5" name="Rectangle 4">
            <a:extLst>
              <a:ext uri="{FF2B5EF4-FFF2-40B4-BE49-F238E27FC236}">
                <a16:creationId xmlns:a16="http://schemas.microsoft.com/office/drawing/2014/main" id="{BC6CE50C-34FD-2548-ADE0-FA345302380E}"/>
              </a:ext>
            </a:extLst>
          </p:cNvPr>
          <p:cNvSpPr/>
          <p:nvPr/>
        </p:nvSpPr>
        <p:spPr>
          <a:xfrm>
            <a:off x="631907" y="4835826"/>
            <a:ext cx="5232082" cy="146397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latin typeface="Avenir Book" panose="02000503020000020003" pitchFamily="2" charset="0"/>
              </a:rPr>
              <a:t>Normative challenge:</a:t>
            </a:r>
            <a:r>
              <a:rPr lang="en-US" sz="2000" dirty="0">
                <a:solidFill>
                  <a:schemeClr val="tx1"/>
                </a:solidFill>
                <a:latin typeface="Avenir Book" panose="02000503020000020003" pitchFamily="2" charset="0"/>
              </a:rPr>
              <a:t> </a:t>
            </a:r>
          </a:p>
          <a:p>
            <a:pPr algn="ctr"/>
            <a:r>
              <a:rPr lang="en-US" sz="2000" dirty="0">
                <a:solidFill>
                  <a:schemeClr val="tx1"/>
                </a:solidFill>
                <a:latin typeface="Avenir Book" panose="02000503020000020003" pitchFamily="2" charset="0"/>
              </a:rPr>
              <a:t>Are there objective moral truths by reference to which we can judge social arrangements to be unjust?  </a:t>
            </a:r>
          </a:p>
        </p:txBody>
      </p:sp>
      <p:sp>
        <p:nvSpPr>
          <p:cNvPr id="7" name="Rectangle 6">
            <a:extLst>
              <a:ext uri="{FF2B5EF4-FFF2-40B4-BE49-F238E27FC236}">
                <a16:creationId xmlns:a16="http://schemas.microsoft.com/office/drawing/2014/main" id="{B2FAAEAB-4F9E-264C-8FA9-7DCFF79B2780}"/>
              </a:ext>
            </a:extLst>
          </p:cNvPr>
          <p:cNvSpPr/>
          <p:nvPr/>
        </p:nvSpPr>
        <p:spPr>
          <a:xfrm>
            <a:off x="6328012" y="4835826"/>
            <a:ext cx="5232082" cy="146397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latin typeface="Avenir Book" panose="02000503020000020003" pitchFamily="2" charset="0"/>
              </a:rPr>
              <a:t>Methodological challenge: </a:t>
            </a:r>
            <a:r>
              <a:rPr lang="en-US" sz="2000" dirty="0">
                <a:solidFill>
                  <a:schemeClr val="tx1"/>
                </a:solidFill>
                <a:latin typeface="Avenir Book" panose="02000503020000020003" pitchFamily="2" charset="0"/>
              </a:rPr>
              <a:t>From what standpoint does the critic speak?  Which insights of which agents are warranted?</a:t>
            </a:r>
          </a:p>
        </p:txBody>
      </p:sp>
      <p:sp>
        <p:nvSpPr>
          <p:cNvPr id="3" name="Content Placeholder 2">
            <a:extLst>
              <a:ext uri="{FF2B5EF4-FFF2-40B4-BE49-F238E27FC236}">
                <a16:creationId xmlns:a16="http://schemas.microsoft.com/office/drawing/2014/main" id="{C9730E12-D7A7-244B-ABCC-62873C25A0EA}"/>
              </a:ext>
            </a:extLst>
          </p:cNvPr>
          <p:cNvSpPr>
            <a:spLocks noGrp="1"/>
          </p:cNvSpPr>
          <p:nvPr>
            <p:ph idx="1"/>
          </p:nvPr>
        </p:nvSpPr>
        <p:spPr>
          <a:xfrm>
            <a:off x="577954" y="1131225"/>
            <a:ext cx="8924626" cy="2816658"/>
          </a:xfrm>
          <a:solidFill>
            <a:schemeClr val="bg1"/>
          </a:solidFill>
        </p:spPr>
        <p:txBody>
          <a:bodyPr>
            <a:noAutofit/>
          </a:bodyPr>
          <a:lstStyle/>
          <a:p>
            <a:pPr marL="0" indent="0">
              <a:buNone/>
            </a:pPr>
            <a:r>
              <a:rPr lang="en-US" sz="2200" dirty="0"/>
              <a:t>If our social practices and corresponding practical orientations are shaped by ideology, how is critique possible?</a:t>
            </a:r>
          </a:p>
          <a:p>
            <a:pPr lvl="1">
              <a:lnSpc>
                <a:spcPct val="100000"/>
              </a:lnSpc>
              <a:spcBef>
                <a:spcPts val="600"/>
              </a:spcBef>
            </a:pPr>
            <a:r>
              <a:rPr lang="en-US" sz="2000" b="1" dirty="0"/>
              <a:t>External critique </a:t>
            </a:r>
            <a:r>
              <a:rPr lang="en-US" sz="2000" dirty="0"/>
              <a:t>– </a:t>
            </a:r>
            <a:r>
              <a:rPr lang="en-US" sz="2000" i="0" dirty="0"/>
              <a:t>If we rely on beliefs and values that aren’t broadly accepted in the social context, our critique will be (at best) ineffective or (at worst) paternalistic.</a:t>
            </a:r>
            <a:endParaRPr lang="en-US" sz="2000" dirty="0"/>
          </a:p>
          <a:p>
            <a:pPr lvl="1">
              <a:lnSpc>
                <a:spcPct val="100000"/>
              </a:lnSpc>
              <a:spcBef>
                <a:spcPts val="600"/>
              </a:spcBef>
            </a:pPr>
            <a:r>
              <a:rPr lang="en-US" sz="2000" b="1" dirty="0"/>
              <a:t>Internal critique </a:t>
            </a:r>
            <a:r>
              <a:rPr lang="en-US" sz="2000" dirty="0"/>
              <a:t>– </a:t>
            </a:r>
            <a:r>
              <a:rPr lang="en-US" sz="2000" i="0" dirty="0"/>
              <a:t>If we rely on beliefs and values that are internal to the ideology, critique is unlikely to identify the wrongs adequately.</a:t>
            </a:r>
          </a:p>
        </p:txBody>
      </p:sp>
      <p:sp>
        <p:nvSpPr>
          <p:cNvPr id="12" name="Rounded Rectangle 11">
            <a:extLst>
              <a:ext uri="{FF2B5EF4-FFF2-40B4-BE49-F238E27FC236}">
                <a16:creationId xmlns:a16="http://schemas.microsoft.com/office/drawing/2014/main" id="{BF9647DD-B98B-0C17-CA1D-7790845F030C}"/>
              </a:ext>
            </a:extLst>
          </p:cNvPr>
          <p:cNvSpPr/>
          <p:nvPr/>
        </p:nvSpPr>
        <p:spPr>
          <a:xfrm>
            <a:off x="631907" y="3630304"/>
            <a:ext cx="10928187" cy="10445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Response: The internal/external distinction is not as apt when thinking of an ideology as a set of tools – a </a:t>
            </a:r>
            <a:r>
              <a:rPr lang="en-US" sz="2000" dirty="0" err="1">
                <a:solidFill>
                  <a:schemeClr val="tx1"/>
                </a:solidFill>
              </a:rPr>
              <a:t>technē</a:t>
            </a:r>
            <a:r>
              <a:rPr lang="en-US" sz="2000" dirty="0">
                <a:solidFill>
                  <a:schemeClr val="tx1"/>
                </a:solidFill>
              </a:rPr>
              <a:t> – and as culture as fragmented and compartmentalized around practices.  Nevertheless…</a:t>
            </a:r>
          </a:p>
        </p:txBody>
      </p:sp>
      <p:sp>
        <p:nvSpPr>
          <p:cNvPr id="14" name="Rounded Rectangle 13">
            <a:extLst>
              <a:ext uri="{FF2B5EF4-FFF2-40B4-BE49-F238E27FC236}">
                <a16:creationId xmlns:a16="http://schemas.microsoft.com/office/drawing/2014/main" id="{82E1B46F-1464-2746-85E1-A8001FB38C43}"/>
              </a:ext>
            </a:extLst>
          </p:cNvPr>
          <p:cNvSpPr/>
          <p:nvPr/>
        </p:nvSpPr>
        <p:spPr>
          <a:xfrm>
            <a:off x="773153" y="1897150"/>
            <a:ext cx="10645694" cy="159963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Avenir Book" panose="02000503020000020003" pitchFamily="2" charset="0"/>
              </a:rPr>
              <a:t>Response: We rely on an </a:t>
            </a:r>
            <a:r>
              <a:rPr lang="en-US" sz="2200" b="1" dirty="0">
                <a:solidFill>
                  <a:srgbClr val="C00000"/>
                </a:solidFill>
                <a:latin typeface="Avenir Book" panose="02000503020000020003" pitchFamily="2" charset="0"/>
              </a:rPr>
              <a:t>oppositional standpoint</a:t>
            </a:r>
            <a:r>
              <a:rPr lang="en-US" sz="2200" dirty="0">
                <a:solidFill>
                  <a:schemeClr val="tx1"/>
                </a:solidFill>
                <a:latin typeface="Avenir Book" panose="02000503020000020003" pitchFamily="2" charset="0"/>
              </a:rPr>
              <a:t> achieved through </a:t>
            </a:r>
            <a:r>
              <a:rPr lang="en-US" sz="2200" b="1" dirty="0">
                <a:solidFill>
                  <a:srgbClr val="C00000"/>
                </a:solidFill>
                <a:latin typeface="Avenir Book" panose="02000503020000020003" pitchFamily="2" charset="0"/>
              </a:rPr>
              <a:t>consciousness raising</a:t>
            </a:r>
            <a:r>
              <a:rPr lang="en-US" sz="2200" dirty="0">
                <a:solidFill>
                  <a:srgbClr val="C00000"/>
                </a:solidFill>
                <a:latin typeface="Avenir Book" panose="02000503020000020003" pitchFamily="2" charset="0"/>
              </a:rPr>
              <a:t> </a:t>
            </a:r>
            <a:r>
              <a:rPr lang="en-US" sz="2200" dirty="0">
                <a:solidFill>
                  <a:schemeClr val="tx1"/>
                </a:solidFill>
                <a:latin typeface="Avenir Book" panose="02000503020000020003" pitchFamily="2" charset="0"/>
              </a:rPr>
              <a:t>to offer an </a:t>
            </a:r>
            <a:r>
              <a:rPr lang="en-US" sz="2200" b="1" dirty="0">
                <a:solidFill>
                  <a:srgbClr val="C00000"/>
                </a:solidFill>
                <a:latin typeface="Avenir Book" panose="02000503020000020003" pitchFamily="2" charset="0"/>
              </a:rPr>
              <a:t>alternative paradigm</a:t>
            </a:r>
            <a:r>
              <a:rPr lang="en-US" sz="2200" dirty="0">
                <a:solidFill>
                  <a:schemeClr val="tx1"/>
                </a:solidFill>
                <a:latin typeface="Avenir Book" panose="02000503020000020003" pitchFamily="2" charset="0"/>
              </a:rPr>
              <a:t> that is </a:t>
            </a:r>
            <a:r>
              <a:rPr lang="en-US" sz="2200" b="1" dirty="0">
                <a:solidFill>
                  <a:srgbClr val="C00000"/>
                </a:solidFill>
                <a:latin typeface="Avenir Book" panose="02000503020000020003" pitchFamily="2" charset="0"/>
              </a:rPr>
              <a:t>empirically sound</a:t>
            </a:r>
            <a:r>
              <a:rPr lang="en-US" sz="2200" dirty="0">
                <a:solidFill>
                  <a:schemeClr val="tx1"/>
                </a:solidFill>
                <a:latin typeface="Avenir Book" panose="02000503020000020003" pitchFamily="2" charset="0"/>
              </a:rPr>
              <a:t> and </a:t>
            </a:r>
            <a:r>
              <a:rPr lang="en-US" sz="2200" b="1" dirty="0">
                <a:solidFill>
                  <a:srgbClr val="C00000"/>
                </a:solidFill>
                <a:latin typeface="Avenir Book" panose="02000503020000020003" pitchFamily="2" charset="0"/>
              </a:rPr>
              <a:t>less coercive</a:t>
            </a:r>
            <a:r>
              <a:rPr lang="en-US" sz="2200" b="1" dirty="0">
                <a:solidFill>
                  <a:schemeClr val="tx1"/>
                </a:solidFill>
                <a:latin typeface="Avenir Book" panose="02000503020000020003" pitchFamily="2" charset="0"/>
              </a:rPr>
              <a:t> </a:t>
            </a:r>
            <a:r>
              <a:rPr lang="en-US" sz="2200" dirty="0">
                <a:solidFill>
                  <a:schemeClr val="tx1"/>
                </a:solidFill>
                <a:latin typeface="Avenir Book" panose="02000503020000020003" pitchFamily="2" charset="0"/>
              </a:rPr>
              <a:t>as a basis for social coordination.</a:t>
            </a:r>
          </a:p>
        </p:txBody>
      </p:sp>
    </p:spTree>
    <p:extLst>
      <p:ext uri="{BB962C8B-B14F-4D97-AF65-F5344CB8AC3E}">
        <p14:creationId xmlns:p14="http://schemas.microsoft.com/office/powerpoint/2010/main" val="29185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uiExpand="1" build="p"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30AB-AB36-7F46-9910-8C911C3CA2ED}"/>
              </a:ext>
            </a:extLst>
          </p:cNvPr>
          <p:cNvSpPr>
            <a:spLocks noGrp="1"/>
          </p:cNvSpPr>
          <p:nvPr>
            <p:ph type="title"/>
          </p:nvPr>
        </p:nvSpPr>
        <p:spPr>
          <a:xfrm>
            <a:off x="430279" y="504032"/>
            <a:ext cx="6002110" cy="698502"/>
          </a:xfrm>
        </p:spPr>
        <p:txBody>
          <a:bodyPr>
            <a:normAutofit/>
          </a:bodyPr>
          <a:lstStyle/>
          <a:p>
            <a:r>
              <a:rPr lang="en-US" sz="4000" dirty="0"/>
              <a:t>Outline</a:t>
            </a:r>
          </a:p>
        </p:txBody>
      </p:sp>
      <p:sp>
        <p:nvSpPr>
          <p:cNvPr id="3" name="Content Placeholder 2">
            <a:extLst>
              <a:ext uri="{FF2B5EF4-FFF2-40B4-BE49-F238E27FC236}">
                <a16:creationId xmlns:a16="http://schemas.microsoft.com/office/drawing/2014/main" id="{7A079850-28FD-D64F-B18A-EDAC56209BEE}"/>
              </a:ext>
            </a:extLst>
          </p:cNvPr>
          <p:cNvSpPr>
            <a:spLocks noGrp="1"/>
          </p:cNvSpPr>
          <p:nvPr>
            <p:ph idx="1"/>
          </p:nvPr>
        </p:nvSpPr>
        <p:spPr>
          <a:xfrm>
            <a:off x="598665" y="1720810"/>
            <a:ext cx="6002110" cy="3670652"/>
          </a:xfrm>
        </p:spPr>
        <p:txBody>
          <a:bodyPr>
            <a:normAutofit/>
          </a:bodyPr>
          <a:lstStyle/>
          <a:p>
            <a:pPr marL="457200" indent="-457200">
              <a:buFont typeface="+mj-lt"/>
              <a:buAutoNum type="arabicPeriod"/>
            </a:pPr>
            <a:r>
              <a:rPr lang="en-US" sz="2200" dirty="0">
                <a:solidFill>
                  <a:schemeClr val="bg1">
                    <a:lumMod val="65000"/>
                  </a:schemeClr>
                </a:solidFill>
              </a:rPr>
              <a:t>Background and Introduction</a:t>
            </a:r>
          </a:p>
          <a:p>
            <a:pPr marL="987552" lvl="1" indent="-457200">
              <a:buSzPct val="100000"/>
              <a:buFont typeface="+mj-lt"/>
              <a:buAutoNum type="alphaLcPeriod"/>
            </a:pPr>
            <a:r>
              <a:rPr lang="en-US" sz="2000" dirty="0">
                <a:solidFill>
                  <a:schemeClr val="bg1">
                    <a:lumMod val="65000"/>
                  </a:schemeClr>
                </a:solidFill>
              </a:rPr>
              <a:t>Social Reproduction</a:t>
            </a:r>
          </a:p>
          <a:p>
            <a:pPr marL="987552" lvl="1" indent="-457200">
              <a:buSzPct val="100000"/>
              <a:buFont typeface="+mj-lt"/>
              <a:buAutoNum type="alphaLcPeriod"/>
            </a:pPr>
            <a:r>
              <a:rPr lang="en-US" sz="2000" dirty="0">
                <a:solidFill>
                  <a:schemeClr val="bg1">
                    <a:lumMod val="65000"/>
                  </a:schemeClr>
                </a:solidFill>
              </a:rPr>
              <a:t>Challenges for Ideology Critique</a:t>
            </a:r>
          </a:p>
          <a:p>
            <a:pPr marL="457200" indent="-457200">
              <a:buFont typeface="+mj-lt"/>
              <a:buAutoNum type="arabicPeriod"/>
            </a:pPr>
            <a:r>
              <a:rPr lang="en-US" sz="2200" dirty="0"/>
              <a:t>Situating Social Critique</a:t>
            </a:r>
          </a:p>
          <a:p>
            <a:pPr marL="987552" lvl="1" indent="-457200">
              <a:buSzPct val="100000"/>
              <a:buFont typeface="+mj-lt"/>
              <a:buAutoNum type="alphaLcPeriod"/>
            </a:pPr>
            <a:r>
              <a:rPr lang="en-US" sz="2000" dirty="0"/>
              <a:t>Starting Points</a:t>
            </a:r>
          </a:p>
          <a:p>
            <a:pPr marL="987552" lvl="1" indent="-457200">
              <a:buSzPct val="100000"/>
              <a:buFont typeface="+mj-lt"/>
              <a:buAutoNum type="alphaLcPeriod"/>
            </a:pPr>
            <a:r>
              <a:rPr lang="en-US" sz="2000" dirty="0"/>
              <a:t>Illumination, Justification, Politics</a:t>
            </a:r>
          </a:p>
          <a:p>
            <a:pPr marL="457200" indent="-457200">
              <a:buFont typeface="+mj-lt"/>
              <a:buAutoNum type="arabicPeriod"/>
            </a:pPr>
            <a:r>
              <a:rPr lang="en-US" sz="2200" dirty="0">
                <a:solidFill>
                  <a:schemeClr val="bg1">
                    <a:lumMod val="65000"/>
                  </a:schemeClr>
                </a:solidFill>
              </a:rPr>
              <a:t>Oppositional Consciousness: Case Study</a:t>
            </a:r>
          </a:p>
          <a:p>
            <a:pPr marL="457200" indent="-457200">
              <a:buFont typeface="+mj-lt"/>
              <a:buAutoNum type="arabicPeriod"/>
            </a:pPr>
            <a:r>
              <a:rPr lang="en-US" sz="2200" dirty="0">
                <a:solidFill>
                  <a:schemeClr val="bg1">
                    <a:lumMod val="65000"/>
                  </a:schemeClr>
                </a:solidFill>
              </a:rPr>
              <a:t>Oppositional Political Epistemology</a:t>
            </a:r>
          </a:p>
          <a:p>
            <a:pPr marL="457200" indent="-457200">
              <a:buFont typeface="+mj-lt"/>
              <a:buAutoNum type="arabicPeriod"/>
            </a:pPr>
            <a:r>
              <a:rPr lang="en-US" sz="2200" dirty="0">
                <a:solidFill>
                  <a:schemeClr val="bg1">
                    <a:lumMod val="65000"/>
                  </a:schemeClr>
                </a:solidFill>
              </a:rPr>
              <a:t>Conclusion</a:t>
            </a:r>
          </a:p>
          <a:p>
            <a:pPr marL="457200" indent="-457200">
              <a:buFont typeface="+mj-lt"/>
              <a:buAutoNum type="arabicPeriod"/>
            </a:pPr>
            <a:endParaRPr lang="en-US" sz="2000" dirty="0"/>
          </a:p>
          <a:p>
            <a:pPr marL="457200" indent="-457200">
              <a:buFont typeface="+mj-lt"/>
              <a:buAutoNum type="arabicPeriod"/>
            </a:pPr>
            <a:endParaRPr lang="en-US" sz="2000" dirty="0"/>
          </a:p>
        </p:txBody>
      </p:sp>
      <p:sp>
        <p:nvSpPr>
          <p:cNvPr id="4" name="Slide Number Placeholder 3">
            <a:extLst>
              <a:ext uri="{FF2B5EF4-FFF2-40B4-BE49-F238E27FC236}">
                <a16:creationId xmlns:a16="http://schemas.microsoft.com/office/drawing/2014/main" id="{0CA24784-3E8D-0B4F-87A3-6726E30A6D74}"/>
              </a:ext>
            </a:extLst>
          </p:cNvPr>
          <p:cNvSpPr>
            <a:spLocks noGrp="1"/>
          </p:cNvSpPr>
          <p:nvPr>
            <p:ph type="sldNum" sz="quarter" idx="12"/>
          </p:nvPr>
        </p:nvSpPr>
        <p:spPr/>
        <p:txBody>
          <a:bodyPr>
            <a:normAutofit/>
          </a:bodyPr>
          <a:lstStyle/>
          <a:p>
            <a:pPr>
              <a:spcAft>
                <a:spcPts val="600"/>
              </a:spcAft>
            </a:pPr>
            <a:fld id="{0D32D128-9AB0-D542-A138-3FDDDF9FC1BA}" type="slidenum">
              <a:rPr lang="en-US">
                <a:solidFill>
                  <a:srgbClr val="FFFFFF"/>
                </a:solidFill>
              </a:rPr>
              <a:pPr>
                <a:spcAft>
                  <a:spcPts val="600"/>
                </a:spcAft>
              </a:pPr>
              <a:t>6</a:t>
            </a:fld>
            <a:endParaRPr lang="en-US">
              <a:solidFill>
                <a:srgbClr val="FFFFFF"/>
              </a:solidFill>
            </a:endParaRPr>
          </a:p>
        </p:txBody>
      </p:sp>
      <p:pic>
        <p:nvPicPr>
          <p:cNvPr id="6" name="Picture 5">
            <a:extLst>
              <a:ext uri="{FF2B5EF4-FFF2-40B4-BE49-F238E27FC236}">
                <a16:creationId xmlns:a16="http://schemas.microsoft.com/office/drawing/2014/main" id="{72882673-982C-934B-FE2D-837DB4BFC8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9440" y="10"/>
            <a:ext cx="4992560" cy="6857990"/>
          </a:xfrm>
          <a:prstGeom prst="rect">
            <a:avLst/>
          </a:prstGeom>
          <a:effectLst/>
        </p:spPr>
      </p:pic>
    </p:spTree>
    <p:extLst>
      <p:ext uri="{BB962C8B-B14F-4D97-AF65-F5344CB8AC3E}">
        <p14:creationId xmlns:p14="http://schemas.microsoft.com/office/powerpoint/2010/main" val="43170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able, indoor, food, cake&#10;&#10;Description automatically generated">
            <a:extLst>
              <a:ext uri="{FF2B5EF4-FFF2-40B4-BE49-F238E27FC236}">
                <a16:creationId xmlns:a16="http://schemas.microsoft.com/office/drawing/2014/main" id="{B987E32B-A5BC-A440-9BD2-7A7793D1F3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4602146" cy="6857990"/>
          </a:xfrm>
          <a:prstGeom prst="rect">
            <a:avLst/>
          </a:prstGeom>
        </p:spPr>
      </p:pic>
      <p:sp>
        <p:nvSpPr>
          <p:cNvPr id="2" name="Title 1">
            <a:extLst>
              <a:ext uri="{FF2B5EF4-FFF2-40B4-BE49-F238E27FC236}">
                <a16:creationId xmlns:a16="http://schemas.microsoft.com/office/drawing/2014/main" id="{05C92F20-FBB1-6845-AB2B-B07FB33E4356}"/>
              </a:ext>
            </a:extLst>
          </p:cNvPr>
          <p:cNvSpPr>
            <a:spLocks noGrp="1"/>
          </p:cNvSpPr>
          <p:nvPr>
            <p:ph type="title"/>
          </p:nvPr>
        </p:nvSpPr>
        <p:spPr>
          <a:xfrm>
            <a:off x="4857751" y="391214"/>
            <a:ext cx="7040879" cy="595888"/>
          </a:xfrm>
          <a:noFill/>
        </p:spPr>
        <p:txBody>
          <a:bodyPr>
            <a:normAutofit fontScale="90000"/>
          </a:bodyPr>
          <a:lstStyle/>
          <a:p>
            <a:r>
              <a:rPr lang="en-US" dirty="0">
                <a:latin typeface="+mn-lt"/>
              </a:rPr>
              <a:t>Starting Points for Social Critique</a:t>
            </a:r>
          </a:p>
        </p:txBody>
      </p:sp>
      <p:sp>
        <p:nvSpPr>
          <p:cNvPr id="3" name="Content Placeholder 2">
            <a:extLst>
              <a:ext uri="{FF2B5EF4-FFF2-40B4-BE49-F238E27FC236}">
                <a16:creationId xmlns:a16="http://schemas.microsoft.com/office/drawing/2014/main" id="{1A47094A-993F-1E45-8A4D-CE658520C915}"/>
              </a:ext>
            </a:extLst>
          </p:cNvPr>
          <p:cNvSpPr>
            <a:spLocks noGrp="1"/>
          </p:cNvSpPr>
          <p:nvPr>
            <p:ph idx="1"/>
          </p:nvPr>
        </p:nvSpPr>
        <p:spPr>
          <a:xfrm>
            <a:off x="4857751" y="1441708"/>
            <a:ext cx="6856154" cy="4834890"/>
          </a:xfrm>
        </p:spPr>
        <p:txBody>
          <a:bodyPr>
            <a:noAutofit/>
          </a:bodyPr>
          <a:lstStyle/>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BD6F9B4-DCD9-AC44-A9C6-55A17725B7C2}"/>
              </a:ext>
            </a:extLst>
          </p:cNvPr>
          <p:cNvSpPr>
            <a:spLocks noGrp="1"/>
          </p:cNvSpPr>
          <p:nvPr>
            <p:ph type="sldNum" sz="quarter" idx="12"/>
          </p:nvPr>
        </p:nvSpPr>
        <p:spPr>
          <a:xfrm>
            <a:off x="9472736" y="6453386"/>
            <a:ext cx="1596292" cy="404614"/>
          </a:xfrm>
        </p:spPr>
        <p:txBody>
          <a:bodyPr>
            <a:normAutofit/>
          </a:bodyPr>
          <a:lstStyle/>
          <a:p>
            <a:pPr>
              <a:spcAft>
                <a:spcPts val="600"/>
              </a:spcAft>
            </a:pPr>
            <a:fld id="{0D32D128-9AB0-D542-A138-3FDDDF9FC1BA}" type="slidenum">
              <a:rPr lang="en-US" smtClean="0"/>
              <a:pPr>
                <a:spcAft>
                  <a:spcPts val="600"/>
                </a:spcAft>
              </a:pPr>
              <a:t>7</a:t>
            </a:fld>
            <a:endParaRPr lang="en-US"/>
          </a:p>
        </p:txBody>
      </p:sp>
      <p:sp>
        <p:nvSpPr>
          <p:cNvPr id="5" name="Rounded Rectangle 4">
            <a:extLst>
              <a:ext uri="{FF2B5EF4-FFF2-40B4-BE49-F238E27FC236}">
                <a16:creationId xmlns:a16="http://schemas.microsoft.com/office/drawing/2014/main" id="{626DCB18-DB6D-3343-864F-CDADCE18D8D7}"/>
              </a:ext>
            </a:extLst>
          </p:cNvPr>
          <p:cNvSpPr/>
          <p:nvPr/>
        </p:nvSpPr>
        <p:spPr>
          <a:xfrm>
            <a:off x="6096000" y="1232814"/>
            <a:ext cx="5873511" cy="26431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b="1" dirty="0">
                <a:solidFill>
                  <a:srgbClr val="C00000"/>
                </a:solidFill>
                <a:latin typeface="Avenir Book" panose="02000503020000020003" pitchFamily="2" charset="0"/>
              </a:rPr>
              <a:t>Mid-stream inquiry</a:t>
            </a:r>
            <a:r>
              <a:rPr lang="en-US" sz="2000" b="1" dirty="0">
                <a:solidFill>
                  <a:srgbClr val="C00000"/>
                </a:solidFill>
                <a:latin typeface="Avenir Book" panose="02000503020000020003" pitchFamily="2" charset="0"/>
              </a:rPr>
              <a:t>:</a:t>
            </a:r>
            <a:r>
              <a:rPr lang="en-US" sz="2000" dirty="0">
                <a:solidFill>
                  <a:srgbClr val="C00000"/>
                </a:solidFill>
                <a:latin typeface="Avenir Book" panose="02000503020000020003" pitchFamily="2" charset="0"/>
              </a:rPr>
              <a:t> </a:t>
            </a:r>
            <a:r>
              <a:rPr lang="en-US" sz="2000" dirty="0">
                <a:solidFill>
                  <a:schemeClr val="tx1"/>
                </a:solidFill>
                <a:latin typeface="Avenir Book" panose="02000503020000020003" pitchFamily="2" charset="0"/>
              </a:rPr>
              <a:t>We are not starting the normative inquiry from scratch. Those engaged in justified political resistance cannot avoid the claim that there are some moral truths. </a:t>
            </a:r>
            <a:r>
              <a:rPr lang="en-US" sz="2000" b="1" dirty="0">
                <a:solidFill>
                  <a:schemeClr val="tx1"/>
                </a:solidFill>
                <a:latin typeface="Avenir Book" panose="02000503020000020003" pitchFamily="2" charset="0"/>
              </a:rPr>
              <a:t>So the task is NOT to argue for an objective basis for moral judgment.  </a:t>
            </a:r>
            <a:endParaRPr lang="en-US" sz="2000" dirty="0">
              <a:solidFill>
                <a:schemeClr val="tx1"/>
              </a:solidFill>
              <a:latin typeface="Avenir Book" panose="02000503020000020003" pitchFamily="2" charset="0"/>
            </a:endParaRPr>
          </a:p>
        </p:txBody>
      </p:sp>
      <p:sp>
        <p:nvSpPr>
          <p:cNvPr id="8" name="Rounded Rectangle 7">
            <a:extLst>
              <a:ext uri="{FF2B5EF4-FFF2-40B4-BE49-F238E27FC236}">
                <a16:creationId xmlns:a16="http://schemas.microsoft.com/office/drawing/2014/main" id="{06CB5BB5-1BD1-BB4C-88F4-DCE9455FACD8}"/>
              </a:ext>
            </a:extLst>
          </p:cNvPr>
          <p:cNvSpPr/>
          <p:nvPr/>
        </p:nvSpPr>
        <p:spPr>
          <a:xfrm>
            <a:off x="6943114" y="3737773"/>
            <a:ext cx="4797741" cy="279587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C00000"/>
                </a:solidFill>
                <a:latin typeface="Avenir Book" panose="02000503020000020003" pitchFamily="2" charset="0"/>
              </a:rPr>
              <a:t>Aimed at positional vulnerability:</a:t>
            </a:r>
            <a:r>
              <a:rPr lang="en-US" sz="2200" dirty="0">
                <a:latin typeface="Avenir Book" panose="02000503020000020003" pitchFamily="2" charset="0"/>
              </a:rPr>
              <a:t> </a:t>
            </a:r>
            <a:r>
              <a:rPr lang="en-US" sz="2000" dirty="0">
                <a:solidFill>
                  <a:schemeClr val="tx1"/>
                </a:solidFill>
                <a:latin typeface="Avenir Book" panose="02000503020000020003" pitchFamily="2" charset="0"/>
              </a:rPr>
              <a:t>An individual can be treated unjustly </a:t>
            </a:r>
            <a:r>
              <a:rPr lang="en-US" sz="2000" i="1" dirty="0">
                <a:solidFill>
                  <a:schemeClr val="tx1"/>
                </a:solidFill>
                <a:latin typeface="Avenir Book" panose="02000503020000020003" pitchFamily="2" charset="0"/>
              </a:rPr>
              <a:t>qua</a:t>
            </a:r>
            <a:r>
              <a:rPr lang="en-US" sz="2000" dirty="0">
                <a:solidFill>
                  <a:schemeClr val="tx1"/>
                </a:solidFill>
                <a:latin typeface="Avenir Book" panose="02000503020000020003" pitchFamily="2" charset="0"/>
              </a:rPr>
              <a:t> individual. But within the social domain individuals are vulnerable to perpetrating or suffering injustice </a:t>
            </a:r>
            <a:r>
              <a:rPr lang="en-US" sz="2000" i="1" dirty="0">
                <a:solidFill>
                  <a:schemeClr val="tx1"/>
                </a:solidFill>
                <a:latin typeface="Avenir Book" panose="02000503020000020003" pitchFamily="2" charset="0"/>
              </a:rPr>
              <a:t>by virtue of their social positions.</a:t>
            </a:r>
            <a:r>
              <a:rPr lang="en-US" sz="2000" dirty="0">
                <a:solidFill>
                  <a:schemeClr val="tx1"/>
                </a:solidFill>
                <a:latin typeface="Avenir Book" panose="02000503020000020003" pitchFamily="2" charset="0"/>
              </a:rPr>
              <a:t>  </a:t>
            </a:r>
            <a:r>
              <a:rPr lang="en-US" sz="2000" b="1" dirty="0">
                <a:solidFill>
                  <a:schemeClr val="tx1"/>
                </a:solidFill>
                <a:latin typeface="Avenir Book" panose="02000503020000020003" pitchFamily="2" charset="0"/>
              </a:rPr>
              <a:t>The aim of critique is to identify and eliminate this positional vulnerability.</a:t>
            </a:r>
          </a:p>
        </p:txBody>
      </p:sp>
      <p:sp>
        <p:nvSpPr>
          <p:cNvPr id="12" name="Rounded Rectangle 11">
            <a:extLst>
              <a:ext uri="{FF2B5EF4-FFF2-40B4-BE49-F238E27FC236}">
                <a16:creationId xmlns:a16="http://schemas.microsoft.com/office/drawing/2014/main" id="{2531B66F-C355-C3C5-61DB-FCAA6D6764C8}"/>
              </a:ext>
            </a:extLst>
          </p:cNvPr>
          <p:cNvSpPr/>
          <p:nvPr/>
        </p:nvSpPr>
        <p:spPr>
          <a:xfrm>
            <a:off x="1784047" y="3373754"/>
            <a:ext cx="5031264" cy="22503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C00000"/>
                </a:solidFill>
                <a:latin typeface="Avenir Book" panose="02000503020000020003" pitchFamily="2" charset="0"/>
              </a:rPr>
              <a:t>Practice directed:</a:t>
            </a:r>
            <a:r>
              <a:rPr lang="en-US" sz="2000" dirty="0">
                <a:solidFill>
                  <a:srgbClr val="C00000"/>
                </a:solidFill>
                <a:latin typeface="Avenir Book" panose="02000503020000020003" pitchFamily="2" charset="0"/>
              </a:rPr>
              <a:t> </a:t>
            </a:r>
            <a:r>
              <a:rPr lang="en-US" sz="2000" dirty="0">
                <a:solidFill>
                  <a:schemeClr val="tx1"/>
                </a:solidFill>
                <a:latin typeface="Avenir Book" panose="02000503020000020003" pitchFamily="2" charset="0"/>
              </a:rPr>
              <a:t>The site of ideology critique is </a:t>
            </a:r>
            <a:r>
              <a:rPr lang="en-US" sz="2000" i="1" dirty="0">
                <a:solidFill>
                  <a:schemeClr val="tx1"/>
                </a:solidFill>
                <a:latin typeface="Avenir Book" panose="02000503020000020003" pitchFamily="2" charset="0"/>
              </a:rPr>
              <a:t>the social domain.</a:t>
            </a:r>
            <a:r>
              <a:rPr lang="en-US" sz="2000" dirty="0">
                <a:solidFill>
                  <a:schemeClr val="tx1"/>
                </a:solidFill>
                <a:latin typeface="Avenir Book" panose="02000503020000020003" pitchFamily="2" charset="0"/>
              </a:rPr>
              <a:t> </a:t>
            </a:r>
            <a:r>
              <a:rPr lang="en-US" sz="2000" b="1" dirty="0">
                <a:solidFill>
                  <a:schemeClr val="tx1"/>
                </a:solidFill>
                <a:latin typeface="Avenir Book" panose="02000503020000020003" pitchFamily="2" charset="0"/>
              </a:rPr>
              <a:t>The primary issues concern what practices we should engage in, what social norms we should embrace, how we should go on, from here, together. </a:t>
            </a:r>
          </a:p>
        </p:txBody>
      </p:sp>
    </p:spTree>
    <p:extLst>
      <p:ext uri="{BB962C8B-B14F-4D97-AF65-F5344CB8AC3E}">
        <p14:creationId xmlns:p14="http://schemas.microsoft.com/office/powerpoint/2010/main" val="12252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ign on a pole&#10;&#10;Description automatically generated">
            <a:extLst>
              <a:ext uri="{FF2B5EF4-FFF2-40B4-BE49-F238E27FC236}">
                <a16:creationId xmlns:a16="http://schemas.microsoft.com/office/drawing/2014/main" id="{1AECB983-A832-A646-B166-88F37FEAF2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7616255" y="10"/>
            <a:ext cx="4579739" cy="6857990"/>
          </a:xfrm>
          <a:prstGeom prst="rect">
            <a:avLst/>
          </a:prstGeom>
        </p:spPr>
      </p:pic>
      <p:sp>
        <p:nvSpPr>
          <p:cNvPr id="4" name="Slide Number Placeholder 3">
            <a:extLst>
              <a:ext uri="{FF2B5EF4-FFF2-40B4-BE49-F238E27FC236}">
                <a16:creationId xmlns:a16="http://schemas.microsoft.com/office/drawing/2014/main" id="{065EAE57-BB18-404D-9CC3-86DC3A4BA72E}"/>
              </a:ext>
            </a:extLst>
          </p:cNvPr>
          <p:cNvSpPr>
            <a:spLocks noGrp="1"/>
          </p:cNvSpPr>
          <p:nvPr>
            <p:ph type="sldNum" sz="quarter" idx="12"/>
          </p:nvPr>
        </p:nvSpPr>
        <p:spPr>
          <a:xfrm>
            <a:off x="11496410" y="6441426"/>
            <a:ext cx="408200" cy="404614"/>
          </a:xfrm>
        </p:spPr>
        <p:txBody>
          <a:bodyPr>
            <a:normAutofit/>
          </a:bodyPr>
          <a:lstStyle/>
          <a:p>
            <a:pPr>
              <a:spcAft>
                <a:spcPts val="600"/>
              </a:spcAft>
            </a:pPr>
            <a:fld id="{0D32D128-9AB0-D542-A138-3FDDDF9FC1BA}" type="slidenum">
              <a:rPr lang="en-US">
                <a:solidFill>
                  <a:srgbClr val="FFFFFF"/>
                </a:solidFill>
              </a:rPr>
              <a:pPr>
                <a:spcAft>
                  <a:spcPts val="600"/>
                </a:spcAft>
              </a:pPr>
              <a:t>8</a:t>
            </a:fld>
            <a:endParaRPr lang="en-US" dirty="0">
              <a:solidFill>
                <a:srgbClr val="FFFFFF"/>
              </a:solidFill>
            </a:endParaRPr>
          </a:p>
        </p:txBody>
      </p:sp>
      <p:pic>
        <p:nvPicPr>
          <p:cNvPr id="8" name="Picture 7" descr="A sign in front of a brick building&#10;&#10;Description automatically generated">
            <a:extLst>
              <a:ext uri="{FF2B5EF4-FFF2-40B4-BE49-F238E27FC236}">
                <a16:creationId xmlns:a16="http://schemas.microsoft.com/office/drawing/2014/main" id="{26FBF06C-D74D-7946-B366-63D6DE7635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83660" y="-11960"/>
            <a:ext cx="4808339" cy="6858000"/>
          </a:xfrm>
          <a:prstGeom prst="rect">
            <a:avLst/>
          </a:prstGeom>
        </p:spPr>
      </p:pic>
      <p:sp>
        <p:nvSpPr>
          <p:cNvPr id="5" name="Rounded Rectangle 4">
            <a:extLst>
              <a:ext uri="{FF2B5EF4-FFF2-40B4-BE49-F238E27FC236}">
                <a16:creationId xmlns:a16="http://schemas.microsoft.com/office/drawing/2014/main" id="{30474905-DE80-8D43-AFAA-CFA8CEB44321}"/>
              </a:ext>
            </a:extLst>
          </p:cNvPr>
          <p:cNvSpPr/>
          <p:nvPr/>
        </p:nvSpPr>
        <p:spPr>
          <a:xfrm>
            <a:off x="4420125" y="1115555"/>
            <a:ext cx="3890318" cy="1936113"/>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solidFill>
                  <a:srgbClr val="C00000"/>
                </a:solidFill>
                <a:latin typeface="Avenir Book" panose="02000503020000020003" pitchFamily="2" charset="0"/>
              </a:rPr>
              <a:t>Anti-Utopian: </a:t>
            </a:r>
            <a:r>
              <a:rPr lang="en-US" sz="2000" dirty="0">
                <a:solidFill>
                  <a:schemeClr val="tx1"/>
                </a:solidFill>
                <a:latin typeface="Avenir Book" panose="02000503020000020003" pitchFamily="2" charset="0"/>
              </a:rPr>
              <a:t>There are many ways to organize social life, so </a:t>
            </a:r>
            <a:r>
              <a:rPr lang="en-US" sz="2000" i="1" dirty="0">
                <a:solidFill>
                  <a:schemeClr val="tx1"/>
                </a:solidFill>
                <a:latin typeface="Avenir Book" panose="02000503020000020003" pitchFamily="2" charset="0"/>
              </a:rPr>
              <a:t>l goal is not to ask what practices are the best way. </a:t>
            </a:r>
            <a:r>
              <a:rPr lang="en-US" sz="2000" dirty="0">
                <a:solidFill>
                  <a:schemeClr val="tx1"/>
                </a:solidFill>
                <a:latin typeface="Avenir Book" panose="02000503020000020003" pitchFamily="2" charset="0"/>
              </a:rPr>
              <a:t>(This is not ideal theory.)</a:t>
            </a:r>
          </a:p>
        </p:txBody>
      </p:sp>
      <p:sp>
        <p:nvSpPr>
          <p:cNvPr id="9" name="Rounded Rectangle 8">
            <a:extLst>
              <a:ext uri="{FF2B5EF4-FFF2-40B4-BE49-F238E27FC236}">
                <a16:creationId xmlns:a16="http://schemas.microsoft.com/office/drawing/2014/main" id="{30F2491C-1E18-DF49-97F1-2187305592F5}"/>
              </a:ext>
            </a:extLst>
          </p:cNvPr>
          <p:cNvSpPr/>
          <p:nvPr/>
        </p:nvSpPr>
        <p:spPr>
          <a:xfrm>
            <a:off x="338786" y="1680092"/>
            <a:ext cx="4417255" cy="45130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Avenir Book" panose="02000503020000020003" pitchFamily="2" charset="0"/>
              </a:rPr>
              <a:t>Contextual solutions:</a:t>
            </a:r>
            <a:r>
              <a:rPr lang="en-US" sz="2000" b="1" dirty="0">
                <a:solidFill>
                  <a:schemeClr val="accent6">
                    <a:lumMod val="50000"/>
                  </a:schemeClr>
                </a:solidFill>
                <a:latin typeface="Avenir Book" panose="02000503020000020003" pitchFamily="2" charset="0"/>
              </a:rPr>
              <a:t> </a:t>
            </a:r>
            <a:r>
              <a:rPr lang="en-US" sz="2000" dirty="0">
                <a:solidFill>
                  <a:schemeClr val="tx1"/>
                </a:solidFill>
                <a:latin typeface="Avenir Book" panose="02000503020000020003" pitchFamily="2" charset="0"/>
              </a:rPr>
              <a:t>A normative/critical social theory provides tools to identify ways in which our current practices are inadequate so we can do better.</a:t>
            </a:r>
          </a:p>
          <a:p>
            <a:pPr marL="342900" indent="-342900">
              <a:spcBef>
                <a:spcPts val="600"/>
              </a:spcBef>
              <a:buFont typeface="Arial" panose="020B0604020202020204" pitchFamily="34" charset="0"/>
              <a:buChar char="•"/>
            </a:pPr>
            <a:r>
              <a:rPr lang="en-US" sz="2000" b="1" dirty="0">
                <a:solidFill>
                  <a:schemeClr val="tx1"/>
                </a:solidFill>
                <a:latin typeface="Avenir Book" panose="02000503020000020003" pitchFamily="2" charset="0"/>
              </a:rPr>
              <a:t>What counts as better is a contextual matter; there are no one-size fits all solutions. </a:t>
            </a:r>
          </a:p>
          <a:p>
            <a:pPr marL="342900" indent="-342900">
              <a:spcBef>
                <a:spcPts val="600"/>
              </a:spcBef>
              <a:buFont typeface="Arial" panose="020B0604020202020204" pitchFamily="34" charset="0"/>
              <a:buChar char="•"/>
            </a:pPr>
            <a:r>
              <a:rPr lang="en-US" sz="2000" b="1" dirty="0">
                <a:solidFill>
                  <a:schemeClr val="tx1"/>
                </a:solidFill>
                <a:latin typeface="Avenir Book" panose="02000503020000020003" pitchFamily="2" charset="0"/>
              </a:rPr>
              <a:t>What’s better will </a:t>
            </a:r>
            <a:r>
              <a:rPr lang="en-US" sz="2000" dirty="0">
                <a:solidFill>
                  <a:schemeClr val="tx1"/>
                </a:solidFill>
                <a:latin typeface="Avenir Book" panose="02000503020000020003" pitchFamily="2" charset="0"/>
              </a:rPr>
              <a:t>depend hugely on local factors, such as the geography, economy, cultural traditions, and human biology. </a:t>
            </a:r>
            <a:endParaRPr lang="en-US" sz="2000" b="1" dirty="0">
              <a:solidFill>
                <a:schemeClr val="tx1"/>
              </a:solidFill>
              <a:latin typeface="Avenir Book" panose="02000503020000020003" pitchFamily="2" charset="0"/>
            </a:endParaRPr>
          </a:p>
        </p:txBody>
      </p:sp>
      <p:sp>
        <p:nvSpPr>
          <p:cNvPr id="10" name="Rounded Rectangle 9">
            <a:extLst>
              <a:ext uri="{FF2B5EF4-FFF2-40B4-BE49-F238E27FC236}">
                <a16:creationId xmlns:a16="http://schemas.microsoft.com/office/drawing/2014/main" id="{31393133-9321-F44E-B8CB-DAD339A92B0B}"/>
              </a:ext>
            </a:extLst>
          </p:cNvPr>
          <p:cNvSpPr/>
          <p:nvPr/>
        </p:nvSpPr>
        <p:spPr>
          <a:xfrm>
            <a:off x="4420125" y="3387945"/>
            <a:ext cx="3890319" cy="1936113"/>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latin typeface="Avenir Book" panose="02000503020000020003" pitchFamily="2" charset="0"/>
              </a:rPr>
              <a:t>Critical:</a:t>
            </a:r>
            <a:r>
              <a:rPr lang="en-US" sz="2000" b="1" dirty="0">
                <a:solidFill>
                  <a:schemeClr val="tx1"/>
                </a:solidFill>
                <a:latin typeface="Avenir Book" panose="02000503020000020003" pitchFamily="2" charset="0"/>
              </a:rPr>
              <a:t> </a:t>
            </a:r>
            <a:r>
              <a:rPr lang="en-US" sz="2000" dirty="0">
                <a:solidFill>
                  <a:schemeClr val="tx1"/>
                </a:solidFill>
                <a:latin typeface="Avenir Book" panose="02000503020000020003" pitchFamily="2" charset="0"/>
              </a:rPr>
              <a:t>Because in existing societies, injustice is already rampant, </a:t>
            </a:r>
            <a:r>
              <a:rPr lang="en-US" sz="2000" b="1" dirty="0">
                <a:solidFill>
                  <a:schemeClr val="tx1"/>
                </a:solidFill>
                <a:latin typeface="Avenir Book" panose="02000503020000020003" pitchFamily="2" charset="0"/>
              </a:rPr>
              <a:t>rectification is a priority. Resistance is the starting point.</a:t>
            </a:r>
            <a:endParaRPr lang="en-US" sz="2000" dirty="0">
              <a:solidFill>
                <a:schemeClr val="tx1"/>
              </a:solidFill>
              <a:latin typeface="Avenir Book" panose="02000503020000020003" pitchFamily="2" charset="0"/>
            </a:endParaRPr>
          </a:p>
        </p:txBody>
      </p:sp>
      <p:sp>
        <p:nvSpPr>
          <p:cNvPr id="11" name="Title 1">
            <a:extLst>
              <a:ext uri="{FF2B5EF4-FFF2-40B4-BE49-F238E27FC236}">
                <a16:creationId xmlns:a16="http://schemas.microsoft.com/office/drawing/2014/main" id="{C30460D2-4CB4-9334-3E53-EB8E3713EF0F}"/>
              </a:ext>
            </a:extLst>
          </p:cNvPr>
          <p:cNvSpPr>
            <a:spLocks noGrp="1"/>
          </p:cNvSpPr>
          <p:nvPr>
            <p:ph type="title"/>
          </p:nvPr>
        </p:nvSpPr>
        <p:spPr>
          <a:xfrm>
            <a:off x="338786" y="353460"/>
            <a:ext cx="7040879" cy="595888"/>
          </a:xfrm>
          <a:noFill/>
        </p:spPr>
        <p:txBody>
          <a:bodyPr>
            <a:normAutofit fontScale="90000"/>
          </a:bodyPr>
          <a:lstStyle/>
          <a:p>
            <a:r>
              <a:rPr lang="en-US" dirty="0">
                <a:latin typeface="+mn-lt"/>
              </a:rPr>
              <a:t>Starting Points, continued.</a:t>
            </a:r>
          </a:p>
        </p:txBody>
      </p:sp>
    </p:spTree>
    <p:extLst>
      <p:ext uri="{BB962C8B-B14F-4D97-AF65-F5344CB8AC3E}">
        <p14:creationId xmlns:p14="http://schemas.microsoft.com/office/powerpoint/2010/main" val="12979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6308-E65C-A846-9BFD-B6E8B581D98D}"/>
              </a:ext>
            </a:extLst>
          </p:cNvPr>
          <p:cNvSpPr>
            <a:spLocks noGrp="1"/>
          </p:cNvSpPr>
          <p:nvPr>
            <p:ph type="title"/>
          </p:nvPr>
        </p:nvSpPr>
        <p:spPr>
          <a:xfrm>
            <a:off x="4885597" y="265992"/>
            <a:ext cx="6565751" cy="842046"/>
          </a:xfrm>
        </p:spPr>
        <p:txBody>
          <a:bodyPr>
            <a:normAutofit/>
          </a:bodyPr>
          <a:lstStyle/>
          <a:p>
            <a:r>
              <a:rPr lang="en-US" sz="4000" dirty="0">
                <a:latin typeface="+mn-lt"/>
              </a:rPr>
              <a:t>Path Dependency of Value</a:t>
            </a:r>
          </a:p>
        </p:txBody>
      </p:sp>
      <p:sp>
        <p:nvSpPr>
          <p:cNvPr id="3" name="Content Placeholder 2">
            <a:extLst>
              <a:ext uri="{FF2B5EF4-FFF2-40B4-BE49-F238E27FC236}">
                <a16:creationId xmlns:a16="http://schemas.microsoft.com/office/drawing/2014/main" id="{6CFC7174-EAA7-AB42-8721-1EC1A5CBB5EE}"/>
              </a:ext>
            </a:extLst>
          </p:cNvPr>
          <p:cNvSpPr>
            <a:spLocks noGrp="1"/>
          </p:cNvSpPr>
          <p:nvPr>
            <p:ph idx="1"/>
          </p:nvPr>
        </p:nvSpPr>
        <p:spPr>
          <a:xfrm>
            <a:off x="4885597" y="1230284"/>
            <a:ext cx="6851974" cy="3069826"/>
          </a:xfrm>
        </p:spPr>
        <p:txBody>
          <a:bodyPr>
            <a:normAutofit/>
          </a:bodyPr>
          <a:lstStyle/>
          <a:p>
            <a:pPr>
              <a:lnSpc>
                <a:spcPct val="100000"/>
              </a:lnSpc>
            </a:pPr>
            <a:r>
              <a:rPr lang="en-US" sz="2200" dirty="0"/>
              <a:t>One may be concerned that once we recognize that there are many acceptable ways to organize social life and that our critique is always situated, we must give up on the objectivity of value. </a:t>
            </a:r>
          </a:p>
          <a:p>
            <a:pPr>
              <a:lnSpc>
                <a:spcPct val="100000"/>
              </a:lnSpc>
            </a:pPr>
            <a:r>
              <a:rPr lang="en-US" sz="2200" dirty="0"/>
              <a:t>However, objective values need not be ahistorical or acontextual; they may be path-dependent. What’s valuable depends, inter alia, on what is available to value.</a:t>
            </a:r>
          </a:p>
          <a:p>
            <a:pPr>
              <a:lnSpc>
                <a:spcPct val="100000"/>
              </a:lnSpc>
            </a:pPr>
            <a:endParaRPr lang="en-US" sz="2200" dirty="0"/>
          </a:p>
        </p:txBody>
      </p:sp>
      <p:sp>
        <p:nvSpPr>
          <p:cNvPr id="4" name="Slide Number Placeholder 3">
            <a:extLst>
              <a:ext uri="{FF2B5EF4-FFF2-40B4-BE49-F238E27FC236}">
                <a16:creationId xmlns:a16="http://schemas.microsoft.com/office/drawing/2014/main" id="{91770C25-0EF1-5741-B4A7-590AAE74A5DF}"/>
              </a:ext>
            </a:extLst>
          </p:cNvPr>
          <p:cNvSpPr>
            <a:spLocks noGrp="1"/>
          </p:cNvSpPr>
          <p:nvPr>
            <p:ph type="sldNum" sz="quarter" idx="12"/>
          </p:nvPr>
        </p:nvSpPr>
        <p:spPr>
          <a:xfrm>
            <a:off x="11268741" y="6389701"/>
            <a:ext cx="468830" cy="404614"/>
          </a:xfrm>
        </p:spPr>
        <p:txBody>
          <a:bodyPr>
            <a:normAutofit/>
          </a:bodyPr>
          <a:lstStyle/>
          <a:p>
            <a:pPr>
              <a:spcAft>
                <a:spcPts val="600"/>
              </a:spcAft>
            </a:pPr>
            <a:fld id="{0D32D128-9AB0-D542-A138-3FDDDF9FC1BA}" type="slidenum">
              <a:rPr lang="en-US"/>
              <a:pPr>
                <a:spcAft>
                  <a:spcPts val="600"/>
                </a:spcAft>
              </a:pPr>
              <a:t>9</a:t>
            </a:fld>
            <a:endParaRPr lang="en-US" dirty="0"/>
          </a:p>
        </p:txBody>
      </p:sp>
      <p:pic>
        <p:nvPicPr>
          <p:cNvPr id="10" name="Picture 9" descr="A picture containing text, person, indoor, bowed instrument&#10;&#10;Description automatically generated">
            <a:extLst>
              <a:ext uri="{FF2B5EF4-FFF2-40B4-BE49-F238E27FC236}">
                <a16:creationId xmlns:a16="http://schemas.microsoft.com/office/drawing/2014/main" id="{F3222240-3D05-FB49-9570-3F02FE37FE0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227" b="-1852"/>
          <a:stretch/>
        </p:blipFill>
        <p:spPr>
          <a:xfrm>
            <a:off x="14055" y="0"/>
            <a:ext cx="4602145" cy="6984609"/>
          </a:xfrm>
          <a:prstGeom prst="rect">
            <a:avLst/>
          </a:prstGeom>
        </p:spPr>
      </p:pic>
      <p:pic>
        <p:nvPicPr>
          <p:cNvPr id="7" name="Picture 6" descr="A group of people on a stage&#10;&#10;Description automatically generated">
            <a:extLst>
              <a:ext uri="{FF2B5EF4-FFF2-40B4-BE49-F238E27FC236}">
                <a16:creationId xmlns:a16="http://schemas.microsoft.com/office/drawing/2014/main" id="{F9FB6EC6-0C9C-6E4D-A9AF-393ECE8BA2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4373546" cy="6857990"/>
          </a:xfrm>
          <a:prstGeom prst="rect">
            <a:avLst/>
          </a:prstGeom>
        </p:spPr>
      </p:pic>
      <p:sp>
        <p:nvSpPr>
          <p:cNvPr id="5" name="Rounded Rectangle 4">
            <a:extLst>
              <a:ext uri="{FF2B5EF4-FFF2-40B4-BE49-F238E27FC236}">
                <a16:creationId xmlns:a16="http://schemas.microsoft.com/office/drawing/2014/main" id="{48F61943-D30B-CB4C-B910-97A41D74791A}"/>
              </a:ext>
            </a:extLst>
          </p:cNvPr>
          <p:cNvSpPr/>
          <p:nvPr/>
        </p:nvSpPr>
        <p:spPr>
          <a:xfrm>
            <a:off x="3419438" y="4245109"/>
            <a:ext cx="8312727" cy="2346899"/>
          </a:xfrm>
          <a:prstGeom prst="round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3152">
              <a:spcAft>
                <a:spcPts val="600"/>
              </a:spcAft>
            </a:pPr>
            <a:r>
              <a:rPr lang="en-US" sz="2000" dirty="0">
                <a:solidFill>
                  <a:sysClr val="windowText" lastClr="000000"/>
                </a:solidFill>
                <a:latin typeface="Avenir Book" panose="02000503020000020003" pitchFamily="2" charset="0"/>
              </a:rPr>
              <a:t>Values are not so much what humans have as what they do and feel. Human beings possess an inexhaustible drive to evaluate, to pronounce what is good and bad, beautiful and ugly, advantageous and disadvantageous. Without culture, human values are inchoate and indeterminate; through culture they become differentiated, articulated, and refined. (</a:t>
            </a:r>
            <a:r>
              <a:rPr lang="en-US" sz="2000" dirty="0" err="1">
                <a:solidFill>
                  <a:sysClr val="windowText" lastClr="000000"/>
                </a:solidFill>
                <a:latin typeface="Avenir Book" panose="02000503020000020003" pitchFamily="2" charset="0"/>
              </a:rPr>
              <a:t>Balkin</a:t>
            </a:r>
            <a:r>
              <a:rPr lang="en-US" sz="2000" dirty="0">
                <a:solidFill>
                  <a:sysClr val="windowText" lastClr="000000"/>
                </a:solidFill>
                <a:latin typeface="Avenir Book" panose="02000503020000020003" pitchFamily="2" charset="0"/>
              </a:rPr>
              <a:t> 1998, 27-28)</a:t>
            </a:r>
          </a:p>
        </p:txBody>
      </p:sp>
    </p:spTree>
    <p:extLst>
      <p:ext uri="{BB962C8B-B14F-4D97-AF65-F5344CB8AC3E}">
        <p14:creationId xmlns:p14="http://schemas.microsoft.com/office/powerpoint/2010/main" val="25701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1723</TotalTime>
  <Words>3236</Words>
  <Application>Microsoft Macintosh PowerPoint</Application>
  <PresentationFormat>Widescreen</PresentationFormat>
  <Paragraphs>229</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Avenir</vt:lpstr>
      <vt:lpstr>Avenir Book</vt:lpstr>
      <vt:lpstr>Calibri</vt:lpstr>
      <vt:lpstr>Calibri Light</vt:lpstr>
      <vt:lpstr>Office Theme</vt:lpstr>
      <vt:lpstr>The Epistemology of  Consciousness Raising</vt:lpstr>
      <vt:lpstr>Outline</vt:lpstr>
      <vt:lpstr>Outline</vt:lpstr>
      <vt:lpstr>Social Reproduction</vt:lpstr>
      <vt:lpstr>Ideology Critique?</vt:lpstr>
      <vt:lpstr>Outline</vt:lpstr>
      <vt:lpstr>Starting Points for Social Critique</vt:lpstr>
      <vt:lpstr>Starting Points, continued.</vt:lpstr>
      <vt:lpstr>Path Dependency of Value</vt:lpstr>
      <vt:lpstr>Illumination, Justification, Politics</vt:lpstr>
      <vt:lpstr>Rethinking Internal/External Divide</vt:lpstr>
      <vt:lpstr>Outline</vt:lpstr>
      <vt:lpstr>Combahee River Collective (“A Black Feminist Statement” 1977)</vt:lpstr>
      <vt:lpstr>Consciousness Raising</vt:lpstr>
      <vt:lpstr>Outline</vt:lpstr>
      <vt:lpstr>“Desiring Negation”</vt:lpstr>
      <vt:lpstr>Social Movements</vt:lpstr>
      <vt:lpstr>Epistemology of Social Critique</vt:lpstr>
      <vt:lpstr>ONE Method of CR</vt:lpstr>
      <vt:lpstr>Identities and Epistemic Injustice</vt:lpstr>
      <vt:lpstr>Critical Social Science</vt:lpstr>
      <vt:lpstr>Political Stage (no guarantees!)</vt:lpstr>
      <vt:lpstr>Justification &amp; Politics</vt:lpstr>
      <vt:lpstr>Contentious Politics</vt:lpstr>
      <vt:lpstr>Outline</vt:lpstr>
      <vt:lpstr>Return to challenges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Complaint to Ideology Critique:  Making the Demand for Justice</dc:title>
  <dc:creator>Sally Haslanger</dc:creator>
  <cp:lastModifiedBy>Sally Haslanger</cp:lastModifiedBy>
  <cp:revision>26</cp:revision>
  <cp:lastPrinted>2020-11-10T16:26:18Z</cp:lastPrinted>
  <dcterms:created xsi:type="dcterms:W3CDTF">2020-11-10T14:34:39Z</dcterms:created>
  <dcterms:modified xsi:type="dcterms:W3CDTF">2022-06-09T08:01:18Z</dcterms:modified>
</cp:coreProperties>
</file>