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29"/>
  </p:notesMasterIdLst>
  <p:sldIdLst>
    <p:sldId id="256" r:id="rId2"/>
    <p:sldId id="263" r:id="rId3"/>
    <p:sldId id="384" r:id="rId4"/>
    <p:sldId id="261" r:id="rId5"/>
    <p:sldId id="262" r:id="rId6"/>
    <p:sldId id="381" r:id="rId7"/>
    <p:sldId id="385" r:id="rId8"/>
    <p:sldId id="275" r:id="rId9"/>
    <p:sldId id="340" r:id="rId10"/>
    <p:sldId id="369" r:id="rId11"/>
    <p:sldId id="380" r:id="rId12"/>
    <p:sldId id="370" r:id="rId13"/>
    <p:sldId id="382" r:id="rId14"/>
    <p:sldId id="272" r:id="rId15"/>
    <p:sldId id="383" r:id="rId16"/>
    <p:sldId id="376" r:id="rId17"/>
    <p:sldId id="386" r:id="rId18"/>
    <p:sldId id="366" r:id="rId19"/>
    <p:sldId id="333" r:id="rId20"/>
    <p:sldId id="322" r:id="rId21"/>
    <p:sldId id="387" r:id="rId22"/>
    <p:sldId id="388" r:id="rId23"/>
    <p:sldId id="389" r:id="rId24"/>
    <p:sldId id="390" r:id="rId25"/>
    <p:sldId id="276" r:id="rId26"/>
    <p:sldId id="278" r:id="rId27"/>
    <p:sldId id="3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CF3"/>
    <a:srgbClr val="945200"/>
    <a:srgbClr val="EBEBEB"/>
    <a:srgbClr val="0AA5C0"/>
    <a:srgbClr val="78EAF5"/>
    <a:srgbClr val="00DEEA"/>
    <a:srgbClr val="01C9EB"/>
    <a:srgbClr val="00CDEF"/>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00"/>
    <p:restoredTop sz="94718"/>
  </p:normalViewPr>
  <p:slideViewPr>
    <p:cSldViewPr snapToGrid="0" snapToObjects="1">
      <p:cViewPr varScale="1">
        <p:scale>
          <a:sx n="106" d="100"/>
          <a:sy n="106" d="100"/>
        </p:scale>
        <p:origin x="20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3BC82-49BE-8940-809A-A8A7E3821373}" type="datetimeFigureOut">
              <a:rPr lang="en-US" smtClean="0"/>
              <a:t>6/6/22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DA718-3915-264A-86B5-25000F342D27}" type="slidenum">
              <a:rPr lang="en-US" smtClean="0"/>
              <a:t>‹#›</a:t>
            </a:fld>
            <a:endParaRPr lang="en-US"/>
          </a:p>
        </p:txBody>
      </p:sp>
    </p:spTree>
    <p:extLst>
      <p:ext uri="{BB962C8B-B14F-4D97-AF65-F5344CB8AC3E}">
        <p14:creationId xmlns:p14="http://schemas.microsoft.com/office/powerpoint/2010/main" val="2254836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89893-2BFC-114E-A009-D76D17DAD519}" type="slidenum">
              <a:rPr lang="en-US" smtClean="0"/>
              <a:t>19</a:t>
            </a:fld>
            <a:endParaRPr lang="en-US"/>
          </a:p>
        </p:txBody>
      </p:sp>
      <p:sp>
        <p:nvSpPr>
          <p:cNvPr id="5" name="Footer Placeholder 4">
            <a:extLst>
              <a:ext uri="{FF2B5EF4-FFF2-40B4-BE49-F238E27FC236}">
                <a16:creationId xmlns:a16="http://schemas.microsoft.com/office/drawing/2014/main" id="{3EF061A4-4BBC-E74C-93C1-B9BFFAE4383B}"/>
              </a:ext>
            </a:extLst>
          </p:cNvPr>
          <p:cNvSpPr>
            <a:spLocks noGrp="1"/>
          </p:cNvSpPr>
          <p:nvPr>
            <p:ph type="ftr" sz="quarter" idx="4"/>
          </p:nvPr>
        </p:nvSpPr>
        <p:spPr/>
        <p:txBody>
          <a:bodyPr/>
          <a:lstStyle/>
          <a:p>
            <a:r>
              <a:rPr lang="en-US"/>
              <a:t>Haslanger, 21 April 2021</a:t>
            </a:r>
          </a:p>
        </p:txBody>
      </p:sp>
    </p:spTree>
    <p:extLst>
      <p:ext uri="{BB962C8B-B14F-4D97-AF65-F5344CB8AC3E}">
        <p14:creationId xmlns:p14="http://schemas.microsoft.com/office/powerpoint/2010/main" val="129514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68B9-C8BE-E740-8B00-DDBF7828AE26}"/>
              </a:ext>
            </a:extLst>
          </p:cNvPr>
          <p:cNvSpPr>
            <a:spLocks noGrp="1"/>
          </p:cNvSpPr>
          <p:nvPr>
            <p:ph type="title"/>
          </p:nvPr>
        </p:nvSpPr>
        <p:spPr>
          <a:xfrm>
            <a:off x="356381" y="365126"/>
            <a:ext cx="10997419" cy="886900"/>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C999773-1C21-7A4A-9AF7-2EA18397FB8B}"/>
              </a:ext>
            </a:extLst>
          </p:cNvPr>
          <p:cNvSpPr>
            <a:spLocks noGrp="1"/>
          </p:cNvSpPr>
          <p:nvPr>
            <p:ph idx="1"/>
          </p:nvPr>
        </p:nvSpPr>
        <p:spPr>
          <a:xfrm>
            <a:off x="356381" y="1440192"/>
            <a:ext cx="11479237" cy="4916157"/>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02E38A6F-5EDA-F54C-8A48-9785425D7C0F}"/>
              </a:ext>
            </a:extLst>
          </p:cNvPr>
          <p:cNvSpPr>
            <a:spLocks noGrp="1"/>
          </p:cNvSpPr>
          <p:nvPr>
            <p:ph type="sldNum" sz="quarter" idx="12"/>
          </p:nvPr>
        </p:nvSpPr>
        <p:spPr>
          <a:xfrm>
            <a:off x="11155680" y="6356349"/>
            <a:ext cx="679938" cy="365125"/>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04087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A361-0886-D544-A05B-E6A7A6262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A5B3FA-5733-3145-AF00-B9CC2BA7DB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8F4D81-EA9A-A64A-BA91-1E0C1641B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5870D-AAE9-7046-BA42-627F9D0917A8}"/>
              </a:ext>
            </a:extLst>
          </p:cNvPr>
          <p:cNvSpPr>
            <a:spLocks noGrp="1"/>
          </p:cNvSpPr>
          <p:nvPr>
            <p:ph type="dt" sz="half" idx="10"/>
          </p:nvPr>
        </p:nvSpPr>
        <p:spPr/>
        <p:txBody>
          <a:bodyPr/>
          <a:lstStyle/>
          <a:p>
            <a:fld id="{E778CE86-875F-4587-BCF6-FA054AFC0D53}" type="datetime1">
              <a:rPr lang="en-US" smtClean="0"/>
              <a:pPr/>
              <a:t>6/6/22</a:t>
            </a:fld>
            <a:endParaRPr lang="en-US" dirty="0"/>
          </a:p>
        </p:txBody>
      </p:sp>
      <p:sp>
        <p:nvSpPr>
          <p:cNvPr id="6" name="Footer Placeholder 5">
            <a:extLst>
              <a:ext uri="{FF2B5EF4-FFF2-40B4-BE49-F238E27FC236}">
                <a16:creationId xmlns:a16="http://schemas.microsoft.com/office/drawing/2014/main" id="{7B5D574E-97CB-3A4B-B1BE-1B2212CE98E4}"/>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8F3C7C25-B55F-AE4C-8E0F-895C79772A3A}"/>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1414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AB69-E273-F843-AD9B-4633BAB812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278F12-46ED-124E-AAD3-8506A6A87B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669B6-63F4-EF4B-BD3C-8A0FDFB94DE6}"/>
              </a:ext>
            </a:extLst>
          </p:cNvPr>
          <p:cNvSpPr>
            <a:spLocks noGrp="1"/>
          </p:cNvSpPr>
          <p:nvPr>
            <p:ph type="dt" sz="half" idx="10"/>
          </p:nvPr>
        </p:nvSpPr>
        <p:spPr/>
        <p:txBody>
          <a:bodyPr/>
          <a:lstStyle/>
          <a:p>
            <a:fld id="{134F40B7-36AB-4376-BE14-EF7004D79BB9}" type="datetime1">
              <a:rPr lang="en-US" smtClean="0"/>
              <a:t>6/6/22</a:t>
            </a:fld>
            <a:endParaRPr lang="en-US"/>
          </a:p>
        </p:txBody>
      </p:sp>
      <p:sp>
        <p:nvSpPr>
          <p:cNvPr id="5" name="Footer Placeholder 4">
            <a:extLst>
              <a:ext uri="{FF2B5EF4-FFF2-40B4-BE49-F238E27FC236}">
                <a16:creationId xmlns:a16="http://schemas.microsoft.com/office/drawing/2014/main" id="{D4984ADE-863F-B94F-B5BA-C2EFD709E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DCCD7-E315-F64E-8BB7-4152957D8811}"/>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19028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E745B2-141F-FD4C-9753-A48AC79CAE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23402-D9BF-9949-AB81-45DF803679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6D897-0254-C545-9AA1-308AE6182A26}"/>
              </a:ext>
            </a:extLst>
          </p:cNvPr>
          <p:cNvSpPr>
            <a:spLocks noGrp="1"/>
          </p:cNvSpPr>
          <p:nvPr>
            <p:ph type="dt" sz="half" idx="10"/>
          </p:nvPr>
        </p:nvSpPr>
        <p:spPr/>
        <p:txBody>
          <a:bodyPr/>
          <a:lstStyle/>
          <a:p>
            <a:fld id="{FF87CAB8-DCAE-46A5-AADA-B3FAD11A54E0}" type="datetime1">
              <a:rPr lang="en-US" smtClean="0"/>
              <a:t>6/6/22</a:t>
            </a:fld>
            <a:endParaRPr lang="en-US"/>
          </a:p>
        </p:txBody>
      </p:sp>
      <p:sp>
        <p:nvSpPr>
          <p:cNvPr id="5" name="Footer Placeholder 4">
            <a:extLst>
              <a:ext uri="{FF2B5EF4-FFF2-40B4-BE49-F238E27FC236}">
                <a16:creationId xmlns:a16="http://schemas.microsoft.com/office/drawing/2014/main" id="{55C0D6FF-7552-0F41-B356-67826B914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FC934-A685-7642-865B-CF2431E95281}"/>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7504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68B9-C8BE-E740-8B00-DDBF7828AE26}"/>
              </a:ext>
            </a:extLst>
          </p:cNvPr>
          <p:cNvSpPr>
            <a:spLocks noGrp="1"/>
          </p:cNvSpPr>
          <p:nvPr>
            <p:ph type="title"/>
          </p:nvPr>
        </p:nvSpPr>
        <p:spPr>
          <a:xfrm>
            <a:off x="356381" y="365126"/>
            <a:ext cx="11479237" cy="886900"/>
          </a:xfrm>
          <a:solidFill>
            <a:schemeClr val="bg1">
              <a:lumMod val="85000"/>
            </a:schemeClr>
          </a:solidFill>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C999773-1C21-7A4A-9AF7-2EA18397FB8B}"/>
              </a:ext>
            </a:extLst>
          </p:cNvPr>
          <p:cNvSpPr>
            <a:spLocks noGrp="1"/>
          </p:cNvSpPr>
          <p:nvPr>
            <p:ph idx="1"/>
          </p:nvPr>
        </p:nvSpPr>
        <p:spPr>
          <a:xfrm>
            <a:off x="356381" y="1440192"/>
            <a:ext cx="11479237" cy="4916157"/>
          </a:xfrm>
        </p:spPr>
        <p:txBody>
          <a:bodyPr>
            <a:normAutofit/>
          </a:bodyPr>
          <a:lstStyle>
            <a:lvl1pPr>
              <a:lnSpc>
                <a:spcPct val="100000"/>
              </a:lnSpc>
              <a:defRPr sz="2400"/>
            </a:lvl1pPr>
            <a:lvl2pPr>
              <a:lnSpc>
                <a:spcPct val="100000"/>
              </a:lnSpc>
              <a:defRPr sz="2200"/>
            </a:lvl2pPr>
            <a:lvl3pPr>
              <a:lnSpc>
                <a:spcPct val="100000"/>
              </a:lnSpc>
              <a:defRPr sz="22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02E38A6F-5EDA-F54C-8A48-9785425D7C0F}"/>
              </a:ext>
            </a:extLst>
          </p:cNvPr>
          <p:cNvSpPr>
            <a:spLocks noGrp="1"/>
          </p:cNvSpPr>
          <p:nvPr>
            <p:ph type="sldNum" sz="quarter" idx="12"/>
          </p:nvPr>
        </p:nvSpPr>
        <p:spPr>
          <a:xfrm>
            <a:off x="11155680" y="6356349"/>
            <a:ext cx="679938" cy="365125"/>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444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0D59-E9A1-FE42-98C8-3EC3EE038C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429D04-84A8-2744-8013-1AE76F6A4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738200-0AE3-064C-A820-412EA86E33AF}"/>
              </a:ext>
            </a:extLst>
          </p:cNvPr>
          <p:cNvSpPr>
            <a:spLocks noGrp="1"/>
          </p:cNvSpPr>
          <p:nvPr>
            <p:ph type="dt" sz="half" idx="10"/>
          </p:nvPr>
        </p:nvSpPr>
        <p:spPr/>
        <p:txBody>
          <a:bodyPr/>
          <a:lstStyle/>
          <a:p>
            <a:fld id="{EA0C0817-A112-4847-8014-A94B7D2A4EA3}" type="datetime1">
              <a:rPr lang="en-US" smtClean="0"/>
              <a:t>6/6/22</a:t>
            </a:fld>
            <a:endParaRPr lang="en-US" dirty="0"/>
          </a:p>
        </p:txBody>
      </p:sp>
      <p:sp>
        <p:nvSpPr>
          <p:cNvPr id="5" name="Footer Placeholder 4">
            <a:extLst>
              <a:ext uri="{FF2B5EF4-FFF2-40B4-BE49-F238E27FC236}">
                <a16:creationId xmlns:a16="http://schemas.microsoft.com/office/drawing/2014/main" id="{DFF6BA65-0485-4E4A-AF84-A9CDFA4730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C70C8E-23E1-5C4B-9D2C-94DF2417409F}"/>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5934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24A1-3593-BB4D-BE2F-0C9D1E380F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587C98-E8B5-E84B-9BB9-C9D65C786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59795F-40C0-7E4C-B891-0C0A1DCB3BA1}"/>
              </a:ext>
            </a:extLst>
          </p:cNvPr>
          <p:cNvSpPr>
            <a:spLocks noGrp="1"/>
          </p:cNvSpPr>
          <p:nvPr>
            <p:ph type="dt" sz="half" idx="10"/>
          </p:nvPr>
        </p:nvSpPr>
        <p:spPr/>
        <p:txBody>
          <a:bodyPr/>
          <a:lstStyle/>
          <a:p>
            <a:fld id="{D9C646AA-F36E-4540-911D-FFFC0A0EF24A}" type="datetime1">
              <a:rPr lang="en-US" smtClean="0"/>
              <a:t>6/6/22</a:t>
            </a:fld>
            <a:endParaRPr lang="en-US" dirty="0"/>
          </a:p>
        </p:txBody>
      </p:sp>
      <p:sp>
        <p:nvSpPr>
          <p:cNvPr id="5" name="Footer Placeholder 4">
            <a:extLst>
              <a:ext uri="{FF2B5EF4-FFF2-40B4-BE49-F238E27FC236}">
                <a16:creationId xmlns:a16="http://schemas.microsoft.com/office/drawing/2014/main" id="{67B4F8AD-A9B9-7446-AFF0-6207E465F5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18C05F-89E4-9145-A922-1A0D3686D490}"/>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9323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82F3-5E31-E64D-8FBB-3103D16234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A60F77-6CF3-E44E-A7BA-D0BE643BB4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D8DC6E-993E-514D-B47F-9648E3F406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6141C8-D57F-A548-9DA3-5016392B1E4C}"/>
              </a:ext>
            </a:extLst>
          </p:cNvPr>
          <p:cNvSpPr>
            <a:spLocks noGrp="1"/>
          </p:cNvSpPr>
          <p:nvPr>
            <p:ph type="dt" sz="half" idx="10"/>
          </p:nvPr>
        </p:nvSpPr>
        <p:spPr/>
        <p:txBody>
          <a:bodyPr/>
          <a:lstStyle/>
          <a:p>
            <a:fld id="{69186D26-FA5F-4637-B602-B7C2DC34CFD4}" type="datetime1">
              <a:rPr lang="en-US" smtClean="0"/>
              <a:t>6/6/22</a:t>
            </a:fld>
            <a:endParaRPr lang="en-US"/>
          </a:p>
        </p:txBody>
      </p:sp>
      <p:sp>
        <p:nvSpPr>
          <p:cNvPr id="6" name="Footer Placeholder 5">
            <a:extLst>
              <a:ext uri="{FF2B5EF4-FFF2-40B4-BE49-F238E27FC236}">
                <a16:creationId xmlns:a16="http://schemas.microsoft.com/office/drawing/2014/main" id="{EC91540F-BECA-B74E-A11F-F1E716EEA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3444D-08FA-C54A-B25D-269AE4F2693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1170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D242D-A9FB-7841-838D-0203B7EC5B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C313F5-D47A-EA44-A43C-5261D5DE39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7F2C14-6CA3-834C-9824-62FB07906F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F7A616-6ED2-8349-A295-24C38305B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632A65-7C03-0249-A90D-177100EE5E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829A40-96B0-2B43-944B-F1BC219D474C}"/>
              </a:ext>
            </a:extLst>
          </p:cNvPr>
          <p:cNvSpPr>
            <a:spLocks noGrp="1"/>
          </p:cNvSpPr>
          <p:nvPr>
            <p:ph type="dt" sz="half" idx="10"/>
          </p:nvPr>
        </p:nvSpPr>
        <p:spPr/>
        <p:txBody>
          <a:bodyPr/>
          <a:lstStyle/>
          <a:p>
            <a:fld id="{8A7F15D8-96D1-4781-BC50-CA8A088B2FE4}" type="datetime1">
              <a:rPr lang="en-US" smtClean="0"/>
              <a:t>6/6/22</a:t>
            </a:fld>
            <a:endParaRPr lang="en-US"/>
          </a:p>
        </p:txBody>
      </p:sp>
      <p:sp>
        <p:nvSpPr>
          <p:cNvPr id="8" name="Footer Placeholder 7">
            <a:extLst>
              <a:ext uri="{FF2B5EF4-FFF2-40B4-BE49-F238E27FC236}">
                <a16:creationId xmlns:a16="http://schemas.microsoft.com/office/drawing/2014/main" id="{44D6F157-CDA6-C542-9AB5-5E3BF60D0E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331254-C011-7442-88D8-D80E2C5248E3}"/>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9700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F4A8-6D6E-1542-BD41-514B6D5D2D7D}"/>
              </a:ext>
            </a:extLst>
          </p:cNvPr>
          <p:cNvSpPr>
            <a:spLocks noGrp="1"/>
          </p:cNvSpPr>
          <p:nvPr>
            <p:ph type="title"/>
          </p:nvPr>
        </p:nvSpPr>
        <p:spPr>
          <a:xfrm>
            <a:off x="257907" y="379192"/>
            <a:ext cx="11676185" cy="80249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8C680748-4E80-8347-B637-55529C7F7821}"/>
              </a:ext>
            </a:extLst>
          </p:cNvPr>
          <p:cNvSpPr>
            <a:spLocks noGrp="1"/>
          </p:cNvSpPr>
          <p:nvPr>
            <p:ph type="sldNum" sz="quarter" idx="12"/>
          </p:nvPr>
        </p:nvSpPr>
        <p:spPr>
          <a:xfrm>
            <a:off x="11243603" y="6290335"/>
            <a:ext cx="690489" cy="376946"/>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8954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B67501-A1E7-8D4E-A2AC-8F1C7E41A7CF}"/>
              </a:ext>
            </a:extLst>
          </p:cNvPr>
          <p:cNvSpPr>
            <a:spLocks noGrp="1"/>
          </p:cNvSpPr>
          <p:nvPr>
            <p:ph type="dt" sz="half" idx="10"/>
          </p:nvPr>
        </p:nvSpPr>
        <p:spPr/>
        <p:txBody>
          <a:bodyPr/>
          <a:lstStyle/>
          <a:p>
            <a:fld id="{03636942-C211-4B28-8DBD-C953E00AF71B}" type="datetime1">
              <a:rPr lang="en-US" smtClean="0"/>
              <a:t>6/6/22</a:t>
            </a:fld>
            <a:endParaRPr lang="en-US"/>
          </a:p>
        </p:txBody>
      </p:sp>
      <p:sp>
        <p:nvSpPr>
          <p:cNvPr id="3" name="Footer Placeholder 2">
            <a:extLst>
              <a:ext uri="{FF2B5EF4-FFF2-40B4-BE49-F238E27FC236}">
                <a16:creationId xmlns:a16="http://schemas.microsoft.com/office/drawing/2014/main" id="{49AAD81F-6478-514B-8119-8E4797D884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B8CAD2-FC8F-BC4B-AFE2-92211C468FC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918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92D0-8872-964C-A1CA-26FE93EA0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0C978C-AA29-A54E-848E-090AED48CC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A7DB04-5425-2B4E-A515-11A555513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D7166-BEFA-7A4D-A5FD-1D43E47E344E}"/>
              </a:ext>
            </a:extLst>
          </p:cNvPr>
          <p:cNvSpPr>
            <a:spLocks noGrp="1"/>
          </p:cNvSpPr>
          <p:nvPr>
            <p:ph type="dt" sz="half" idx="10"/>
          </p:nvPr>
        </p:nvSpPr>
        <p:spPr/>
        <p:txBody>
          <a:bodyPr/>
          <a:lstStyle/>
          <a:p>
            <a:fld id="{7E8D12A6-918A-48BD-8CB9-CA713993B0EA}" type="datetime1">
              <a:rPr lang="en-US" smtClean="0"/>
              <a:t>6/6/22</a:t>
            </a:fld>
            <a:endParaRPr lang="en-US"/>
          </a:p>
        </p:txBody>
      </p:sp>
      <p:sp>
        <p:nvSpPr>
          <p:cNvPr id="6" name="Footer Placeholder 5">
            <a:extLst>
              <a:ext uri="{FF2B5EF4-FFF2-40B4-BE49-F238E27FC236}">
                <a16:creationId xmlns:a16="http://schemas.microsoft.com/office/drawing/2014/main" id="{90202EDB-5F41-9C48-AB34-49EFB1FC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BF03B-1B8F-FF48-A090-B9D9D14FCF0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1497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5DDA9-9C84-4046-A682-1E400478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8F9392-E104-9149-BB06-592E8D32F8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05391-318F-0B40-A310-B2703D9E6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6/6/22</a:t>
            </a:fld>
            <a:endParaRPr lang="en-US"/>
          </a:p>
        </p:txBody>
      </p:sp>
      <p:sp>
        <p:nvSpPr>
          <p:cNvPr id="5" name="Footer Placeholder 4">
            <a:extLst>
              <a:ext uri="{FF2B5EF4-FFF2-40B4-BE49-F238E27FC236}">
                <a16:creationId xmlns:a16="http://schemas.microsoft.com/office/drawing/2014/main" id="{E05DE0D4-C002-D747-A951-8BEC0D9A0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5F8950-EAF2-2D46-B122-D63F7A3401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030010635"/>
      </p:ext>
    </p:extLst>
  </p:cSld>
  <p:clrMap bg1="lt1" tx1="dk1" bg2="lt2" tx2="dk2" accent1="accent1" accent2="accent2" accent3="accent3" accent4="accent4" accent5="accent5" accent6="accent6" hlink="hlink" folHlink="folHlink"/>
  <p:sldLayoutIdLst>
    <p:sldLayoutId id="2147483752" r:id="rId1"/>
    <p:sldLayoutId id="2147483762" r:id="rId2"/>
    <p:sldLayoutId id="2147483751"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lose up shot of connecting patterns">
            <a:extLst>
              <a:ext uri="{FF2B5EF4-FFF2-40B4-BE49-F238E27FC236}">
                <a16:creationId xmlns:a16="http://schemas.microsoft.com/office/drawing/2014/main" id="{8F455DE6-6E09-4BEF-823E-BFC95408F1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79" cy="6857990"/>
          </a:xfrm>
          <a:prstGeom prst="rect">
            <a:avLst/>
          </a:prstGeom>
        </p:spPr>
      </p:pic>
      <p:sp>
        <p:nvSpPr>
          <p:cNvPr id="3" name="Subtitle 2">
            <a:extLst>
              <a:ext uri="{FF2B5EF4-FFF2-40B4-BE49-F238E27FC236}">
                <a16:creationId xmlns:a16="http://schemas.microsoft.com/office/drawing/2014/main" id="{3A23A717-1D3A-C744-A5EC-2028390AAE64}"/>
              </a:ext>
            </a:extLst>
          </p:cNvPr>
          <p:cNvSpPr>
            <a:spLocks noGrp="1"/>
          </p:cNvSpPr>
          <p:nvPr>
            <p:ph type="subTitle" idx="1"/>
          </p:nvPr>
        </p:nvSpPr>
        <p:spPr>
          <a:xfrm>
            <a:off x="3391266" y="4759008"/>
            <a:ext cx="5409468" cy="1276032"/>
          </a:xfrm>
        </p:spPr>
        <p:style>
          <a:lnRef idx="2">
            <a:schemeClr val="dk1"/>
          </a:lnRef>
          <a:fillRef idx="1">
            <a:schemeClr val="lt1"/>
          </a:fillRef>
          <a:effectRef idx="0">
            <a:schemeClr val="dk1"/>
          </a:effectRef>
          <a:fontRef idx="minor">
            <a:schemeClr val="dk1"/>
          </a:fontRef>
        </p:style>
        <p:txBody>
          <a:bodyPr anchor="ctr">
            <a:normAutofit/>
          </a:bodyPr>
          <a:lstStyle/>
          <a:p>
            <a:pPr>
              <a:lnSpc>
                <a:spcPct val="100000"/>
              </a:lnSpc>
              <a:spcBef>
                <a:spcPts val="400"/>
              </a:spcBef>
            </a:pPr>
            <a:r>
              <a:rPr lang="en-US" sz="2800" dirty="0">
                <a:solidFill>
                  <a:schemeClr val="tx1"/>
                </a:solidFill>
              </a:rPr>
              <a:t>Sally Haslanger</a:t>
            </a:r>
          </a:p>
          <a:p>
            <a:pPr>
              <a:lnSpc>
                <a:spcPct val="100000"/>
              </a:lnSpc>
              <a:spcBef>
                <a:spcPts val="400"/>
              </a:spcBef>
            </a:pPr>
            <a:r>
              <a:rPr lang="en-US" sz="2800" dirty="0" err="1">
                <a:solidFill>
                  <a:schemeClr val="tx1"/>
                </a:solidFill>
              </a:rPr>
              <a:t>shaslang@mit.edu</a:t>
            </a:r>
            <a:endParaRPr lang="en-US" sz="2800" dirty="0">
              <a:solidFill>
                <a:schemeClr val="tx1"/>
              </a:solidFill>
            </a:endParaRPr>
          </a:p>
        </p:txBody>
      </p:sp>
      <p:sp>
        <p:nvSpPr>
          <p:cNvPr id="5" name="TextBox 4">
            <a:extLst>
              <a:ext uri="{FF2B5EF4-FFF2-40B4-BE49-F238E27FC236}">
                <a16:creationId xmlns:a16="http://schemas.microsoft.com/office/drawing/2014/main" id="{30A4CC91-E7A8-E949-935A-814E2AB8AFA4}"/>
              </a:ext>
            </a:extLst>
          </p:cNvPr>
          <p:cNvSpPr txBox="1"/>
          <p:nvPr/>
        </p:nvSpPr>
        <p:spPr>
          <a:xfrm>
            <a:off x="1469096" y="2022811"/>
            <a:ext cx="9253808" cy="2185214"/>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spcBef>
                <a:spcPts val="1200"/>
              </a:spcBef>
            </a:pPr>
            <a:endParaRPr lang="en-US" sz="4000" b="1" dirty="0">
              <a:latin typeface="Avenir Book" panose="02000503020000020003" pitchFamily="2" charset="0"/>
            </a:endParaRPr>
          </a:p>
          <a:p>
            <a:pPr algn="ctr">
              <a:spcBef>
                <a:spcPts val="1200"/>
              </a:spcBef>
            </a:pPr>
            <a:r>
              <a:rPr lang="en-US" sz="4000" b="1" dirty="0">
                <a:latin typeface="Avenir Book" panose="02000503020000020003" pitchFamily="2" charset="0"/>
              </a:rPr>
              <a:t>IDEOLOGY IN PRACTICE</a:t>
            </a:r>
          </a:p>
          <a:p>
            <a:pPr algn="ctr">
              <a:spcBef>
                <a:spcPts val="1200"/>
              </a:spcBef>
            </a:pPr>
            <a:endParaRPr lang="en-US" sz="3600" dirty="0"/>
          </a:p>
        </p:txBody>
      </p:sp>
    </p:spTree>
    <p:extLst>
      <p:ext uri="{BB962C8B-B14F-4D97-AF65-F5344CB8AC3E}">
        <p14:creationId xmlns:p14="http://schemas.microsoft.com/office/powerpoint/2010/main" val="2468029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1BAC-E58D-6E4B-87FD-2EC9934C3B6E}"/>
              </a:ext>
            </a:extLst>
          </p:cNvPr>
          <p:cNvSpPr>
            <a:spLocks noGrp="1"/>
          </p:cNvSpPr>
          <p:nvPr>
            <p:ph type="title"/>
          </p:nvPr>
        </p:nvSpPr>
        <p:spPr/>
        <p:txBody>
          <a:bodyPr/>
          <a:lstStyle/>
          <a:p>
            <a:r>
              <a:rPr lang="en-US" dirty="0"/>
              <a:t>Ideology as Illusion?</a:t>
            </a:r>
          </a:p>
        </p:txBody>
      </p:sp>
      <p:sp>
        <p:nvSpPr>
          <p:cNvPr id="3" name="Content Placeholder 2">
            <a:extLst>
              <a:ext uri="{FF2B5EF4-FFF2-40B4-BE49-F238E27FC236}">
                <a16:creationId xmlns:a16="http://schemas.microsoft.com/office/drawing/2014/main" id="{8E3A0119-353E-D94C-A866-28DB5DF3A2BD}"/>
              </a:ext>
            </a:extLst>
          </p:cNvPr>
          <p:cNvSpPr>
            <a:spLocks noGrp="1"/>
          </p:cNvSpPr>
          <p:nvPr>
            <p:ph idx="1"/>
          </p:nvPr>
        </p:nvSpPr>
        <p:spPr/>
        <p:txBody>
          <a:bodyPr/>
          <a:lstStyle/>
          <a:p>
            <a:pPr marL="0" indent="0">
              <a:buNone/>
            </a:pPr>
            <a:r>
              <a:rPr lang="en-US" dirty="0"/>
              <a:t>According to the simple account, we are led – through propaganda, “fake news” etc. – to believe falsehoods, and this is responsible for our complicity in injustice.  </a:t>
            </a:r>
          </a:p>
          <a:p>
            <a:endParaRPr lang="en-US" dirty="0"/>
          </a:p>
        </p:txBody>
      </p:sp>
      <p:pic>
        <p:nvPicPr>
          <p:cNvPr id="6" name="Picture 5" descr="A group of people posing for the camera&#10;&#10;Description automatically generated with medium confidence">
            <a:extLst>
              <a:ext uri="{FF2B5EF4-FFF2-40B4-BE49-F238E27FC236}">
                <a16:creationId xmlns:a16="http://schemas.microsoft.com/office/drawing/2014/main" id="{C907694C-5D1C-4143-9344-E776CE5DAA25}"/>
              </a:ext>
            </a:extLst>
          </p:cNvPr>
          <p:cNvPicPr>
            <a:picLocks noChangeAspect="1"/>
          </p:cNvPicPr>
          <p:nvPr/>
        </p:nvPicPr>
        <p:blipFill>
          <a:blip r:embed="rId2"/>
          <a:stretch>
            <a:fillRect/>
          </a:stretch>
        </p:blipFill>
        <p:spPr>
          <a:xfrm>
            <a:off x="3920461" y="2468491"/>
            <a:ext cx="4351078" cy="2921439"/>
          </a:xfrm>
          <a:prstGeom prst="rect">
            <a:avLst/>
          </a:prstGeom>
        </p:spPr>
      </p:pic>
      <p:sp>
        <p:nvSpPr>
          <p:cNvPr id="5" name="TextBox 4">
            <a:extLst>
              <a:ext uri="{FF2B5EF4-FFF2-40B4-BE49-F238E27FC236}">
                <a16:creationId xmlns:a16="http://schemas.microsoft.com/office/drawing/2014/main" id="{1015C995-9248-E2CF-E8FF-4B8BD167A3B8}"/>
              </a:ext>
            </a:extLst>
          </p:cNvPr>
          <p:cNvSpPr txBox="1"/>
          <p:nvPr/>
        </p:nvSpPr>
        <p:spPr>
          <a:xfrm>
            <a:off x="579862" y="5664326"/>
            <a:ext cx="10838985" cy="769441"/>
          </a:xfrm>
          <a:prstGeom prst="rect">
            <a:avLst/>
          </a:prstGeom>
          <a:noFill/>
        </p:spPr>
        <p:txBody>
          <a:bodyPr wrap="square" rtlCol="0">
            <a:spAutoFit/>
          </a:bodyPr>
          <a:lstStyle/>
          <a:p>
            <a:r>
              <a:rPr lang="en-US" sz="2200" dirty="0"/>
              <a:t>Propaganda (and other ways that falsehood is perpetuated in social systems) is a problem, but this approach faces serious challenges as a general account of how ideology works.</a:t>
            </a:r>
          </a:p>
        </p:txBody>
      </p:sp>
    </p:spTree>
    <p:extLst>
      <p:ext uri="{BB962C8B-B14F-4D97-AF65-F5344CB8AC3E}">
        <p14:creationId xmlns:p14="http://schemas.microsoft.com/office/powerpoint/2010/main" val="337132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waiting for a bus&#10;&#10;Description automatically generated with medium confidence">
            <a:extLst>
              <a:ext uri="{FF2B5EF4-FFF2-40B4-BE49-F238E27FC236}">
                <a16:creationId xmlns:a16="http://schemas.microsoft.com/office/drawing/2014/main" id="{BB31F59B-1A94-1943-88E6-305CA4CD988A}"/>
              </a:ext>
            </a:extLst>
          </p:cNvPr>
          <p:cNvPicPr>
            <a:picLocks noChangeAspect="1"/>
          </p:cNvPicPr>
          <p:nvPr/>
        </p:nvPicPr>
        <p:blipFill>
          <a:blip r:embed="rId2"/>
          <a:stretch>
            <a:fillRect/>
          </a:stretch>
        </p:blipFill>
        <p:spPr>
          <a:xfrm>
            <a:off x="356380" y="1440192"/>
            <a:ext cx="6134361" cy="3725321"/>
          </a:xfrm>
          <a:prstGeom prst="rect">
            <a:avLst/>
          </a:prstGeom>
        </p:spPr>
      </p:pic>
      <p:sp>
        <p:nvSpPr>
          <p:cNvPr id="2" name="Title 1">
            <a:extLst>
              <a:ext uri="{FF2B5EF4-FFF2-40B4-BE49-F238E27FC236}">
                <a16:creationId xmlns:a16="http://schemas.microsoft.com/office/drawing/2014/main" id="{418C1BAC-E58D-6E4B-87FD-2EC9934C3B6E}"/>
              </a:ext>
            </a:extLst>
          </p:cNvPr>
          <p:cNvSpPr>
            <a:spLocks noGrp="1"/>
          </p:cNvSpPr>
          <p:nvPr>
            <p:ph type="title"/>
          </p:nvPr>
        </p:nvSpPr>
        <p:spPr/>
        <p:txBody>
          <a:bodyPr/>
          <a:lstStyle/>
          <a:p>
            <a:r>
              <a:rPr lang="en-US" dirty="0"/>
              <a:t>Is Ideology Always False?</a:t>
            </a:r>
          </a:p>
        </p:txBody>
      </p:sp>
      <p:sp>
        <p:nvSpPr>
          <p:cNvPr id="9" name="Rounded Rectangle 8">
            <a:extLst>
              <a:ext uri="{FF2B5EF4-FFF2-40B4-BE49-F238E27FC236}">
                <a16:creationId xmlns:a16="http://schemas.microsoft.com/office/drawing/2014/main" id="{1267EFC9-BF62-5F49-BD5C-686D2206CB9C}"/>
              </a:ext>
            </a:extLst>
          </p:cNvPr>
          <p:cNvSpPr/>
          <p:nvPr/>
        </p:nvSpPr>
        <p:spPr>
          <a:xfrm>
            <a:off x="1089284" y="5261548"/>
            <a:ext cx="10013429" cy="139404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lvl="1"/>
            <a:r>
              <a:rPr lang="en-US" sz="2200" dirty="0">
                <a:solidFill>
                  <a:schemeClr val="tx1"/>
                </a:solidFill>
              </a:rPr>
              <a:t>For example, the poor, as a group, are less able to hold time-intensive jobs that impinge upon other responsibilities; after all, they can’t afford childcare, they depend on public transportation, and often hold more than one job.</a:t>
            </a:r>
          </a:p>
        </p:txBody>
      </p:sp>
      <p:sp>
        <p:nvSpPr>
          <p:cNvPr id="8" name="Rectangle 7">
            <a:extLst>
              <a:ext uri="{FF2B5EF4-FFF2-40B4-BE49-F238E27FC236}">
                <a16:creationId xmlns:a16="http://schemas.microsoft.com/office/drawing/2014/main" id="{8E4FBD58-650A-4441-9652-891612F01F24}"/>
              </a:ext>
            </a:extLst>
          </p:cNvPr>
          <p:cNvSpPr/>
          <p:nvPr/>
        </p:nvSpPr>
        <p:spPr>
          <a:xfrm>
            <a:off x="3987384" y="2398834"/>
            <a:ext cx="7848234" cy="2485903"/>
          </a:xfrm>
          <a:prstGeom prst="rect">
            <a:avLst/>
          </a:prstGeom>
          <a:solidFill>
            <a:srgbClr val="D7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b="1" i="1" dirty="0">
                <a:solidFill>
                  <a:srgbClr val="C00000"/>
                </a:solidFill>
              </a:rPr>
              <a:t>Problem of Accuracy:</a:t>
            </a:r>
            <a:r>
              <a:rPr lang="en-US" sz="2200" b="1" dirty="0">
                <a:solidFill>
                  <a:schemeClr val="tx1"/>
                </a:solidFill>
              </a:rPr>
              <a:t> </a:t>
            </a:r>
            <a:r>
              <a:rPr lang="en-US" sz="2000" dirty="0">
                <a:solidFill>
                  <a:schemeClr val="tx1"/>
                </a:solidFill>
              </a:rPr>
              <a:t>Because ideology functions to create social reality, it sometimes “makes itself true.” MacKinnon: “...the more inequality is pervasive, the more it is simply “there.” And the more real it looks, the more it looks like the truth.” (MacKinnon 1989, 101) This also helps explain why we persist in forming ideological outlooks. (Though it’s complicated: ideology is often articulated using generics.) </a:t>
            </a:r>
          </a:p>
        </p:txBody>
      </p:sp>
    </p:spTree>
    <p:extLst>
      <p:ext uri="{BB962C8B-B14F-4D97-AF65-F5344CB8AC3E}">
        <p14:creationId xmlns:p14="http://schemas.microsoft.com/office/powerpoint/2010/main" val="18424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A3DC-6271-8B40-B715-344A1E3AB7AB}"/>
              </a:ext>
            </a:extLst>
          </p:cNvPr>
          <p:cNvSpPr>
            <a:spLocks noGrp="1"/>
          </p:cNvSpPr>
          <p:nvPr>
            <p:ph type="title"/>
          </p:nvPr>
        </p:nvSpPr>
        <p:spPr/>
        <p:txBody>
          <a:bodyPr/>
          <a:lstStyle/>
          <a:p>
            <a:r>
              <a:rPr lang="en-US" dirty="0"/>
              <a:t>How does ideology critique promote justice?</a:t>
            </a:r>
          </a:p>
        </p:txBody>
      </p:sp>
      <p:sp>
        <p:nvSpPr>
          <p:cNvPr id="3" name="Content Placeholder 2">
            <a:extLst>
              <a:ext uri="{FF2B5EF4-FFF2-40B4-BE49-F238E27FC236}">
                <a16:creationId xmlns:a16="http://schemas.microsoft.com/office/drawing/2014/main" id="{3E93D6BE-FDF8-2E4B-8395-618CF748B6B2}"/>
              </a:ext>
            </a:extLst>
          </p:cNvPr>
          <p:cNvSpPr>
            <a:spLocks noGrp="1"/>
          </p:cNvSpPr>
          <p:nvPr>
            <p:ph idx="1"/>
          </p:nvPr>
        </p:nvSpPr>
        <p:spPr>
          <a:xfrm>
            <a:off x="356381" y="1440193"/>
            <a:ext cx="11479237" cy="1988807"/>
          </a:xfrm>
        </p:spPr>
        <p:txBody>
          <a:bodyPr/>
          <a:lstStyle/>
          <a:p>
            <a:pPr marL="0" indent="0">
              <a:buNone/>
            </a:pPr>
            <a:r>
              <a:rPr lang="en-US" sz="2200" dirty="0"/>
              <a:t>If ideology is the source of the problem, and ideology is a set of false beliefs that have become dominant, then are we assuming that “the truth shall set us free”?</a:t>
            </a:r>
          </a:p>
          <a:p>
            <a:pPr marL="0" lvl="0" indent="0">
              <a:buNone/>
            </a:pPr>
            <a:r>
              <a:rPr lang="en-US" sz="2200" b="1" i="1" dirty="0">
                <a:solidFill>
                  <a:srgbClr val="C00000"/>
                </a:solidFill>
              </a:rPr>
              <a:t>Problem of Epistemic Respect:</a:t>
            </a:r>
            <a:r>
              <a:rPr lang="en-US" dirty="0"/>
              <a:t> </a:t>
            </a:r>
            <a:r>
              <a:rPr lang="en-US" sz="2000" dirty="0"/>
              <a:t>If ideology is a matter of false or distorted beliefs, then we live our lives under a pervasive illusion. We are self-destructively deluded about the choices we make and the reasons for them. This is implausible, and it doesn’t show respect for our basic epistemic capacities. </a:t>
            </a:r>
          </a:p>
        </p:txBody>
      </p:sp>
      <p:pic>
        <p:nvPicPr>
          <p:cNvPr id="5" name="Picture 4" descr="Diagram&#10;&#10;Description automatically generated">
            <a:extLst>
              <a:ext uri="{FF2B5EF4-FFF2-40B4-BE49-F238E27FC236}">
                <a16:creationId xmlns:a16="http://schemas.microsoft.com/office/drawing/2014/main" id="{9AA84A73-096F-AA4E-83E5-83F3CACB6E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4944" y="3428999"/>
            <a:ext cx="4820674" cy="3163491"/>
          </a:xfrm>
          <a:prstGeom prst="rect">
            <a:avLst/>
          </a:prstGeom>
        </p:spPr>
      </p:pic>
      <p:sp>
        <p:nvSpPr>
          <p:cNvPr id="4" name="TextBox 3">
            <a:extLst>
              <a:ext uri="{FF2B5EF4-FFF2-40B4-BE49-F238E27FC236}">
                <a16:creationId xmlns:a16="http://schemas.microsoft.com/office/drawing/2014/main" id="{A699D702-FA95-F74C-BD51-3A66558727A3}"/>
              </a:ext>
            </a:extLst>
          </p:cNvPr>
          <p:cNvSpPr txBox="1"/>
          <p:nvPr/>
        </p:nvSpPr>
        <p:spPr>
          <a:xfrm>
            <a:off x="356381" y="3429000"/>
            <a:ext cx="6544263" cy="3046988"/>
          </a:xfrm>
          <a:prstGeom prst="rect">
            <a:avLst/>
          </a:prstGeom>
          <a:solidFill>
            <a:schemeClr val="bg1"/>
          </a:solidFill>
        </p:spPr>
        <p:txBody>
          <a:bodyPr wrap="square" rtlCol="0">
            <a:spAutoFit/>
          </a:bodyPr>
          <a:lstStyle/>
          <a:p>
            <a:pPr lvl="0"/>
            <a:r>
              <a:rPr lang="en-US" sz="2200" b="1" i="1" dirty="0">
                <a:solidFill>
                  <a:srgbClr val="C00000"/>
                </a:solidFill>
              </a:rPr>
              <a:t>Problem of Emancipation</a:t>
            </a:r>
            <a:r>
              <a:rPr lang="en-US" sz="2200" b="1" dirty="0">
                <a:solidFill>
                  <a:srgbClr val="C00000"/>
                </a:solidFill>
              </a:rPr>
              <a:t>:</a:t>
            </a:r>
            <a:r>
              <a:rPr lang="en-US" sz="2200" dirty="0"/>
              <a:t> </a:t>
            </a:r>
            <a:r>
              <a:rPr lang="en-US" sz="2000" dirty="0"/>
              <a:t>If the power of ideology lies in its falsehood, then what’s needed to make the world more just is access to the truth. “The truth shall set us free.” But given the problem of accuracy, this is dubious. Ideology has created an unjust world, and </a:t>
            </a:r>
            <a:r>
              <a:rPr lang="en-US" sz="2000" i="1" dirty="0"/>
              <a:t>knowledge just mirrors it back.</a:t>
            </a:r>
          </a:p>
          <a:p>
            <a:pPr marL="4572">
              <a:spcBef>
                <a:spcPts val="1200"/>
              </a:spcBef>
            </a:pPr>
            <a:r>
              <a:rPr lang="en-US" sz="2000" dirty="0"/>
              <a:t>This raises a broader epistemic problem: if what we believe can bring about injustice, then shouldn’t we be worried not just about truth/justification, but also about the moral aptness of our beliefs?</a:t>
            </a:r>
          </a:p>
        </p:txBody>
      </p:sp>
    </p:spTree>
    <p:extLst>
      <p:ext uri="{BB962C8B-B14F-4D97-AF65-F5344CB8AC3E}">
        <p14:creationId xmlns:p14="http://schemas.microsoft.com/office/powerpoint/2010/main" val="370752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C740-8CA9-DD87-A569-55F9DCF07F2A}"/>
              </a:ext>
            </a:extLst>
          </p:cNvPr>
          <p:cNvSpPr>
            <a:spLocks noGrp="1"/>
          </p:cNvSpPr>
          <p:nvPr>
            <p:ph type="title"/>
          </p:nvPr>
        </p:nvSpPr>
        <p:spPr/>
        <p:txBody>
          <a:bodyPr/>
          <a:lstStyle/>
          <a:p>
            <a:r>
              <a:rPr lang="en-US" dirty="0"/>
              <a:t>Anti-Representationalism (Cultural Determinism)</a:t>
            </a:r>
          </a:p>
        </p:txBody>
      </p:sp>
      <p:sp>
        <p:nvSpPr>
          <p:cNvPr id="3" name="Content Placeholder 2">
            <a:extLst>
              <a:ext uri="{FF2B5EF4-FFF2-40B4-BE49-F238E27FC236}">
                <a16:creationId xmlns:a16="http://schemas.microsoft.com/office/drawing/2014/main" id="{4AE374EB-E7B9-6937-9538-3D72B285EA44}"/>
              </a:ext>
            </a:extLst>
          </p:cNvPr>
          <p:cNvSpPr>
            <a:spLocks noGrp="1"/>
          </p:cNvSpPr>
          <p:nvPr>
            <p:ph idx="1"/>
          </p:nvPr>
        </p:nvSpPr>
        <p:spPr>
          <a:xfrm>
            <a:off x="356382" y="1648918"/>
            <a:ext cx="8731422" cy="4992878"/>
          </a:xfrm>
        </p:spPr>
        <p:txBody>
          <a:bodyPr/>
          <a:lstStyle/>
          <a:p>
            <a:r>
              <a:rPr lang="en-US" dirty="0"/>
              <a:t>One diagnosis of the problems raised by </a:t>
            </a:r>
            <a:r>
              <a:rPr lang="en-US" b="1" dirty="0"/>
              <a:t>ideology as illusion</a:t>
            </a:r>
            <a:r>
              <a:rPr lang="en-US" dirty="0"/>
              <a:t> targets the idea of </a:t>
            </a:r>
            <a:r>
              <a:rPr lang="en-US" i="1" dirty="0"/>
              <a:t>representation. </a:t>
            </a:r>
            <a:r>
              <a:rPr lang="en-US" dirty="0"/>
              <a:t>Ideology doesn’t misrepresent the world because it doesn’t represent the world at all. On extreme versions of this approach, there is no such thing as “truth” or “knowledge.” </a:t>
            </a:r>
          </a:p>
          <a:p>
            <a:r>
              <a:rPr lang="en-US" dirty="0"/>
              <a:t>Even if we reject representationalism, our original problem remains. </a:t>
            </a:r>
            <a:r>
              <a:rPr lang="en-US" i="1" dirty="0">
                <a:solidFill>
                  <a:srgbClr val="C00000"/>
                </a:solidFill>
              </a:rPr>
              <a:t>How do we explain our ongoing and yet unintended participation in structures of domination and subordination? </a:t>
            </a:r>
            <a:r>
              <a:rPr lang="en-US" dirty="0"/>
              <a:t>One answer is that we we are simply socialized to do so. </a:t>
            </a:r>
          </a:p>
          <a:p>
            <a:r>
              <a:rPr lang="en-US" dirty="0"/>
              <a:t>Socialization is a crucial part of the story, but we should not replace </a:t>
            </a:r>
            <a:r>
              <a:rPr lang="en-US" b="1" dirty="0"/>
              <a:t>economic determinism</a:t>
            </a:r>
            <a:r>
              <a:rPr lang="en-US" dirty="0"/>
              <a:t> with </a:t>
            </a:r>
            <a:r>
              <a:rPr lang="en-US" b="1" dirty="0"/>
              <a:t>cultural determinism.</a:t>
            </a:r>
            <a:r>
              <a:rPr lang="en-US" dirty="0"/>
              <a:t> We are not – as noted before – cultural dupes.</a:t>
            </a:r>
          </a:p>
        </p:txBody>
      </p:sp>
      <p:pic>
        <p:nvPicPr>
          <p:cNvPr id="5" name="Picture 4">
            <a:extLst>
              <a:ext uri="{FF2B5EF4-FFF2-40B4-BE49-F238E27FC236}">
                <a16:creationId xmlns:a16="http://schemas.microsoft.com/office/drawing/2014/main" id="{3217A59C-1962-529D-2A5E-09F6AD5CDA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87803" y="1291271"/>
            <a:ext cx="3399003" cy="5201604"/>
          </a:xfrm>
          <a:prstGeom prst="rect">
            <a:avLst/>
          </a:prstGeom>
        </p:spPr>
      </p:pic>
    </p:spTree>
    <p:extLst>
      <p:ext uri="{BB962C8B-B14F-4D97-AF65-F5344CB8AC3E}">
        <p14:creationId xmlns:p14="http://schemas.microsoft.com/office/powerpoint/2010/main" val="56745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71AD-6E41-0240-947C-D41FBF7197D0}"/>
              </a:ext>
            </a:extLst>
          </p:cNvPr>
          <p:cNvSpPr>
            <a:spLocks noGrp="1"/>
          </p:cNvSpPr>
          <p:nvPr>
            <p:ph type="title"/>
          </p:nvPr>
        </p:nvSpPr>
        <p:spPr/>
        <p:txBody>
          <a:bodyPr/>
          <a:lstStyle/>
          <a:p>
            <a:r>
              <a:rPr lang="en-US" dirty="0"/>
              <a:t>Constrained Choice (Butler)</a:t>
            </a:r>
          </a:p>
        </p:txBody>
      </p:sp>
      <p:sp>
        <p:nvSpPr>
          <p:cNvPr id="3" name="Content Placeholder 2">
            <a:extLst>
              <a:ext uri="{FF2B5EF4-FFF2-40B4-BE49-F238E27FC236}">
                <a16:creationId xmlns:a16="http://schemas.microsoft.com/office/drawing/2014/main" id="{2A818ADD-4AE9-B749-9D1F-B1DF4CA8ABB0}"/>
              </a:ext>
            </a:extLst>
          </p:cNvPr>
          <p:cNvSpPr>
            <a:spLocks noGrp="1"/>
          </p:cNvSpPr>
          <p:nvPr>
            <p:ph idx="1"/>
          </p:nvPr>
        </p:nvSpPr>
        <p:spPr>
          <a:xfrm>
            <a:off x="356381" y="1440193"/>
            <a:ext cx="11479237" cy="1131558"/>
          </a:xfrm>
        </p:spPr>
        <p:txBody>
          <a:bodyPr/>
          <a:lstStyle/>
          <a:p>
            <a:pPr marL="0" indent="0">
              <a:buNone/>
            </a:pPr>
            <a:r>
              <a:rPr lang="en-US" dirty="0"/>
              <a:t>How does culture provide a framework for agency? On Butler’s view, we enact our social roles and identities by </a:t>
            </a:r>
            <a:r>
              <a:rPr lang="en-US" i="1" dirty="0"/>
              <a:t>constrained choice</a:t>
            </a:r>
            <a:r>
              <a:rPr lang="en-US" dirty="0"/>
              <a:t>:</a:t>
            </a:r>
          </a:p>
          <a:p>
            <a:pPr marL="0" indent="0">
              <a:buNone/>
            </a:pPr>
            <a:endParaRPr lang="en-US" dirty="0"/>
          </a:p>
          <a:p>
            <a:pPr marL="457200" indent="-457200">
              <a:buFont typeface="+mj-lt"/>
              <a:buAutoNum type="arabicPeriod"/>
            </a:pPr>
            <a:endParaRPr lang="en-US" dirty="0"/>
          </a:p>
        </p:txBody>
      </p:sp>
      <p:pic>
        <p:nvPicPr>
          <p:cNvPr id="5" name="Picture 4">
            <a:extLst>
              <a:ext uri="{FF2B5EF4-FFF2-40B4-BE49-F238E27FC236}">
                <a16:creationId xmlns:a16="http://schemas.microsoft.com/office/drawing/2014/main" id="{29ABC1C2-DCD9-4E41-ACBC-C395189B14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12" y="2803952"/>
            <a:ext cx="2043919" cy="2954392"/>
          </a:xfrm>
          <a:prstGeom prst="rect">
            <a:avLst/>
          </a:prstGeom>
        </p:spPr>
      </p:pic>
      <p:sp>
        <p:nvSpPr>
          <p:cNvPr id="6" name="Rectangle 5">
            <a:extLst>
              <a:ext uri="{FF2B5EF4-FFF2-40B4-BE49-F238E27FC236}">
                <a16:creationId xmlns:a16="http://schemas.microsoft.com/office/drawing/2014/main" id="{E9A9BB45-1369-0144-BB58-95776FB5FB94}"/>
              </a:ext>
            </a:extLst>
          </p:cNvPr>
          <p:cNvSpPr/>
          <p:nvPr/>
        </p:nvSpPr>
        <p:spPr>
          <a:xfrm>
            <a:off x="2878111" y="2324725"/>
            <a:ext cx="8957508" cy="416877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1">
              <a:spcBef>
                <a:spcPts val="1200"/>
              </a:spcBef>
            </a:pPr>
            <a:r>
              <a:rPr lang="en-US" sz="2000" dirty="0">
                <a:solidFill>
                  <a:schemeClr val="tx1"/>
                </a:solidFill>
              </a:rPr>
              <a:t>…gender is a project, a skill, a pursuit, an enterprise, even an industry, the aim of which is to compel the body to signify one historical idea rather than another…. Hence, one does one's womanhood, one executes it, institutes, produces and reproduces it, wears it, flaunts it, hides it, but always stylizes it in one way or another. For gender is a corporeal style, a way of acting the body, a way of wearing one's own flesh as a cultural sign. (</a:t>
            </a:r>
            <a:r>
              <a:rPr lang="nl-NL" sz="2000" dirty="0">
                <a:solidFill>
                  <a:schemeClr val="tx1"/>
                </a:solidFill>
              </a:rPr>
              <a:t>1989, 256)</a:t>
            </a:r>
            <a:endParaRPr lang="en-US" sz="2000" dirty="0">
              <a:solidFill>
                <a:schemeClr val="tx1"/>
              </a:solidFill>
            </a:endParaRPr>
          </a:p>
          <a:p>
            <a:pPr marL="274320" lvl="1">
              <a:spcBef>
                <a:spcPts val="1200"/>
              </a:spcBef>
            </a:pPr>
            <a:r>
              <a:rPr lang="en-US" sz="2000" dirty="0">
                <a:solidFill>
                  <a:schemeClr val="tx1"/>
                </a:solidFill>
              </a:rPr>
              <a:t>One does not become a gender through a free and unconstrained act of choice, for gender identity is governed by a set of stringent taboos, conventions, and laws. There are punishments for not doing gender right. (</a:t>
            </a:r>
            <a:r>
              <a:rPr lang="nl-NL" sz="2000" dirty="0">
                <a:solidFill>
                  <a:schemeClr val="tx1"/>
                </a:solidFill>
              </a:rPr>
              <a:t>1989, 256)</a:t>
            </a:r>
          </a:p>
          <a:p>
            <a:pPr marL="274320" lvl="1">
              <a:spcBef>
                <a:spcPts val="1200"/>
              </a:spcBef>
            </a:pPr>
            <a:r>
              <a:rPr lang="en-US" sz="2000" dirty="0">
                <a:solidFill>
                  <a:schemeClr val="tx1"/>
                </a:solidFill>
              </a:rPr>
              <a:t>But this constraint is not without some moments of contingency, of possibility, of unprecedented cultural confusion that will invariably work to destroy the illusion that gender constraint is a dictate from nature. (</a:t>
            </a:r>
            <a:r>
              <a:rPr lang="nl-NL" sz="2000" dirty="0">
                <a:solidFill>
                  <a:schemeClr val="tx1"/>
                </a:solidFill>
              </a:rPr>
              <a:t>1989, 261)</a:t>
            </a:r>
            <a:endParaRPr lang="en-US" sz="2000" dirty="0">
              <a:solidFill>
                <a:schemeClr val="tx1"/>
              </a:solidFill>
            </a:endParaRPr>
          </a:p>
        </p:txBody>
      </p:sp>
    </p:spTree>
    <p:extLst>
      <p:ext uri="{BB962C8B-B14F-4D97-AF65-F5344CB8AC3E}">
        <p14:creationId xmlns:p14="http://schemas.microsoft.com/office/powerpoint/2010/main" val="155080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8A54-3596-49F6-8645-8F199CDFD08A}"/>
              </a:ext>
            </a:extLst>
          </p:cNvPr>
          <p:cNvSpPr>
            <a:spLocks noGrp="1"/>
          </p:cNvSpPr>
          <p:nvPr>
            <p:ph type="title"/>
          </p:nvPr>
        </p:nvSpPr>
        <p:spPr/>
        <p:txBody>
          <a:bodyPr/>
          <a:lstStyle/>
          <a:p>
            <a:r>
              <a:rPr lang="en-US" dirty="0"/>
              <a:t>Constrained Choice (Hacking)</a:t>
            </a:r>
          </a:p>
        </p:txBody>
      </p:sp>
      <p:pic>
        <p:nvPicPr>
          <p:cNvPr id="5" name="Content Placeholder 4">
            <a:extLst>
              <a:ext uri="{FF2B5EF4-FFF2-40B4-BE49-F238E27FC236}">
                <a16:creationId xmlns:a16="http://schemas.microsoft.com/office/drawing/2014/main" id="{AD8D0357-0527-D67E-4B34-EA84B09F212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8289672" y="795863"/>
            <a:ext cx="3280237" cy="2753452"/>
          </a:xfrm>
        </p:spPr>
      </p:pic>
      <p:sp>
        <p:nvSpPr>
          <p:cNvPr id="7" name="TextBox 6">
            <a:extLst>
              <a:ext uri="{FF2B5EF4-FFF2-40B4-BE49-F238E27FC236}">
                <a16:creationId xmlns:a16="http://schemas.microsoft.com/office/drawing/2014/main" id="{608F5935-AF42-693F-127A-BEBEF39BC0FC}"/>
              </a:ext>
            </a:extLst>
          </p:cNvPr>
          <p:cNvSpPr txBox="1"/>
          <p:nvPr/>
        </p:nvSpPr>
        <p:spPr>
          <a:xfrm>
            <a:off x="356381" y="1356981"/>
            <a:ext cx="7667582" cy="1785104"/>
          </a:xfrm>
          <a:prstGeom prst="rect">
            <a:avLst/>
          </a:prstGeom>
          <a:noFill/>
        </p:spPr>
        <p:txBody>
          <a:bodyPr wrap="square">
            <a:spAutoFit/>
          </a:bodyPr>
          <a:lstStyle/>
          <a:p>
            <a:r>
              <a:rPr lang="en-US" sz="2000" dirty="0">
                <a:effectLst/>
                <a:ea typeface="MS Mincho" panose="02020609040205080304" pitchFamily="49" charset="-128"/>
                <a:cs typeface="Times New Roman" panose="02020603050405020304" pitchFamily="18" charset="0"/>
              </a:rPr>
              <a:t>Ian Hacking has a similar view. </a:t>
            </a:r>
            <a:endParaRPr lang="en-US" sz="2000" dirty="0">
              <a:ea typeface="MS Mincho" panose="02020609040205080304" pitchFamily="49" charset="-128"/>
              <a:cs typeface="Times New Roman" panose="02020603050405020304" pitchFamily="18" charset="0"/>
            </a:endParaRPr>
          </a:p>
          <a:p>
            <a:pPr marL="342900" indent="-342900">
              <a:spcBef>
                <a:spcPts val="600"/>
              </a:spcBef>
              <a:buFont typeface="Arial" panose="020B0604020202020204" pitchFamily="34" charset="0"/>
              <a:buChar char="•"/>
            </a:pPr>
            <a:r>
              <a:rPr lang="en-US" sz="2000" dirty="0">
                <a:effectLst/>
                <a:ea typeface="MS Mincho" panose="02020609040205080304" pitchFamily="49" charset="-128"/>
                <a:cs typeface="Times New Roman" panose="02020603050405020304" pitchFamily="18" charset="0"/>
              </a:rPr>
              <a:t>Intentional action involves an ability to represent what one is doing and to situate it within a frame of intelligibility or space of reasons. </a:t>
            </a:r>
          </a:p>
          <a:p>
            <a:pPr marL="342900" indent="-342900">
              <a:spcBef>
                <a:spcPts val="600"/>
              </a:spcBef>
              <a:buFont typeface="Arial" panose="020B0604020202020204" pitchFamily="34" charset="0"/>
              <a:buChar char="•"/>
            </a:pPr>
            <a:r>
              <a:rPr lang="en-US" sz="2000" dirty="0">
                <a:effectLst/>
                <a:ea typeface="MS Mincho" panose="02020609040205080304" pitchFamily="49" charset="-128"/>
                <a:cs typeface="Times New Roman" panose="02020603050405020304" pitchFamily="18" charset="0"/>
              </a:rPr>
              <a:t>The intentional dimension of the act depends on </a:t>
            </a:r>
            <a:r>
              <a:rPr lang="en-US" sz="2000" i="1" dirty="0">
                <a:effectLst/>
                <a:ea typeface="MS Mincho" panose="02020609040205080304" pitchFamily="49" charset="-128"/>
                <a:cs typeface="Times New Roman" panose="02020603050405020304" pitchFamily="18" charset="0"/>
              </a:rPr>
              <a:t>the available conceptual resources</a:t>
            </a:r>
            <a:r>
              <a:rPr lang="en-US" sz="2000" i="1" dirty="0">
                <a:ea typeface="MS Mincho" panose="02020609040205080304" pitchFamily="49" charset="-128"/>
                <a:cs typeface="Times New Roman" panose="02020603050405020304" pitchFamily="18" charset="0"/>
              </a:rPr>
              <a:t>.</a:t>
            </a:r>
            <a:endParaRPr lang="en-US" sz="2000" i="1" dirty="0"/>
          </a:p>
        </p:txBody>
      </p:sp>
      <p:pic>
        <p:nvPicPr>
          <p:cNvPr id="9" name="Picture 8">
            <a:extLst>
              <a:ext uri="{FF2B5EF4-FFF2-40B4-BE49-F238E27FC236}">
                <a16:creationId xmlns:a16="http://schemas.microsoft.com/office/drawing/2014/main" id="{C0A1BCAC-7341-9BE3-8096-41CE28F51A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5564" y="3141209"/>
            <a:ext cx="2474993" cy="3464990"/>
          </a:xfrm>
          <a:prstGeom prst="rect">
            <a:avLst/>
          </a:prstGeom>
        </p:spPr>
      </p:pic>
      <p:sp>
        <p:nvSpPr>
          <p:cNvPr id="10" name="Rounded Rectangular Callout 9">
            <a:extLst>
              <a:ext uri="{FF2B5EF4-FFF2-40B4-BE49-F238E27FC236}">
                <a16:creationId xmlns:a16="http://schemas.microsoft.com/office/drawing/2014/main" id="{FBDE73BA-AFF3-70C3-3382-FDF69430AEAC}"/>
              </a:ext>
            </a:extLst>
          </p:cNvPr>
          <p:cNvSpPr/>
          <p:nvPr/>
        </p:nvSpPr>
        <p:spPr>
          <a:xfrm>
            <a:off x="1379095" y="3741910"/>
            <a:ext cx="2285117" cy="1631216"/>
          </a:xfrm>
          <a:prstGeom prst="wedgeRoundRectCallout">
            <a:avLst>
              <a:gd name="adj1" fmla="val 132103"/>
              <a:gd name="adj2" fmla="val -6306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bring you this wine so elegantly </a:t>
            </a:r>
            <a:r>
              <a:rPr lang="en-US" i="1" dirty="0">
                <a:solidFill>
                  <a:schemeClr val="tx1"/>
                </a:solidFill>
              </a:rPr>
              <a:t>because I am an excellent  garçon de café.</a:t>
            </a:r>
            <a:endParaRPr lang="en-US" dirty="0">
              <a:solidFill>
                <a:schemeClr val="tx1"/>
              </a:solidFill>
            </a:endParaRPr>
          </a:p>
        </p:txBody>
      </p:sp>
    </p:spTree>
    <p:extLst>
      <p:ext uri="{BB962C8B-B14F-4D97-AF65-F5344CB8AC3E}">
        <p14:creationId xmlns:p14="http://schemas.microsoft.com/office/powerpoint/2010/main" val="420548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F7D03-55FB-FD4F-86A0-691FCC9BF3BD}"/>
              </a:ext>
            </a:extLst>
          </p:cNvPr>
          <p:cNvSpPr>
            <a:spLocks noGrp="1"/>
          </p:cNvSpPr>
          <p:nvPr>
            <p:ph type="title"/>
          </p:nvPr>
        </p:nvSpPr>
        <p:spPr/>
        <p:txBody>
          <a:bodyPr/>
          <a:lstStyle/>
          <a:p>
            <a:r>
              <a:rPr lang="en-US" dirty="0"/>
              <a:t>Materiality of Oppression</a:t>
            </a:r>
          </a:p>
        </p:txBody>
      </p:sp>
      <p:sp>
        <p:nvSpPr>
          <p:cNvPr id="3" name="Content Placeholder 2">
            <a:extLst>
              <a:ext uri="{FF2B5EF4-FFF2-40B4-BE49-F238E27FC236}">
                <a16:creationId xmlns:a16="http://schemas.microsoft.com/office/drawing/2014/main" id="{443D6FF4-9401-0E4F-99D9-C7F43CF23661}"/>
              </a:ext>
            </a:extLst>
          </p:cNvPr>
          <p:cNvSpPr>
            <a:spLocks noGrp="1"/>
          </p:cNvSpPr>
          <p:nvPr>
            <p:ph idx="1"/>
          </p:nvPr>
        </p:nvSpPr>
        <p:spPr>
          <a:xfrm>
            <a:off x="356380" y="1402092"/>
            <a:ext cx="7911319" cy="4916157"/>
          </a:xfrm>
        </p:spPr>
        <p:txBody>
          <a:bodyPr/>
          <a:lstStyle/>
          <a:p>
            <a:r>
              <a:rPr lang="en-US" dirty="0"/>
              <a:t>Butler (and Hacking) offer a way to locate a kind of agency constrained by what we have been calling asocial  framework of meanings and values. </a:t>
            </a:r>
          </a:p>
          <a:p>
            <a:r>
              <a:rPr lang="en-US" dirty="0"/>
              <a:t>On their views the problem is: </a:t>
            </a:r>
            <a:r>
              <a:rPr lang="en-US" i="1" dirty="0"/>
              <a:t>we lack certain conceptual tools to make a broad range of choices.</a:t>
            </a:r>
          </a:p>
          <a:p>
            <a:r>
              <a:rPr lang="en-US" dirty="0"/>
              <a:t>But how do we link such ideological constraints with structures of power and domination?  Subordination occurs in the economy of social relations. And these social relations are a site of material injustice. </a:t>
            </a:r>
          </a:p>
        </p:txBody>
      </p:sp>
      <p:pic>
        <p:nvPicPr>
          <p:cNvPr id="5" name="Picture 4" descr="A picture containing text, indoor&#10;&#10;Description automatically generated">
            <a:extLst>
              <a:ext uri="{FF2B5EF4-FFF2-40B4-BE49-F238E27FC236}">
                <a16:creationId xmlns:a16="http://schemas.microsoft.com/office/drawing/2014/main" id="{30E47589-BE6D-3A41-99C3-623ABD5008F6}"/>
              </a:ext>
            </a:extLst>
          </p:cNvPr>
          <p:cNvPicPr>
            <a:picLocks noChangeAspect="1"/>
          </p:cNvPicPr>
          <p:nvPr/>
        </p:nvPicPr>
        <p:blipFill>
          <a:blip r:embed="rId2"/>
          <a:stretch>
            <a:fillRect/>
          </a:stretch>
        </p:blipFill>
        <p:spPr>
          <a:xfrm>
            <a:off x="8546317" y="1663700"/>
            <a:ext cx="3289300" cy="4051300"/>
          </a:xfrm>
          <a:prstGeom prst="rect">
            <a:avLst/>
          </a:prstGeom>
        </p:spPr>
      </p:pic>
      <p:sp>
        <p:nvSpPr>
          <p:cNvPr id="4" name="Rectangle 3">
            <a:extLst>
              <a:ext uri="{FF2B5EF4-FFF2-40B4-BE49-F238E27FC236}">
                <a16:creationId xmlns:a16="http://schemas.microsoft.com/office/drawing/2014/main" id="{D460F708-62EC-D04E-8560-261ED70E6CD6}"/>
              </a:ext>
            </a:extLst>
          </p:cNvPr>
          <p:cNvSpPr/>
          <p:nvPr/>
        </p:nvSpPr>
        <p:spPr>
          <a:xfrm>
            <a:off x="356380" y="5194300"/>
            <a:ext cx="11479237" cy="126874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i="1" dirty="0">
                <a:solidFill>
                  <a:srgbClr val="C00000"/>
                </a:solidFill>
              </a:rPr>
              <a:t>Problem of materiality:</a:t>
            </a:r>
            <a:r>
              <a:rPr lang="en-US" sz="2200" i="1" dirty="0">
                <a:solidFill>
                  <a:schemeClr val="tx1"/>
                </a:solidFill>
              </a:rPr>
              <a:t> </a:t>
            </a:r>
            <a:r>
              <a:rPr lang="en-US" sz="2200" dirty="0">
                <a:solidFill>
                  <a:schemeClr val="tx1"/>
                </a:solidFill>
              </a:rPr>
              <a:t>Ideology doesn’t just constrain our choices so that we are denied playful exploration of possibilities in constructing our own identities. It positions in dominant and subordinate relations.  But how?</a:t>
            </a:r>
          </a:p>
        </p:txBody>
      </p:sp>
    </p:spTree>
    <p:extLst>
      <p:ext uri="{BB962C8B-B14F-4D97-AF65-F5344CB8AC3E}">
        <p14:creationId xmlns:p14="http://schemas.microsoft.com/office/powerpoint/2010/main" val="114145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71AD-6E41-0240-947C-D41FBF7197D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A818ADD-4AE9-B749-9D1F-B1DF4CA8ABB0}"/>
              </a:ext>
            </a:extLst>
          </p:cNvPr>
          <p:cNvSpPr>
            <a:spLocks noGrp="1"/>
          </p:cNvSpPr>
          <p:nvPr>
            <p:ph idx="1"/>
          </p:nvPr>
        </p:nvSpPr>
        <p:spPr/>
        <p:txBody>
          <a:bodyPr/>
          <a:lstStyle/>
          <a:p>
            <a:pPr marL="457200" indent="-457200">
              <a:buFont typeface="+mj-lt"/>
              <a:buAutoNum type="arabicPeriod"/>
            </a:pPr>
            <a:r>
              <a:rPr lang="en-US" dirty="0">
                <a:solidFill>
                  <a:schemeClr val="bg1">
                    <a:lumMod val="65000"/>
                  </a:schemeClr>
                </a:solidFill>
              </a:rPr>
              <a:t>Introduction</a:t>
            </a:r>
          </a:p>
          <a:p>
            <a:pPr marL="457200" indent="-457200">
              <a:buFont typeface="+mj-lt"/>
              <a:buAutoNum type="arabicPeriod"/>
            </a:pPr>
            <a:r>
              <a:rPr lang="en-US" dirty="0">
                <a:solidFill>
                  <a:schemeClr val="bg1">
                    <a:lumMod val="65000"/>
                  </a:schemeClr>
                </a:solidFill>
              </a:rPr>
              <a:t>The Critique of </a:t>
            </a:r>
            <a:r>
              <a:rPr lang="en-US" cap="small" dirty="0">
                <a:solidFill>
                  <a:schemeClr val="bg1">
                    <a:lumMod val="65000"/>
                  </a:schemeClr>
                </a:solidFill>
              </a:rPr>
              <a:t>Ideology </a:t>
            </a:r>
            <a:r>
              <a:rPr lang="en-US" dirty="0">
                <a:solidFill>
                  <a:schemeClr val="bg1">
                    <a:lumMod val="65000"/>
                  </a:schemeClr>
                </a:solidFill>
              </a:rPr>
              <a:t>(as a tool of analysis)</a:t>
            </a:r>
          </a:p>
          <a:p>
            <a:pPr marL="914400" lvl="1" indent="-457200">
              <a:buFont typeface="+mj-lt"/>
              <a:buAutoNum type="alphaLcPeriod"/>
            </a:pPr>
            <a:r>
              <a:rPr lang="en-US" dirty="0">
                <a:solidFill>
                  <a:schemeClr val="bg1">
                    <a:lumMod val="65000"/>
                  </a:schemeClr>
                </a:solidFill>
              </a:rPr>
              <a:t>Economic Determinism</a:t>
            </a:r>
          </a:p>
          <a:p>
            <a:pPr marL="914400" lvl="1" indent="-457200">
              <a:buFont typeface="+mj-lt"/>
              <a:buAutoNum type="alphaLcPeriod"/>
            </a:pPr>
            <a:r>
              <a:rPr lang="en-US" dirty="0">
                <a:solidFill>
                  <a:schemeClr val="bg1">
                    <a:lumMod val="65000"/>
                  </a:schemeClr>
                </a:solidFill>
              </a:rPr>
              <a:t>Ideology as Illusion</a:t>
            </a:r>
          </a:p>
          <a:p>
            <a:pPr marL="914400" lvl="1" indent="-457200">
              <a:buFont typeface="+mj-lt"/>
              <a:buAutoNum type="alphaLcPeriod"/>
            </a:pPr>
            <a:r>
              <a:rPr lang="en-US" dirty="0">
                <a:solidFill>
                  <a:schemeClr val="bg1">
                    <a:lumMod val="65000"/>
                  </a:schemeClr>
                </a:solidFill>
              </a:rPr>
              <a:t>Cultural Determinism/Constraint</a:t>
            </a:r>
          </a:p>
          <a:p>
            <a:pPr marL="457200" indent="-457200">
              <a:buFont typeface="+mj-lt"/>
              <a:buAutoNum type="arabicPeriod"/>
            </a:pPr>
            <a:r>
              <a:rPr lang="en-US" dirty="0"/>
              <a:t>Social Practices</a:t>
            </a:r>
          </a:p>
          <a:p>
            <a:pPr marL="914400" lvl="1" indent="-457200">
              <a:buFont typeface="+mj-lt"/>
              <a:buAutoNum type="alphaLcPeriod"/>
            </a:pPr>
            <a:r>
              <a:rPr lang="en-US" dirty="0"/>
              <a:t>Culture</a:t>
            </a:r>
          </a:p>
          <a:p>
            <a:pPr marL="914400" lvl="1" indent="-457200">
              <a:buFont typeface="+mj-lt"/>
              <a:buAutoNum type="alphaLcPeriod"/>
            </a:pPr>
            <a:r>
              <a:rPr lang="en-US" dirty="0"/>
              <a:t>Looping</a:t>
            </a:r>
          </a:p>
          <a:p>
            <a:pPr marL="457200" indent="-457200">
              <a:buFont typeface="+mj-lt"/>
              <a:buAutoNum type="arabicPeriod"/>
            </a:pPr>
            <a:r>
              <a:rPr lang="en-US" dirty="0">
                <a:solidFill>
                  <a:schemeClr val="bg1">
                    <a:lumMod val="65000"/>
                  </a:schemeClr>
                </a:solidFill>
              </a:rPr>
              <a:t>Conclusion: Ideology (a better view)</a:t>
            </a:r>
          </a:p>
        </p:txBody>
      </p:sp>
      <p:pic>
        <p:nvPicPr>
          <p:cNvPr id="4" name="Picture 3" descr="A picture containing text&#10;&#10;Description automatically generated">
            <a:extLst>
              <a:ext uri="{FF2B5EF4-FFF2-40B4-BE49-F238E27FC236}">
                <a16:creationId xmlns:a16="http://schemas.microsoft.com/office/drawing/2014/main" id="{F6EF329D-7790-FF41-A36D-CA584ABB80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15163" y="1811496"/>
            <a:ext cx="3330743" cy="3666739"/>
          </a:xfrm>
          <a:prstGeom prst="rect">
            <a:avLst/>
          </a:prstGeom>
        </p:spPr>
      </p:pic>
    </p:spTree>
    <p:extLst>
      <p:ext uri="{BB962C8B-B14F-4D97-AF65-F5344CB8AC3E}">
        <p14:creationId xmlns:p14="http://schemas.microsoft.com/office/powerpoint/2010/main" val="4081664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9E3F3C-28A5-584F-A2AB-F78D09C0B4DD}"/>
              </a:ext>
            </a:extLst>
          </p:cNvPr>
          <p:cNvPicPr>
            <a:picLocks noChangeAspect="1"/>
          </p:cNvPicPr>
          <p:nvPr/>
        </p:nvPicPr>
        <p:blipFill>
          <a:blip r:embed="rId2"/>
          <a:stretch>
            <a:fillRect/>
          </a:stretch>
        </p:blipFill>
        <p:spPr>
          <a:xfrm>
            <a:off x="7311576" y="731840"/>
            <a:ext cx="4880424" cy="2577095"/>
          </a:xfrm>
          <a:prstGeom prst="rect">
            <a:avLst/>
          </a:prstGeom>
        </p:spPr>
      </p:pic>
      <p:sp>
        <p:nvSpPr>
          <p:cNvPr id="2" name="Title 1">
            <a:extLst>
              <a:ext uri="{FF2B5EF4-FFF2-40B4-BE49-F238E27FC236}">
                <a16:creationId xmlns:a16="http://schemas.microsoft.com/office/drawing/2014/main" id="{24DB0311-82B6-0946-9193-81E9CA3AE946}"/>
              </a:ext>
            </a:extLst>
          </p:cNvPr>
          <p:cNvSpPr>
            <a:spLocks noGrp="1"/>
          </p:cNvSpPr>
          <p:nvPr>
            <p:ph type="title"/>
          </p:nvPr>
        </p:nvSpPr>
        <p:spPr>
          <a:xfrm>
            <a:off x="400050" y="234182"/>
            <a:ext cx="11225583" cy="965968"/>
          </a:xfrm>
          <a:solidFill>
            <a:schemeClr val="bg1">
              <a:lumMod val="85000"/>
            </a:schemeClr>
          </a:solidFill>
        </p:spPr>
        <p:txBody>
          <a:bodyPr>
            <a:noAutofit/>
          </a:bodyPr>
          <a:lstStyle/>
          <a:p>
            <a:r>
              <a:rPr lang="en-US" dirty="0">
                <a:latin typeface="+mj-lt"/>
              </a:rPr>
              <a:t>Social Practices</a:t>
            </a:r>
          </a:p>
        </p:txBody>
      </p:sp>
      <p:sp>
        <p:nvSpPr>
          <p:cNvPr id="4" name="Round Diagonal Corner Rectangle 3">
            <a:extLst>
              <a:ext uri="{FF2B5EF4-FFF2-40B4-BE49-F238E27FC236}">
                <a16:creationId xmlns:a16="http://schemas.microsoft.com/office/drawing/2014/main" id="{942F935E-F7A1-4A44-98D8-26415627AC90}"/>
              </a:ext>
            </a:extLst>
          </p:cNvPr>
          <p:cNvSpPr/>
          <p:nvPr/>
        </p:nvSpPr>
        <p:spPr>
          <a:xfrm>
            <a:off x="947660" y="3124200"/>
            <a:ext cx="10677973" cy="3499618"/>
          </a:xfrm>
          <a:prstGeom prst="round2DiagRect">
            <a:avLst/>
          </a:prstGeom>
          <a:solidFill>
            <a:srgbClr val="FFEFC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endParaRPr lang="en-US" sz="2200" dirty="0">
              <a:solidFill>
                <a:sysClr val="windowText" lastClr="000000"/>
              </a:solidFill>
              <a:latin typeface="Avenir" panose="02000503020000020003" pitchFamily="2" charset="0"/>
            </a:endParaRPr>
          </a:p>
          <a:p>
            <a:pPr marL="91440"/>
            <a:r>
              <a:rPr lang="en-US" sz="2200" dirty="0">
                <a:solidFill>
                  <a:sysClr val="windowText" lastClr="000000"/>
                </a:solidFill>
                <a:latin typeface="Avenir" panose="02000503020000020003" pitchFamily="2" charset="0"/>
              </a:rPr>
              <a:t>Social practices are </a:t>
            </a:r>
          </a:p>
          <a:p>
            <a:pPr marL="347472" indent="-347472">
              <a:spcBef>
                <a:spcPts val="600"/>
              </a:spcBef>
              <a:buFont typeface="Arial" panose="020B0604020202020204" pitchFamily="34" charset="0"/>
              <a:buChar char="•"/>
            </a:pPr>
            <a:r>
              <a:rPr lang="en-US" sz="2200" dirty="0">
                <a:solidFill>
                  <a:sysClr val="windowText" lastClr="000000"/>
                </a:solidFill>
                <a:latin typeface="Avenir" panose="02000503020000020003" pitchFamily="2" charset="0"/>
              </a:rPr>
              <a:t>patterns of </a:t>
            </a:r>
            <a:r>
              <a:rPr lang="en-US" sz="2200" b="1" dirty="0">
                <a:solidFill>
                  <a:srgbClr val="C00000"/>
                </a:solidFill>
                <a:latin typeface="Avenir" panose="02000503020000020003" pitchFamily="2" charset="0"/>
              </a:rPr>
              <a:t>learned behavior</a:t>
            </a:r>
            <a:r>
              <a:rPr lang="en-US" sz="2200" b="1" dirty="0">
                <a:solidFill>
                  <a:sysClr val="windowText" lastClr="000000"/>
                </a:solidFill>
                <a:latin typeface="Avenir" panose="02000503020000020003" pitchFamily="2" charset="0"/>
              </a:rPr>
              <a:t> </a:t>
            </a:r>
            <a:r>
              <a:rPr lang="en-US" sz="2200" dirty="0">
                <a:solidFill>
                  <a:sysClr val="windowText" lastClr="000000"/>
                </a:solidFill>
                <a:latin typeface="Avenir" panose="02000503020000020003" pitchFamily="2" charset="0"/>
              </a:rPr>
              <a:t>that, at least in the primary instances, </a:t>
            </a:r>
          </a:p>
          <a:p>
            <a:pPr marL="347472" lvl="1" indent="-347472">
              <a:spcBef>
                <a:spcPts val="600"/>
              </a:spcBef>
              <a:buFont typeface="Arial" panose="020B0604020202020204" pitchFamily="34" charset="0"/>
              <a:buChar char="•"/>
            </a:pPr>
            <a:r>
              <a:rPr lang="en-US" sz="2200" dirty="0">
                <a:solidFill>
                  <a:sysClr val="windowText" lastClr="000000"/>
                </a:solidFill>
                <a:latin typeface="Avenir" panose="02000503020000020003" pitchFamily="2" charset="0"/>
              </a:rPr>
              <a:t>enable us to </a:t>
            </a:r>
            <a:r>
              <a:rPr lang="en-US" sz="2200" b="1" dirty="0">
                <a:solidFill>
                  <a:srgbClr val="C00000"/>
                </a:solidFill>
                <a:latin typeface="Avenir" panose="02000503020000020003" pitchFamily="2" charset="0"/>
              </a:rPr>
              <a:t>coordinate</a:t>
            </a:r>
            <a:r>
              <a:rPr lang="en-US" sz="2200" b="1" dirty="0">
                <a:solidFill>
                  <a:sysClr val="windowText" lastClr="000000"/>
                </a:solidFill>
                <a:latin typeface="Avenir" panose="02000503020000020003" pitchFamily="2" charset="0"/>
              </a:rPr>
              <a:t> </a:t>
            </a:r>
            <a:r>
              <a:rPr lang="en-US" sz="2200" dirty="0">
                <a:solidFill>
                  <a:sysClr val="windowText" lastClr="000000"/>
                </a:solidFill>
                <a:latin typeface="Avenir" panose="02000503020000020003" pitchFamily="2" charset="0"/>
              </a:rPr>
              <a:t>as members of a group in creating, distributing, managing, maintaining, and eliminating </a:t>
            </a:r>
            <a:r>
              <a:rPr lang="en-US" sz="2200" b="1" dirty="0">
                <a:solidFill>
                  <a:srgbClr val="C00000"/>
                </a:solidFill>
                <a:latin typeface="Avenir" panose="02000503020000020003" pitchFamily="2" charset="0"/>
              </a:rPr>
              <a:t>a resource </a:t>
            </a:r>
            <a:r>
              <a:rPr lang="en-US" sz="2200" dirty="0">
                <a:solidFill>
                  <a:sysClr val="windowText" lastClr="000000"/>
                </a:solidFill>
                <a:latin typeface="Avenir" panose="02000503020000020003" pitchFamily="2" charset="0"/>
              </a:rPr>
              <a:t>(or multiple resources), </a:t>
            </a:r>
          </a:p>
          <a:p>
            <a:pPr marL="347472" lvl="1" indent="-347472">
              <a:spcBef>
                <a:spcPts val="600"/>
              </a:spcBef>
              <a:buFont typeface="Arial" panose="020B0604020202020204" pitchFamily="34" charset="0"/>
              <a:buChar char="•"/>
            </a:pPr>
            <a:r>
              <a:rPr lang="en-US" sz="2200" dirty="0">
                <a:solidFill>
                  <a:sysClr val="windowText" lastClr="000000"/>
                </a:solidFill>
                <a:latin typeface="Avenir" panose="02000503020000020003" pitchFamily="2" charset="0"/>
              </a:rPr>
              <a:t>due to </a:t>
            </a:r>
            <a:r>
              <a:rPr lang="en-US" sz="2200" b="1" dirty="0">
                <a:solidFill>
                  <a:srgbClr val="C00000"/>
                </a:solidFill>
                <a:latin typeface="Avenir" panose="02000503020000020003" pitchFamily="2" charset="0"/>
              </a:rPr>
              <a:t>mutual responsiveness </a:t>
            </a:r>
            <a:r>
              <a:rPr lang="en-US" sz="2200" dirty="0">
                <a:solidFill>
                  <a:sysClr val="windowText" lastClr="000000"/>
                </a:solidFill>
                <a:latin typeface="Avenir" panose="02000503020000020003" pitchFamily="2" charset="0"/>
              </a:rPr>
              <a:t>to each other’s behavior and the resource(s) in question, </a:t>
            </a:r>
          </a:p>
          <a:p>
            <a:pPr marL="347472" lvl="1" indent="-347472">
              <a:spcBef>
                <a:spcPts val="600"/>
              </a:spcBef>
              <a:buFont typeface="Arial" panose="020B0604020202020204" pitchFamily="34" charset="0"/>
              <a:buChar char="•"/>
            </a:pPr>
            <a:r>
              <a:rPr lang="en-US" sz="2200" dirty="0">
                <a:solidFill>
                  <a:sysClr val="windowText" lastClr="000000"/>
                </a:solidFill>
                <a:latin typeface="Avenir" panose="02000503020000020003" pitchFamily="2" charset="0"/>
              </a:rPr>
              <a:t>as </a:t>
            </a:r>
            <a:r>
              <a:rPr lang="en-US" sz="2200" b="1" dirty="0">
                <a:solidFill>
                  <a:srgbClr val="C00000"/>
                </a:solidFill>
                <a:latin typeface="Avenir" panose="02000503020000020003" pitchFamily="2" charset="0"/>
              </a:rPr>
              <a:t>interpreted through shared meanings/cultural schemas </a:t>
            </a:r>
            <a:r>
              <a:rPr lang="en-US" sz="2200" dirty="0">
                <a:solidFill>
                  <a:schemeClr val="tx1"/>
                </a:solidFill>
                <a:latin typeface="Avenir" panose="02000503020000020003" pitchFamily="2" charset="0"/>
              </a:rPr>
              <a:t>(a cultural 	</a:t>
            </a:r>
            <a:r>
              <a:rPr lang="en-US" sz="2200" dirty="0" err="1">
                <a:solidFill>
                  <a:schemeClr val="tx1"/>
                </a:solidFill>
                <a:latin typeface="Avenir" panose="02000503020000020003" pitchFamily="2" charset="0"/>
              </a:rPr>
              <a:t>technē</a:t>
            </a:r>
            <a:r>
              <a:rPr lang="en-US" sz="2200" dirty="0">
                <a:solidFill>
                  <a:schemeClr val="tx1"/>
                </a:solidFill>
                <a:latin typeface="Avenir" panose="02000503020000020003" pitchFamily="2" charset="0"/>
              </a:rPr>
              <a:t>). </a:t>
            </a:r>
          </a:p>
          <a:p>
            <a:pPr algn="ctr"/>
            <a:endParaRPr lang="en-US" sz="2200" dirty="0">
              <a:solidFill>
                <a:sysClr val="windowText" lastClr="000000"/>
              </a:solidFill>
              <a:latin typeface="Avenir" panose="02000503020000020003" pitchFamily="2" charset="0"/>
            </a:endParaRPr>
          </a:p>
        </p:txBody>
      </p:sp>
      <p:sp>
        <p:nvSpPr>
          <p:cNvPr id="7" name="Rounded Rectangle 6">
            <a:extLst>
              <a:ext uri="{FF2B5EF4-FFF2-40B4-BE49-F238E27FC236}">
                <a16:creationId xmlns:a16="http://schemas.microsoft.com/office/drawing/2014/main" id="{62B1476C-AE67-AF4F-8132-A35D5CECBBCE}"/>
              </a:ext>
            </a:extLst>
          </p:cNvPr>
          <p:cNvSpPr/>
          <p:nvPr/>
        </p:nvSpPr>
        <p:spPr>
          <a:xfrm>
            <a:off x="400050" y="1025708"/>
            <a:ext cx="6977140" cy="2403292"/>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sz="2200" dirty="0">
                <a:solidFill>
                  <a:schemeClr val="tx1"/>
                </a:solidFill>
                <a:latin typeface="Avenir" panose="02000503020000020003" pitchFamily="2" charset="0"/>
              </a:rPr>
              <a:t>Coordination around </a:t>
            </a:r>
            <a:r>
              <a:rPr lang="en-US" sz="2200" b="1" i="1" dirty="0">
                <a:solidFill>
                  <a:schemeClr val="tx1"/>
                </a:solidFill>
                <a:latin typeface="Avenir" panose="02000503020000020003" pitchFamily="2" charset="0"/>
              </a:rPr>
              <a:t>resources</a:t>
            </a:r>
            <a:r>
              <a:rPr lang="en-US" sz="2200" dirty="0">
                <a:solidFill>
                  <a:schemeClr val="tx1"/>
                </a:solidFill>
                <a:latin typeface="Avenir" panose="02000503020000020003" pitchFamily="2" charset="0"/>
              </a:rPr>
              <a:t>, i.e., things of (+/-) value, is a fundamental human task, and our ability to develop flexible forms of coordination that can be passed down through social learning is the key to our evolutionary success (Sterelny 2012). </a:t>
            </a:r>
          </a:p>
        </p:txBody>
      </p:sp>
      <p:sp>
        <p:nvSpPr>
          <p:cNvPr id="3" name="Slide Number Placeholder 2">
            <a:extLst>
              <a:ext uri="{FF2B5EF4-FFF2-40B4-BE49-F238E27FC236}">
                <a16:creationId xmlns:a16="http://schemas.microsoft.com/office/drawing/2014/main" id="{CE03CF00-8B46-3B42-9ACF-D43A9AC7EE6D}"/>
              </a:ext>
            </a:extLst>
          </p:cNvPr>
          <p:cNvSpPr>
            <a:spLocks noGrp="1"/>
          </p:cNvSpPr>
          <p:nvPr>
            <p:ph type="sldNum" sz="quarter" idx="12"/>
          </p:nvPr>
        </p:nvSpPr>
        <p:spPr/>
        <p:txBody>
          <a:bodyPr/>
          <a:lstStyle/>
          <a:p>
            <a:fld id="{CAB4468F-8387-3144-AB5A-DD72917EA474}" type="slidenum">
              <a:rPr lang="en-US" smtClean="0"/>
              <a:t>18</a:t>
            </a:fld>
            <a:endParaRPr lang="en-US" dirty="0"/>
          </a:p>
        </p:txBody>
      </p:sp>
    </p:spTree>
    <p:extLst>
      <p:ext uri="{BB962C8B-B14F-4D97-AF65-F5344CB8AC3E}">
        <p14:creationId xmlns:p14="http://schemas.microsoft.com/office/powerpoint/2010/main" val="32260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743B9AD2-C09D-B049-84B6-F37F25671C66}"/>
              </a:ext>
            </a:extLst>
          </p:cNvPr>
          <p:cNvGrpSpPr/>
          <p:nvPr/>
        </p:nvGrpSpPr>
        <p:grpSpPr>
          <a:xfrm>
            <a:off x="5535177" y="2848034"/>
            <a:ext cx="3390504" cy="3036511"/>
            <a:chOff x="5462764" y="2894217"/>
            <a:chExt cx="3390504" cy="3036511"/>
          </a:xfrm>
        </p:grpSpPr>
        <p:grpSp>
          <p:nvGrpSpPr>
            <p:cNvPr id="22" name="Group 21">
              <a:extLst>
                <a:ext uri="{FF2B5EF4-FFF2-40B4-BE49-F238E27FC236}">
                  <a16:creationId xmlns:a16="http://schemas.microsoft.com/office/drawing/2014/main" id="{681301B4-BDA7-B442-B5AF-EC6C664564DA}"/>
                </a:ext>
              </a:extLst>
            </p:cNvPr>
            <p:cNvGrpSpPr/>
            <p:nvPr/>
          </p:nvGrpSpPr>
          <p:grpSpPr>
            <a:xfrm>
              <a:off x="5462764" y="2894217"/>
              <a:ext cx="3390504" cy="3036511"/>
              <a:chOff x="5434841" y="2901606"/>
              <a:chExt cx="3390504" cy="3036511"/>
            </a:xfrm>
          </p:grpSpPr>
          <p:grpSp>
            <p:nvGrpSpPr>
              <p:cNvPr id="11" name="Group 10">
                <a:extLst>
                  <a:ext uri="{FF2B5EF4-FFF2-40B4-BE49-F238E27FC236}">
                    <a16:creationId xmlns:a16="http://schemas.microsoft.com/office/drawing/2014/main" id="{D52585B0-F31A-E744-9F5F-9F82D05BE9BE}"/>
                  </a:ext>
                </a:extLst>
              </p:cNvPr>
              <p:cNvGrpSpPr/>
              <p:nvPr/>
            </p:nvGrpSpPr>
            <p:grpSpPr>
              <a:xfrm>
                <a:off x="5434841" y="2901606"/>
                <a:ext cx="3390504" cy="3036511"/>
                <a:chOff x="5434841" y="2901606"/>
                <a:chExt cx="3390504" cy="3036511"/>
              </a:xfrm>
            </p:grpSpPr>
            <p:sp>
              <p:nvSpPr>
                <p:cNvPr id="108" name="Rounded Rectangle 107">
                  <a:extLst>
                    <a:ext uri="{FF2B5EF4-FFF2-40B4-BE49-F238E27FC236}">
                      <a16:creationId xmlns:a16="http://schemas.microsoft.com/office/drawing/2014/main" id="{E33E9A71-017F-A349-B46C-F106F3CB223C}"/>
                    </a:ext>
                  </a:extLst>
                </p:cNvPr>
                <p:cNvSpPr/>
                <p:nvPr/>
              </p:nvSpPr>
              <p:spPr>
                <a:xfrm>
                  <a:off x="5434841" y="5026202"/>
                  <a:ext cx="3390504" cy="911915"/>
                </a:xfrm>
                <a:prstGeom prst="roundRect">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ysClr val="windowText" lastClr="000000"/>
                      </a:solidFill>
                    </a:rPr>
                    <a:t>	            Resources</a:t>
                  </a:r>
                </a:p>
                <a:p>
                  <a:pPr algn="r"/>
                  <a:r>
                    <a:rPr lang="en-US" dirty="0">
                      <a:solidFill>
                        <a:sysClr val="windowText" lastClr="000000"/>
                      </a:solidFill>
                    </a:rPr>
                    <a:t>	     (things +/- valued)</a:t>
                  </a:r>
                </a:p>
              </p:txBody>
            </p:sp>
            <p:sp>
              <p:nvSpPr>
                <p:cNvPr id="107" name="Rounded Rectangle 106">
                  <a:extLst>
                    <a:ext uri="{FF2B5EF4-FFF2-40B4-BE49-F238E27FC236}">
                      <a16:creationId xmlns:a16="http://schemas.microsoft.com/office/drawing/2014/main" id="{235897AF-1443-7140-A1BA-B1529BC2F71F}"/>
                    </a:ext>
                  </a:extLst>
                </p:cNvPr>
                <p:cNvSpPr/>
                <p:nvPr/>
              </p:nvSpPr>
              <p:spPr>
                <a:xfrm>
                  <a:off x="5445392" y="3490557"/>
                  <a:ext cx="3052689" cy="911915"/>
                </a:xfrm>
                <a:prstGeom prst="roundRect">
                  <a:avLst/>
                </a:prstGeom>
                <a:solidFill>
                  <a:schemeClr val="accent3">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 Social Meanings</a:t>
                  </a:r>
                </a:p>
                <a:p>
                  <a:r>
                    <a:rPr lang="en-US" dirty="0">
                      <a:solidFill>
                        <a:sysClr val="windowText" lastClr="000000"/>
                      </a:solidFill>
                    </a:rPr>
                    <a:t>        (Public)</a:t>
                  </a:r>
                </a:p>
              </p:txBody>
            </p:sp>
            <p:sp>
              <p:nvSpPr>
                <p:cNvPr id="110" name="TextBox 109">
                  <a:extLst>
                    <a:ext uri="{FF2B5EF4-FFF2-40B4-BE49-F238E27FC236}">
                      <a16:creationId xmlns:a16="http://schemas.microsoft.com/office/drawing/2014/main" id="{6A049CB8-4E62-534D-A6FE-E36C1201108E}"/>
                    </a:ext>
                  </a:extLst>
                </p:cNvPr>
                <p:cNvSpPr txBox="1"/>
                <p:nvPr/>
              </p:nvSpPr>
              <p:spPr>
                <a:xfrm>
                  <a:off x="5645567" y="2901606"/>
                  <a:ext cx="2604624" cy="369332"/>
                </a:xfrm>
                <a:prstGeom prst="rect">
                  <a:avLst/>
                </a:prstGeom>
                <a:noFill/>
              </p:spPr>
              <p:txBody>
                <a:bodyPr wrap="none" rtlCol="0">
                  <a:spAutoFit/>
                </a:bodyPr>
                <a:lstStyle/>
                <a:p>
                  <a:r>
                    <a:rPr lang="en-US" b="1" dirty="0"/>
                    <a:t>Cultural </a:t>
                  </a:r>
                  <a:r>
                    <a:rPr lang="en-US" b="1" dirty="0" err="1"/>
                    <a:t>Technē</a:t>
                  </a:r>
                  <a:r>
                    <a:rPr lang="en-US" dirty="0"/>
                    <a:t>/Ideology</a:t>
                  </a:r>
                </a:p>
              </p:txBody>
            </p:sp>
            <p:sp>
              <p:nvSpPr>
                <p:cNvPr id="111" name="TextBox 110">
                  <a:extLst>
                    <a:ext uri="{FF2B5EF4-FFF2-40B4-BE49-F238E27FC236}">
                      <a16:creationId xmlns:a16="http://schemas.microsoft.com/office/drawing/2014/main" id="{E4ACDC1F-678A-6E4D-9D2D-FE0E28A43673}"/>
                    </a:ext>
                  </a:extLst>
                </p:cNvPr>
                <p:cNvSpPr txBox="1"/>
                <p:nvPr/>
              </p:nvSpPr>
              <p:spPr>
                <a:xfrm>
                  <a:off x="6319337" y="4524072"/>
                  <a:ext cx="1135888" cy="369332"/>
                </a:xfrm>
                <a:prstGeom prst="rect">
                  <a:avLst/>
                </a:prstGeom>
                <a:noFill/>
              </p:spPr>
              <p:txBody>
                <a:bodyPr wrap="none" rtlCol="0">
                  <a:spAutoFit/>
                </a:bodyPr>
                <a:lstStyle/>
                <a:p>
                  <a:r>
                    <a:rPr lang="en-US" dirty="0"/>
                    <a:t>PRACTICE</a:t>
                  </a:r>
                </a:p>
              </p:txBody>
            </p:sp>
            <p:sp>
              <p:nvSpPr>
                <p:cNvPr id="143" name="Right Brace 142">
                  <a:extLst>
                    <a:ext uri="{FF2B5EF4-FFF2-40B4-BE49-F238E27FC236}">
                      <a16:creationId xmlns:a16="http://schemas.microsoft.com/office/drawing/2014/main" id="{2447F39F-0B0A-184F-BFF8-3CD14F872EE9}"/>
                    </a:ext>
                  </a:extLst>
                </p:cNvPr>
                <p:cNvSpPr/>
                <p:nvPr/>
              </p:nvSpPr>
              <p:spPr>
                <a:xfrm rot="5400000">
                  <a:off x="6782125" y="2912203"/>
                  <a:ext cx="352844" cy="926645"/>
                </a:xfrm>
                <a:prstGeom prst="rightBrace">
                  <a:avLst>
                    <a:gd name="adj1" fmla="val 6415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TextBox 105">
                  <a:extLst>
                    <a:ext uri="{FF2B5EF4-FFF2-40B4-BE49-F238E27FC236}">
                      <a16:creationId xmlns:a16="http://schemas.microsoft.com/office/drawing/2014/main" id="{0419AD59-6C6D-8A4F-A8B5-C6F4234E51D7}"/>
                    </a:ext>
                  </a:extLst>
                </p:cNvPr>
                <p:cNvSpPr txBox="1"/>
                <p:nvPr/>
              </p:nvSpPr>
              <p:spPr>
                <a:xfrm>
                  <a:off x="7394070" y="3567815"/>
                  <a:ext cx="753372" cy="738664"/>
                </a:xfrm>
                <a:prstGeom prst="rect">
                  <a:avLst/>
                </a:prstGeom>
                <a:noFill/>
                <a:ln>
                  <a:noFill/>
                </a:ln>
              </p:spPr>
              <p:txBody>
                <a:bodyPr wrap="square" rtlCol="0">
                  <a:spAutoFit/>
                </a:bodyPr>
                <a:lstStyle/>
                <a:p>
                  <a:r>
                    <a:rPr lang="en-US" sz="1400" dirty="0"/>
                    <a:t>Pet?</a:t>
                  </a:r>
                </a:p>
                <a:p>
                  <a:r>
                    <a:rPr lang="en-US" sz="1400" dirty="0"/>
                    <a:t>Food?</a:t>
                  </a:r>
                </a:p>
                <a:p>
                  <a:r>
                    <a:rPr lang="en-US" sz="1400" dirty="0"/>
                    <a:t>Pelt?</a:t>
                  </a:r>
                </a:p>
              </p:txBody>
            </p:sp>
          </p:grpSp>
          <p:sp>
            <p:nvSpPr>
              <p:cNvPr id="54" name="Down Arrow 53">
                <a:extLst>
                  <a:ext uri="{FF2B5EF4-FFF2-40B4-BE49-F238E27FC236}">
                    <a16:creationId xmlns:a16="http://schemas.microsoft.com/office/drawing/2014/main" id="{EFA83501-AE0C-A245-9CE5-56528B76DAD6}"/>
                  </a:ext>
                </a:extLst>
              </p:cNvPr>
              <p:cNvSpPr/>
              <p:nvPr/>
            </p:nvSpPr>
            <p:spPr>
              <a:xfrm>
                <a:off x="7851819" y="4414771"/>
                <a:ext cx="484632" cy="633096"/>
              </a:xfrm>
              <a:prstGeom prst="downArrow">
                <a:avLst>
                  <a:gd name="adj1" fmla="val 3113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a:extLst>
                  <a:ext uri="{FF2B5EF4-FFF2-40B4-BE49-F238E27FC236}">
                    <a16:creationId xmlns:a16="http://schemas.microsoft.com/office/drawing/2014/main" id="{CD22C1E3-C19A-0244-9CE1-01AE303E96B0}"/>
                  </a:ext>
                </a:extLst>
              </p:cNvPr>
              <p:cNvSpPr/>
              <p:nvPr/>
            </p:nvSpPr>
            <p:spPr>
              <a:xfrm rot="10800000">
                <a:off x="5738585" y="4374429"/>
                <a:ext cx="484632" cy="633096"/>
              </a:xfrm>
              <a:prstGeom prst="downArrow">
                <a:avLst>
                  <a:gd name="adj1" fmla="val 3113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descr="A picture containing mammal, animal, cat, sitting&#10;&#10;Description automatically generated">
              <a:extLst>
                <a:ext uri="{FF2B5EF4-FFF2-40B4-BE49-F238E27FC236}">
                  <a16:creationId xmlns:a16="http://schemas.microsoft.com/office/drawing/2014/main" id="{7AD08F24-082D-904B-B029-657D835E9D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1090" y="5026202"/>
              <a:ext cx="1174994" cy="902444"/>
            </a:xfrm>
            <a:prstGeom prst="rect">
              <a:avLst/>
            </a:prstGeom>
          </p:spPr>
        </p:pic>
      </p:grpSp>
      <p:pic>
        <p:nvPicPr>
          <p:cNvPr id="145" name="Picture 144">
            <a:extLst>
              <a:ext uri="{FF2B5EF4-FFF2-40B4-BE49-F238E27FC236}">
                <a16:creationId xmlns:a16="http://schemas.microsoft.com/office/drawing/2014/main" id="{524B8003-76E6-4041-B07F-BEA6D8663990}"/>
              </a:ext>
            </a:extLst>
          </p:cNvPr>
          <p:cNvPicPr>
            <a:picLocks noChangeAspect="1"/>
          </p:cNvPicPr>
          <p:nvPr/>
        </p:nvPicPr>
        <p:blipFill>
          <a:blip r:embed="rId4"/>
          <a:stretch>
            <a:fillRect/>
          </a:stretch>
        </p:blipFill>
        <p:spPr>
          <a:xfrm>
            <a:off x="2344995" y="323694"/>
            <a:ext cx="3819308" cy="2369386"/>
          </a:xfrm>
          <a:prstGeom prst="rect">
            <a:avLst/>
          </a:prstGeom>
        </p:spPr>
      </p:pic>
      <p:sp>
        <p:nvSpPr>
          <p:cNvPr id="3" name="Rectangle 2">
            <a:extLst>
              <a:ext uri="{FF2B5EF4-FFF2-40B4-BE49-F238E27FC236}">
                <a16:creationId xmlns:a16="http://schemas.microsoft.com/office/drawing/2014/main" id="{79284385-3FC0-C94F-B270-F90BE87EF7A1}"/>
              </a:ext>
            </a:extLst>
          </p:cNvPr>
          <p:cNvSpPr/>
          <p:nvPr/>
        </p:nvSpPr>
        <p:spPr>
          <a:xfrm>
            <a:off x="932746" y="3001200"/>
            <a:ext cx="3665515" cy="288549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Avenir" panose="02000503020000020003" pitchFamily="2" charset="0"/>
              </a:rPr>
              <a:t>A cultural </a:t>
            </a:r>
            <a:r>
              <a:rPr lang="en-US" sz="2200" dirty="0" err="1">
                <a:solidFill>
                  <a:schemeClr val="tx1"/>
                </a:solidFill>
                <a:latin typeface="Avenir" panose="02000503020000020003" pitchFamily="2" charset="0"/>
              </a:rPr>
              <a:t>technē</a:t>
            </a:r>
            <a:r>
              <a:rPr lang="en-US" sz="2200" dirty="0">
                <a:solidFill>
                  <a:schemeClr val="tx1"/>
                </a:solidFill>
                <a:latin typeface="Avenir" panose="02000503020000020003" pitchFamily="2" charset="0"/>
              </a:rPr>
              <a:t> (or a particular social meaning) is ideological insofar as it undergirds coordination that is sexist, racist, ableist, classist, etc. Not all cultural </a:t>
            </a:r>
            <a:r>
              <a:rPr lang="en-US" sz="2200" dirty="0" err="1">
                <a:solidFill>
                  <a:schemeClr val="tx1"/>
                </a:solidFill>
                <a:latin typeface="Avenir" panose="02000503020000020003" pitchFamily="2" charset="0"/>
              </a:rPr>
              <a:t>technēs</a:t>
            </a:r>
            <a:r>
              <a:rPr lang="en-US" sz="2200" dirty="0">
                <a:solidFill>
                  <a:schemeClr val="tx1"/>
                </a:solidFill>
                <a:latin typeface="Avenir" panose="02000503020000020003" pitchFamily="2" charset="0"/>
              </a:rPr>
              <a:t> are ideological. </a:t>
            </a:r>
          </a:p>
        </p:txBody>
      </p:sp>
      <p:sp>
        <p:nvSpPr>
          <p:cNvPr id="30" name="Slide Number Placeholder 29">
            <a:extLst>
              <a:ext uri="{FF2B5EF4-FFF2-40B4-BE49-F238E27FC236}">
                <a16:creationId xmlns:a16="http://schemas.microsoft.com/office/drawing/2014/main" id="{89182B0C-48F7-B14C-99D8-0E96D12D0339}"/>
              </a:ext>
            </a:extLst>
          </p:cNvPr>
          <p:cNvSpPr>
            <a:spLocks noGrp="1"/>
          </p:cNvSpPr>
          <p:nvPr>
            <p:ph type="sldNum" sz="quarter" idx="12"/>
          </p:nvPr>
        </p:nvSpPr>
        <p:spPr/>
        <p:txBody>
          <a:bodyPr/>
          <a:lstStyle/>
          <a:p>
            <a:fld id="{0D32D128-9AB0-D542-A138-3FDDDF9FC1BA}" type="slidenum">
              <a:rPr lang="en-US" smtClean="0"/>
              <a:t>19</a:t>
            </a:fld>
            <a:endParaRPr lang="en-US"/>
          </a:p>
        </p:txBody>
      </p:sp>
      <p:cxnSp>
        <p:nvCxnSpPr>
          <p:cNvPr id="55" name="Curved Connector 54">
            <a:extLst>
              <a:ext uri="{FF2B5EF4-FFF2-40B4-BE49-F238E27FC236}">
                <a16:creationId xmlns:a16="http://schemas.microsoft.com/office/drawing/2014/main" id="{FA6FA087-3F64-334E-AD71-2790301D70A1}"/>
              </a:ext>
            </a:extLst>
          </p:cNvPr>
          <p:cNvCxnSpPr>
            <a:cxnSpLocks/>
            <a:endCxn id="107" idx="1"/>
          </p:cNvCxnSpPr>
          <p:nvPr/>
        </p:nvCxnSpPr>
        <p:spPr>
          <a:xfrm rot="16200000" flipV="1">
            <a:off x="4769239" y="4669432"/>
            <a:ext cx="1557640" cy="4661"/>
          </a:xfrm>
          <a:prstGeom prst="curvedConnector4">
            <a:avLst>
              <a:gd name="adj1" fmla="val 22644"/>
              <a:gd name="adj2" fmla="val 11870865"/>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842FA5CA-A1CC-8641-BCE4-41B10C86B8D1}"/>
              </a:ext>
            </a:extLst>
          </p:cNvPr>
          <p:cNvGrpSpPr/>
          <p:nvPr/>
        </p:nvGrpSpPr>
        <p:grpSpPr>
          <a:xfrm>
            <a:off x="7695429" y="1752921"/>
            <a:ext cx="4066357" cy="4410229"/>
            <a:chOff x="7695429" y="1752921"/>
            <a:chExt cx="4066357" cy="4410229"/>
          </a:xfrm>
        </p:grpSpPr>
        <p:grpSp>
          <p:nvGrpSpPr>
            <p:cNvPr id="92" name="Group 91">
              <a:extLst>
                <a:ext uri="{FF2B5EF4-FFF2-40B4-BE49-F238E27FC236}">
                  <a16:creationId xmlns:a16="http://schemas.microsoft.com/office/drawing/2014/main" id="{9F0CDC83-3591-B94C-9F52-84A65F7FCEFB}"/>
                </a:ext>
              </a:extLst>
            </p:cNvPr>
            <p:cNvGrpSpPr/>
            <p:nvPr/>
          </p:nvGrpSpPr>
          <p:grpSpPr>
            <a:xfrm>
              <a:off x="7695429" y="1752921"/>
              <a:ext cx="4066357" cy="4410229"/>
              <a:chOff x="7695429" y="1752921"/>
              <a:chExt cx="4066357" cy="4410229"/>
            </a:xfrm>
          </p:grpSpPr>
          <p:pic>
            <p:nvPicPr>
              <p:cNvPr id="94" name="Picture 93">
                <a:extLst>
                  <a:ext uri="{FF2B5EF4-FFF2-40B4-BE49-F238E27FC236}">
                    <a16:creationId xmlns:a16="http://schemas.microsoft.com/office/drawing/2014/main" id="{F3F33149-74C4-914A-9BFB-759C6C54BFAA}"/>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96308" l="4348" r="96047">
                            <a14:foregroundMark x1="4348" y1="45846" x2="4348" y2="45846"/>
                            <a14:foregroundMark x1="5534" y1="37846" x2="5534" y2="37846"/>
                            <a14:foregroundMark x1="19368" y1="93846" x2="19368" y2="93846"/>
                            <a14:foregroundMark x1="37549" y1="96615" x2="37549" y2="96615"/>
                            <a14:foregroundMark x1="71542" y1="14462" x2="71542" y2="14462"/>
                            <a14:foregroundMark x1="47826" y1="30462" x2="88933" y2="5538"/>
                            <a14:foregroundMark x1="86166" y1="6769" x2="84190" y2="7692"/>
                            <a14:backgroundMark x1="92095" y1="4308" x2="92095" y2="4308"/>
                            <a14:backgroundMark x1="92095" y1="4308" x2="63636" y2="3385"/>
                          </a14:backgroundRemoval>
                        </a14:imgEffect>
                      </a14:imgLayer>
                    </a14:imgProps>
                  </a:ext>
                  <a:ext uri="{28A0092B-C50C-407E-A947-70E740481C1C}">
                    <a14:useLocalDpi xmlns:a14="http://schemas.microsoft.com/office/drawing/2010/main"/>
                  </a:ext>
                </a:extLst>
              </a:blip>
              <a:srcRect r="4262"/>
              <a:stretch/>
            </p:blipFill>
            <p:spPr>
              <a:xfrm>
                <a:off x="9123427" y="2623062"/>
                <a:ext cx="2638359" cy="3540088"/>
              </a:xfrm>
              <a:prstGeom prst="rect">
                <a:avLst/>
              </a:prstGeom>
            </p:spPr>
          </p:pic>
          <p:cxnSp>
            <p:nvCxnSpPr>
              <p:cNvPr id="95" name="Curved Connector 94">
                <a:extLst>
                  <a:ext uri="{FF2B5EF4-FFF2-40B4-BE49-F238E27FC236}">
                    <a16:creationId xmlns:a16="http://schemas.microsoft.com/office/drawing/2014/main" id="{9AD121B2-C491-8F4C-B608-3C6EAD185978}"/>
                  </a:ext>
                </a:extLst>
              </p:cNvPr>
              <p:cNvCxnSpPr>
                <a:cxnSpLocks/>
                <a:stCxn id="107" idx="3"/>
              </p:cNvCxnSpPr>
              <p:nvPr/>
            </p:nvCxnSpPr>
            <p:spPr>
              <a:xfrm flipV="1">
                <a:off x="8598417" y="3197613"/>
                <a:ext cx="1201390" cy="695330"/>
              </a:xfrm>
              <a:prstGeom prst="curvedConnector3">
                <a:avLst>
                  <a:gd name="adj1" fmla="val 50000"/>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BF3D9227-4B47-6A47-8AF7-2B115E354025}"/>
                  </a:ext>
                </a:extLst>
              </p:cNvPr>
              <p:cNvSpPr txBox="1"/>
              <p:nvPr/>
            </p:nvSpPr>
            <p:spPr>
              <a:xfrm>
                <a:off x="7695429" y="1752921"/>
                <a:ext cx="3518143" cy="646331"/>
              </a:xfrm>
              <a:prstGeom prst="rect">
                <a:avLst/>
              </a:prstGeom>
              <a:noFill/>
              <a:ln>
                <a:solidFill>
                  <a:schemeClr val="accent4"/>
                </a:solidFill>
              </a:ln>
            </p:spPr>
            <p:txBody>
              <a:bodyPr wrap="none" rtlCol="0">
                <a:spAutoFit/>
              </a:bodyPr>
              <a:lstStyle/>
              <a:p>
                <a:pPr algn="ctr"/>
                <a:r>
                  <a:rPr lang="en-US" dirty="0"/>
                  <a:t>Psychological schemas: </a:t>
                </a:r>
              </a:p>
              <a:p>
                <a:r>
                  <a:rPr lang="en-US" dirty="0"/>
                  <a:t>filtering and shaping mechanisms</a:t>
                </a:r>
              </a:p>
            </p:txBody>
          </p:sp>
          <p:sp>
            <p:nvSpPr>
              <p:cNvPr id="97" name="Right Brace 96">
                <a:extLst>
                  <a:ext uri="{FF2B5EF4-FFF2-40B4-BE49-F238E27FC236}">
                    <a16:creationId xmlns:a16="http://schemas.microsoft.com/office/drawing/2014/main" id="{8E005AC2-C8F6-4646-B113-9E3D2EAA6942}"/>
                  </a:ext>
                </a:extLst>
              </p:cNvPr>
              <p:cNvSpPr/>
              <p:nvPr/>
            </p:nvSpPr>
            <p:spPr>
              <a:xfrm rot="5400000">
                <a:off x="9801464" y="2167668"/>
                <a:ext cx="503927" cy="863383"/>
              </a:xfrm>
              <a:prstGeom prst="rightBrace">
                <a:avLst>
                  <a:gd name="adj1" fmla="val 6415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Oval 97">
                <a:extLst>
                  <a:ext uri="{FF2B5EF4-FFF2-40B4-BE49-F238E27FC236}">
                    <a16:creationId xmlns:a16="http://schemas.microsoft.com/office/drawing/2014/main" id="{9E510708-B1A1-674E-AA2F-638C2570A4FB}"/>
                  </a:ext>
                </a:extLst>
              </p:cNvPr>
              <p:cNvSpPr/>
              <p:nvPr/>
            </p:nvSpPr>
            <p:spPr>
              <a:xfrm>
                <a:off x="9585439" y="2959468"/>
                <a:ext cx="698292" cy="670495"/>
              </a:xfrm>
              <a:prstGeom prst="ellipse">
                <a:avLst/>
              </a:prstGeom>
              <a:pattFill prst="plaid">
                <a:fgClr>
                  <a:schemeClr val="accent1"/>
                </a:fgClr>
                <a:bgClr>
                  <a:schemeClr val="bg1"/>
                </a:bgClr>
              </a:pattFill>
              <a:scene3d>
                <a:camera prst="orthographicFront">
                  <a:rot lat="240000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ightning Bolt 99">
                <a:extLst>
                  <a:ext uri="{FF2B5EF4-FFF2-40B4-BE49-F238E27FC236}">
                    <a16:creationId xmlns:a16="http://schemas.microsoft.com/office/drawing/2014/main" id="{C92EB21B-5728-074E-A697-9EFD44884C3F}"/>
                  </a:ext>
                </a:extLst>
              </p:cNvPr>
              <p:cNvSpPr/>
              <p:nvPr/>
            </p:nvSpPr>
            <p:spPr>
              <a:xfrm rot="19030310">
                <a:off x="10077405" y="3063299"/>
                <a:ext cx="868535" cy="62445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TextBox 92">
              <a:extLst>
                <a:ext uri="{FF2B5EF4-FFF2-40B4-BE49-F238E27FC236}">
                  <a16:creationId xmlns:a16="http://schemas.microsoft.com/office/drawing/2014/main" id="{0E0D6CA9-C955-9548-A8CA-9C00FFFAA650}"/>
                </a:ext>
              </a:extLst>
            </p:cNvPr>
            <p:cNvSpPr txBox="1"/>
            <p:nvPr/>
          </p:nvSpPr>
          <p:spPr>
            <a:xfrm>
              <a:off x="10620935" y="2886827"/>
              <a:ext cx="1046825" cy="369332"/>
            </a:xfrm>
            <a:prstGeom prst="rect">
              <a:avLst/>
            </a:prstGeom>
            <a:noFill/>
          </p:spPr>
          <p:txBody>
            <a:bodyPr wrap="none" rtlCol="0">
              <a:spAutoFit/>
            </a:bodyPr>
            <a:lstStyle/>
            <a:p>
              <a:r>
                <a:rPr lang="en-US" dirty="0"/>
                <a:t>Attitudes</a:t>
              </a:r>
            </a:p>
          </p:txBody>
        </p:sp>
      </p:grpSp>
      <p:cxnSp>
        <p:nvCxnSpPr>
          <p:cNvPr id="101" name="Curved Connector 100">
            <a:extLst>
              <a:ext uri="{FF2B5EF4-FFF2-40B4-BE49-F238E27FC236}">
                <a16:creationId xmlns:a16="http://schemas.microsoft.com/office/drawing/2014/main" id="{BAE5C360-80F1-2F47-8E50-81DE09E402FC}"/>
              </a:ext>
            </a:extLst>
          </p:cNvPr>
          <p:cNvCxnSpPr>
            <a:cxnSpLocks/>
            <a:endCxn id="108" idx="3"/>
          </p:cNvCxnSpPr>
          <p:nvPr/>
        </p:nvCxnSpPr>
        <p:spPr>
          <a:xfrm rot="10800000" flipV="1">
            <a:off x="8925682" y="4887060"/>
            <a:ext cx="1636287" cy="541527"/>
          </a:xfrm>
          <a:prstGeom prst="curvedConnector3">
            <a:avLst>
              <a:gd name="adj1" fmla="val 46275"/>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1F7CE01A-B753-BF4D-A1EC-4D5F30392599}"/>
              </a:ext>
            </a:extLst>
          </p:cNvPr>
          <p:cNvSpPr/>
          <p:nvPr/>
        </p:nvSpPr>
        <p:spPr>
          <a:xfrm>
            <a:off x="7318192" y="3497407"/>
            <a:ext cx="832484" cy="34384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7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71AD-6E41-0240-947C-D41FBF7197D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A818ADD-4AE9-B749-9D1F-B1DF4CA8ABB0}"/>
              </a:ext>
            </a:extLst>
          </p:cNvPr>
          <p:cNvSpPr>
            <a:spLocks noGrp="1"/>
          </p:cNvSpPr>
          <p:nvPr>
            <p:ph idx="1"/>
          </p:nvPr>
        </p:nvSpPr>
        <p:spPr/>
        <p:txBody>
          <a:bodyPr/>
          <a:lstStyle/>
          <a:p>
            <a:pPr marL="457200" indent="-457200">
              <a:buFont typeface="+mj-lt"/>
              <a:buAutoNum type="arabicPeriod"/>
            </a:pPr>
            <a:r>
              <a:rPr lang="en-US" dirty="0"/>
              <a:t>Introduction</a:t>
            </a:r>
          </a:p>
          <a:p>
            <a:pPr marL="457200" indent="-457200">
              <a:buFont typeface="+mj-lt"/>
              <a:buAutoNum type="arabicPeriod"/>
            </a:pPr>
            <a:r>
              <a:rPr lang="en-US" dirty="0"/>
              <a:t>The Critique of </a:t>
            </a:r>
            <a:r>
              <a:rPr lang="en-US" cap="small" dirty="0"/>
              <a:t>Ideology </a:t>
            </a:r>
            <a:r>
              <a:rPr lang="en-US" dirty="0"/>
              <a:t>(as a tool of analysis)</a:t>
            </a:r>
          </a:p>
          <a:p>
            <a:pPr marL="914400" lvl="1" indent="-457200">
              <a:buFont typeface="+mj-lt"/>
              <a:buAutoNum type="alphaLcPeriod"/>
            </a:pPr>
            <a:r>
              <a:rPr lang="en-US" dirty="0"/>
              <a:t>Economic Determinism</a:t>
            </a:r>
          </a:p>
          <a:p>
            <a:pPr marL="914400" lvl="1" indent="-457200">
              <a:buFont typeface="+mj-lt"/>
              <a:buAutoNum type="alphaLcPeriod"/>
            </a:pPr>
            <a:r>
              <a:rPr lang="en-US" dirty="0"/>
              <a:t>Ideology as Illusion</a:t>
            </a:r>
          </a:p>
          <a:p>
            <a:pPr marL="914400" lvl="1" indent="-457200">
              <a:buFont typeface="+mj-lt"/>
              <a:buAutoNum type="alphaLcPeriod"/>
            </a:pPr>
            <a:r>
              <a:rPr lang="en-US" dirty="0"/>
              <a:t>Cultural Determinism/Constraint</a:t>
            </a:r>
          </a:p>
          <a:p>
            <a:pPr marL="457200" indent="-457200">
              <a:buFont typeface="+mj-lt"/>
              <a:buAutoNum type="arabicPeriod"/>
            </a:pPr>
            <a:r>
              <a:rPr lang="en-US" dirty="0"/>
              <a:t>Social Practices</a:t>
            </a:r>
          </a:p>
          <a:p>
            <a:pPr marL="914400" lvl="1" indent="-457200">
              <a:buFont typeface="+mj-lt"/>
              <a:buAutoNum type="alphaLcPeriod"/>
            </a:pPr>
            <a:r>
              <a:rPr lang="en-US" dirty="0"/>
              <a:t>Culture</a:t>
            </a:r>
          </a:p>
          <a:p>
            <a:pPr marL="914400" lvl="1" indent="-457200">
              <a:buFont typeface="+mj-lt"/>
              <a:buAutoNum type="alphaLcPeriod"/>
            </a:pPr>
            <a:r>
              <a:rPr lang="en-US" dirty="0"/>
              <a:t>Looping</a:t>
            </a:r>
          </a:p>
          <a:p>
            <a:pPr marL="457200" indent="-457200">
              <a:buFont typeface="+mj-lt"/>
              <a:buAutoNum type="arabicPeriod"/>
            </a:pPr>
            <a:r>
              <a:rPr lang="en-US" dirty="0"/>
              <a:t>Conclusion: Ideology (a better view)</a:t>
            </a:r>
          </a:p>
        </p:txBody>
      </p:sp>
      <p:pic>
        <p:nvPicPr>
          <p:cNvPr id="4" name="Picture 3" descr="A picture containing text&#10;&#10;Description automatically generated">
            <a:extLst>
              <a:ext uri="{FF2B5EF4-FFF2-40B4-BE49-F238E27FC236}">
                <a16:creationId xmlns:a16="http://schemas.microsoft.com/office/drawing/2014/main" id="{F6EF329D-7790-FF41-A36D-CA584ABB80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15163" y="1811496"/>
            <a:ext cx="3330743" cy="3666739"/>
          </a:xfrm>
          <a:prstGeom prst="rect">
            <a:avLst/>
          </a:prstGeom>
        </p:spPr>
      </p:pic>
    </p:spTree>
    <p:extLst>
      <p:ext uri="{BB962C8B-B14F-4D97-AF65-F5344CB8AC3E}">
        <p14:creationId xmlns:p14="http://schemas.microsoft.com/office/powerpoint/2010/main" val="254046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CB07-DDA7-5590-46C8-7DEEB876C3C8}"/>
              </a:ext>
            </a:extLst>
          </p:cNvPr>
          <p:cNvSpPr>
            <a:spLocks noGrp="1"/>
          </p:cNvSpPr>
          <p:nvPr>
            <p:ph type="title"/>
          </p:nvPr>
        </p:nvSpPr>
        <p:spPr>
          <a:xfrm>
            <a:off x="461010" y="220043"/>
            <a:ext cx="10892790" cy="1325563"/>
          </a:xfrm>
        </p:spPr>
        <p:txBody>
          <a:bodyPr/>
          <a:lstStyle/>
          <a:p>
            <a:r>
              <a:rPr lang="en-US" dirty="0"/>
              <a:t>Cultural </a:t>
            </a:r>
            <a:r>
              <a:rPr lang="en-US" dirty="0" err="1"/>
              <a:t>technē</a:t>
            </a:r>
            <a:r>
              <a:rPr lang="en-US" dirty="0"/>
              <a:t>: What’s Included?</a:t>
            </a:r>
          </a:p>
        </p:txBody>
      </p:sp>
      <p:sp>
        <p:nvSpPr>
          <p:cNvPr id="3" name="Content Placeholder 2">
            <a:extLst>
              <a:ext uri="{FF2B5EF4-FFF2-40B4-BE49-F238E27FC236}">
                <a16:creationId xmlns:a16="http://schemas.microsoft.com/office/drawing/2014/main" id="{C2130EB9-461C-28D9-FB2D-DA6A8AA859BB}"/>
              </a:ext>
            </a:extLst>
          </p:cNvPr>
          <p:cNvSpPr>
            <a:spLocks noGrp="1"/>
          </p:cNvSpPr>
          <p:nvPr>
            <p:ph idx="1"/>
          </p:nvPr>
        </p:nvSpPr>
        <p:spPr>
          <a:xfrm>
            <a:off x="461010" y="1486249"/>
            <a:ext cx="11269980" cy="5132705"/>
          </a:xfrm>
        </p:spPr>
        <p:txBody>
          <a:bodyPr/>
          <a:lstStyle/>
          <a:p>
            <a:pPr marL="514350" indent="-514350">
              <a:buFont typeface="+mj-lt"/>
              <a:buAutoNum type="romanLcPeriod"/>
            </a:pPr>
            <a:r>
              <a:rPr lang="en-US" sz="2000" b="1" i="1" dirty="0">
                <a:solidFill>
                  <a:srgbClr val="0070C0"/>
                </a:solidFill>
              </a:rPr>
              <a:t>Simple meanings</a:t>
            </a:r>
            <a:r>
              <a:rPr lang="en-US" sz="2000" dirty="0">
                <a:solidFill>
                  <a:srgbClr val="0070C0"/>
                </a:solidFill>
              </a:rPr>
              <a:t> </a:t>
            </a:r>
            <a:r>
              <a:rPr lang="en-US" sz="2000" dirty="0"/>
              <a:t>(pink means girl, red means stop) and other forms of signaling (greeting rituals, clothing choices, logos);</a:t>
            </a:r>
          </a:p>
          <a:p>
            <a:pPr marL="514350" indent="-514350">
              <a:buFont typeface="+mj-lt"/>
              <a:buAutoNum type="romanLcPeriod"/>
            </a:pPr>
            <a:r>
              <a:rPr lang="en-US" sz="2000" b="1" i="1" dirty="0">
                <a:solidFill>
                  <a:srgbClr val="0070C0"/>
                </a:solidFill>
              </a:rPr>
              <a:t>Narrative tropes</a:t>
            </a:r>
            <a:r>
              <a:rPr lang="en-US" sz="2000" dirty="0"/>
              <a:t> (“First comes love, then comes marriage, then comes baby in the baby carriage”) and material signals and prompts for one’s place in them (wedding rings, “gender reveal” events and associated paraphernalia);</a:t>
            </a:r>
          </a:p>
          <a:p>
            <a:pPr marL="514350" indent="-514350">
              <a:buFont typeface="+mj-lt"/>
              <a:buAutoNum type="romanLcPeriod"/>
            </a:pPr>
            <a:r>
              <a:rPr lang="en-US" sz="2000" b="1" i="1" dirty="0">
                <a:solidFill>
                  <a:srgbClr val="0070C0"/>
                </a:solidFill>
              </a:rPr>
              <a:t>Default assumptions</a:t>
            </a:r>
            <a:r>
              <a:rPr lang="en-US" sz="2000" b="1" dirty="0">
                <a:solidFill>
                  <a:srgbClr val="0070C0"/>
                </a:solidFill>
              </a:rPr>
              <a:t> </a:t>
            </a:r>
            <a:r>
              <a:rPr lang="en-US" sz="2000" dirty="0"/>
              <a:t>(“Marriage is between one man and one woman” “The US Constitution protects liberty and justice for all.”); Concepts (</a:t>
            </a:r>
            <a:r>
              <a:rPr lang="en-US" sz="2000" cap="small" dirty="0"/>
              <a:t>bachelor, marriage, sex, gender, race, water, justice</a:t>
            </a:r>
            <a:r>
              <a:rPr lang="en-US" sz="2000" dirty="0"/>
              <a:t>) and alleged analytic truths about them);</a:t>
            </a:r>
          </a:p>
          <a:p>
            <a:pPr marL="514350" indent="-514350">
              <a:buFont typeface="+mj-lt"/>
              <a:buAutoNum type="romanLcPeriod"/>
            </a:pPr>
            <a:r>
              <a:rPr lang="en-US" sz="2000" b="1" i="1" dirty="0">
                <a:solidFill>
                  <a:srgbClr val="0070C0"/>
                </a:solidFill>
              </a:rPr>
              <a:t>Elements of architectural design</a:t>
            </a:r>
            <a:r>
              <a:rPr lang="en-US" sz="2000" dirty="0"/>
              <a:t> (brick and ivy, toilets designated for men and women only, spaces only accessible by stairs, facade columns);</a:t>
            </a:r>
          </a:p>
          <a:p>
            <a:pPr marL="514350" indent="-514350">
              <a:buFont typeface="+mj-lt"/>
              <a:buAutoNum type="romanLcPeriod"/>
            </a:pPr>
            <a:r>
              <a:rPr lang="en-US" sz="2000" b="1" i="1" dirty="0">
                <a:solidFill>
                  <a:srgbClr val="0070C0"/>
                </a:solidFill>
              </a:rPr>
              <a:t>Heuristics</a:t>
            </a:r>
            <a:r>
              <a:rPr lang="en-US" sz="2000" dirty="0"/>
              <a:t> (imitate-the-majority, or imitate-the-successful;</a:t>
            </a:r>
          </a:p>
          <a:p>
            <a:pPr marL="514350" indent="-514350">
              <a:buFont typeface="+mj-lt"/>
              <a:buAutoNum type="romanLcPeriod"/>
            </a:pPr>
            <a:r>
              <a:rPr lang="en-US" sz="2000" b="1" i="1" dirty="0">
                <a:solidFill>
                  <a:srgbClr val="0070C0"/>
                </a:solidFill>
              </a:rPr>
              <a:t>Familiar patterns of metaphor and metonymy</a:t>
            </a:r>
            <a:r>
              <a:rPr lang="en-US" sz="2000" dirty="0"/>
              <a:t> (“God is love,” “The pen is mightier than the sword”);</a:t>
            </a:r>
          </a:p>
          <a:p>
            <a:pPr marL="514350" indent="-514350">
              <a:buFont typeface="+mj-lt"/>
              <a:buAutoNum type="romanLcPeriod"/>
            </a:pPr>
            <a:r>
              <a:rPr lang="en-US" sz="2000" b="1" i="1" dirty="0">
                <a:solidFill>
                  <a:srgbClr val="0070C0"/>
                </a:solidFill>
              </a:rPr>
              <a:t>Entrenched conceptual homologies</a:t>
            </a:r>
            <a:r>
              <a:rPr lang="en-US" sz="2000" b="1" dirty="0">
                <a:solidFill>
                  <a:srgbClr val="0070C0"/>
                </a:solidFill>
              </a:rPr>
              <a:t> </a:t>
            </a:r>
            <a:r>
              <a:rPr lang="en-US" sz="2000" dirty="0"/>
              <a:t>(reason : passion :: man : woman);</a:t>
            </a:r>
          </a:p>
          <a:p>
            <a:pPr marL="514350" indent="-514350">
              <a:buFont typeface="+mj-lt"/>
              <a:buAutoNum type="romanLcPeriod"/>
            </a:pPr>
            <a:r>
              <a:rPr lang="en-US" sz="2000" b="1" i="1" dirty="0">
                <a:solidFill>
                  <a:srgbClr val="0070C0"/>
                </a:solidFill>
              </a:rPr>
              <a:t>Explicit public declarations</a:t>
            </a:r>
            <a:r>
              <a:rPr lang="en-US" sz="2000" dirty="0"/>
              <a:t> (“Black Lives Matter,” “Blue Lives Matter”).</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31F35852-C7A6-C78F-7642-14EFBF0F4E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4994" y="133334"/>
            <a:ext cx="2537401" cy="1226836"/>
          </a:xfrm>
          <a:prstGeom prst="rect">
            <a:avLst/>
          </a:prstGeom>
        </p:spPr>
      </p:pic>
    </p:spTree>
    <p:extLst>
      <p:ext uri="{BB962C8B-B14F-4D97-AF65-F5344CB8AC3E}">
        <p14:creationId xmlns:p14="http://schemas.microsoft.com/office/powerpoint/2010/main" val="76387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883BF-A226-A941-47D1-8560A4CC5B71}"/>
              </a:ext>
            </a:extLst>
          </p:cNvPr>
          <p:cNvSpPr>
            <a:spLocks noGrp="1"/>
          </p:cNvSpPr>
          <p:nvPr>
            <p:ph type="title"/>
          </p:nvPr>
        </p:nvSpPr>
        <p:spPr/>
        <p:txBody>
          <a:bodyPr/>
          <a:lstStyle/>
          <a:p>
            <a:r>
              <a:rPr lang="en-US" dirty="0"/>
              <a:t>Constrained Choice Revisited</a:t>
            </a:r>
          </a:p>
        </p:txBody>
      </p:sp>
      <p:sp>
        <p:nvSpPr>
          <p:cNvPr id="3" name="Content Placeholder 2">
            <a:extLst>
              <a:ext uri="{FF2B5EF4-FFF2-40B4-BE49-F238E27FC236}">
                <a16:creationId xmlns:a16="http://schemas.microsoft.com/office/drawing/2014/main" id="{1C399065-9C51-D2B1-8CAE-08E82E9821A9}"/>
              </a:ext>
            </a:extLst>
          </p:cNvPr>
          <p:cNvSpPr>
            <a:spLocks noGrp="1"/>
          </p:cNvSpPr>
          <p:nvPr>
            <p:ph idx="1"/>
          </p:nvPr>
        </p:nvSpPr>
        <p:spPr>
          <a:xfrm>
            <a:off x="356381" y="1440193"/>
            <a:ext cx="11479237" cy="2363492"/>
          </a:xfrm>
          <a:solidFill>
            <a:schemeClr val="accent6">
              <a:lumMod val="20000"/>
              <a:lumOff val="80000"/>
            </a:schemeClr>
          </a:solidFill>
        </p:spPr>
        <p:txBody>
          <a:bodyPr>
            <a:normAutofit/>
          </a:bodyPr>
          <a:lstStyle/>
          <a:p>
            <a:pPr lvl="0"/>
            <a:r>
              <a:rPr lang="en-US" sz="2200" b="1" i="1" dirty="0"/>
              <a:t>A cultural </a:t>
            </a:r>
            <a:r>
              <a:rPr lang="en-US" sz="2200" b="1" i="1" dirty="0" err="1"/>
              <a:t>technē</a:t>
            </a:r>
            <a:r>
              <a:rPr lang="en-US" sz="2200" b="1" i="1" dirty="0"/>
              <a:t> is a set of tools:</a:t>
            </a:r>
            <a:r>
              <a:rPr lang="en-US" sz="2200" b="1" dirty="0"/>
              <a:t> </a:t>
            </a:r>
            <a:r>
              <a:rPr lang="en-US" sz="2200" dirty="0"/>
              <a:t>Ann </a:t>
            </a:r>
            <a:r>
              <a:rPr lang="en-US" sz="2200" dirty="0" err="1"/>
              <a:t>Swidler</a:t>
            </a:r>
            <a:r>
              <a:rPr lang="en-US" sz="2200" dirty="0"/>
              <a:t> (1986) suggests that ‘[c]</a:t>
            </a:r>
            <a:r>
              <a:rPr lang="en-US" sz="2200" dirty="0" err="1"/>
              <a:t>ulture</a:t>
            </a:r>
            <a:r>
              <a:rPr lang="en-US" sz="2200" dirty="0"/>
              <a:t> influences action...by shaping a repertoire or ‘tool kit’ of habits, skills, and styles…’ (p. 273). The fragmentation of agency in different practices provides resources and opportunities for critique.</a:t>
            </a:r>
          </a:p>
          <a:p>
            <a:pPr lvl="0"/>
            <a:r>
              <a:rPr lang="en-US" sz="2200" b="1" i="1" dirty="0"/>
              <a:t>Vectors:</a:t>
            </a:r>
            <a:r>
              <a:rPr lang="en-US" sz="2200" dirty="0"/>
              <a:t> Social vectors provide ‘forms of causality that are conduit-like rather than strictly cause-effect, directional rather than distinctly determinative, and relational rather than cleanly linear.’ (Richardson 2014, 221) </a:t>
            </a:r>
          </a:p>
        </p:txBody>
      </p:sp>
      <p:sp>
        <p:nvSpPr>
          <p:cNvPr id="4" name="Rounded Rectangle 3">
            <a:extLst>
              <a:ext uri="{FF2B5EF4-FFF2-40B4-BE49-F238E27FC236}">
                <a16:creationId xmlns:a16="http://schemas.microsoft.com/office/drawing/2014/main" id="{1A39CB57-30BB-10B8-C8D7-2208CD7E48DB}"/>
              </a:ext>
            </a:extLst>
          </p:cNvPr>
          <p:cNvSpPr/>
          <p:nvPr/>
        </p:nvSpPr>
        <p:spPr>
          <a:xfrm>
            <a:off x="356381" y="3941216"/>
            <a:ext cx="7160297" cy="25516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dirty="0">
                <a:solidFill>
                  <a:schemeClr val="tx1"/>
                </a:solidFill>
              </a:rPr>
              <a:t>Social practices and structures provide, in effect, a topography upon which specific causal factors interact to produce probabilistic effects; cultural scripts and narratives create valleys in the topography along which agency easily flows. Although it may be easier to flow in the valley, we have choices to climb the peaks instead.</a:t>
            </a:r>
          </a:p>
        </p:txBody>
      </p:sp>
      <p:pic>
        <p:nvPicPr>
          <p:cNvPr id="6" name="Picture 5">
            <a:extLst>
              <a:ext uri="{FF2B5EF4-FFF2-40B4-BE49-F238E27FC236}">
                <a16:creationId xmlns:a16="http://schemas.microsoft.com/office/drawing/2014/main" id="{68570D46-FDC3-091E-B375-B36DF3B2DBFA}"/>
              </a:ext>
            </a:extLst>
          </p:cNvPr>
          <p:cNvPicPr>
            <a:picLocks noChangeAspect="1"/>
          </p:cNvPicPr>
          <p:nvPr/>
        </p:nvPicPr>
        <p:blipFill>
          <a:blip r:embed="rId2"/>
          <a:stretch>
            <a:fillRect/>
          </a:stretch>
        </p:blipFill>
        <p:spPr>
          <a:xfrm>
            <a:off x="7739467" y="3927975"/>
            <a:ext cx="3558798" cy="2564899"/>
          </a:xfrm>
          <a:prstGeom prst="rect">
            <a:avLst/>
          </a:prstGeom>
        </p:spPr>
      </p:pic>
    </p:spTree>
    <p:extLst>
      <p:ext uri="{BB962C8B-B14F-4D97-AF65-F5344CB8AC3E}">
        <p14:creationId xmlns:p14="http://schemas.microsoft.com/office/powerpoint/2010/main" val="353961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AC7CE-4AAA-1EE0-C589-4FBE47F47E6C}"/>
              </a:ext>
            </a:extLst>
          </p:cNvPr>
          <p:cNvSpPr>
            <a:spLocks noGrp="1"/>
          </p:cNvSpPr>
          <p:nvPr>
            <p:ph type="title"/>
          </p:nvPr>
        </p:nvSpPr>
        <p:spPr/>
        <p:txBody>
          <a:bodyPr/>
          <a:lstStyle/>
          <a:p>
            <a:r>
              <a:rPr lang="en-US" dirty="0"/>
              <a:t>Looping</a:t>
            </a:r>
          </a:p>
        </p:txBody>
      </p:sp>
      <p:pic>
        <p:nvPicPr>
          <p:cNvPr id="5" name="Picture 4">
            <a:extLst>
              <a:ext uri="{FF2B5EF4-FFF2-40B4-BE49-F238E27FC236}">
                <a16:creationId xmlns:a16="http://schemas.microsoft.com/office/drawing/2014/main" id="{63D93E89-4482-EF0B-8BF4-157F39E64F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25618" y="4041613"/>
            <a:ext cx="3810000" cy="2527300"/>
          </a:xfrm>
          <a:prstGeom prst="rect">
            <a:avLst/>
          </a:prstGeom>
        </p:spPr>
      </p:pic>
      <p:sp>
        <p:nvSpPr>
          <p:cNvPr id="6" name="Rounded Rectangle 5">
            <a:extLst>
              <a:ext uri="{FF2B5EF4-FFF2-40B4-BE49-F238E27FC236}">
                <a16:creationId xmlns:a16="http://schemas.microsoft.com/office/drawing/2014/main" id="{EB0F7FE9-886F-FB81-2288-63E26D1C1250}"/>
              </a:ext>
            </a:extLst>
          </p:cNvPr>
          <p:cNvSpPr/>
          <p:nvPr/>
        </p:nvSpPr>
        <p:spPr>
          <a:xfrm>
            <a:off x="635781" y="1463824"/>
            <a:ext cx="7221859" cy="286020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sz="2000" dirty="0">
                <a:solidFill>
                  <a:schemeClr val="tx1"/>
                </a:solidFill>
              </a:rPr>
              <a:t>Culture provides tools for interpreting and responding to material conditions; </a:t>
            </a:r>
          </a:p>
          <a:p>
            <a:pPr marL="285750" lvl="0" indent="-285750">
              <a:buFont typeface="Arial" panose="020B0604020202020204" pitchFamily="34" charset="0"/>
              <a:buChar char="•"/>
            </a:pPr>
            <a:r>
              <a:rPr lang="en-US" sz="2000" dirty="0">
                <a:solidFill>
                  <a:schemeClr val="tx1"/>
                </a:solidFill>
              </a:rPr>
              <a:t>Agents internalize the tools as practical orientations in to coordinate and communicate; </a:t>
            </a:r>
          </a:p>
          <a:p>
            <a:pPr marL="285750" lvl="0" indent="-285750">
              <a:buFont typeface="Arial" panose="020B0604020202020204" pitchFamily="34" charset="0"/>
              <a:buChar char="•"/>
            </a:pPr>
            <a:r>
              <a:rPr lang="en-US" sz="2000" dirty="0">
                <a:solidFill>
                  <a:schemeClr val="tx1"/>
                </a:solidFill>
              </a:rPr>
              <a:t>Practical orientations guide us to act on material conditions and produce/distribute resources in accordance with the schemas, </a:t>
            </a:r>
          </a:p>
          <a:p>
            <a:pPr marL="285750" lvl="0" indent="-285750">
              <a:buFont typeface="Arial" panose="020B0604020202020204" pitchFamily="34" charset="0"/>
              <a:buChar char="•"/>
            </a:pPr>
            <a:r>
              <a:rPr lang="en-US" sz="2000" dirty="0">
                <a:solidFill>
                  <a:schemeClr val="tx1"/>
                </a:solidFill>
              </a:rPr>
              <a:t>This shapes the world to adapt to our tools and so facilitate coordination.</a:t>
            </a:r>
          </a:p>
        </p:txBody>
      </p:sp>
      <p:sp>
        <p:nvSpPr>
          <p:cNvPr id="7" name="Rounded Rectangle 6">
            <a:extLst>
              <a:ext uri="{FF2B5EF4-FFF2-40B4-BE49-F238E27FC236}">
                <a16:creationId xmlns:a16="http://schemas.microsoft.com/office/drawing/2014/main" id="{1E35F35B-64AD-B606-3226-954C56D68C70}"/>
              </a:ext>
            </a:extLst>
          </p:cNvPr>
          <p:cNvSpPr/>
          <p:nvPr/>
        </p:nvSpPr>
        <p:spPr>
          <a:xfrm>
            <a:off x="464869" y="4687538"/>
            <a:ext cx="7948637" cy="170368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This looping has significant epistemic effects: the meanings we employ to interpret the world are confirmed by the world they have shaped. (This is the</a:t>
            </a:r>
            <a:r>
              <a:rPr lang="en-US" sz="2000" i="1" dirty="0">
                <a:solidFill>
                  <a:schemeClr val="tx1"/>
                </a:solidFill>
              </a:rPr>
              <a:t> accuracy problem</a:t>
            </a:r>
            <a:r>
              <a:rPr lang="en-US" sz="2000" dirty="0">
                <a:solidFill>
                  <a:schemeClr val="tx1"/>
                </a:solidFill>
              </a:rPr>
              <a:t> redux.) Thus it becomes difficult to even see that meanings/practices are problematic, for they appear to be warranted.</a:t>
            </a:r>
          </a:p>
        </p:txBody>
      </p:sp>
      <p:pic>
        <p:nvPicPr>
          <p:cNvPr id="11" name="Picture 10">
            <a:extLst>
              <a:ext uri="{FF2B5EF4-FFF2-40B4-BE49-F238E27FC236}">
                <a16:creationId xmlns:a16="http://schemas.microsoft.com/office/drawing/2014/main" id="{63BAA7BB-5D1E-D05C-9670-CDA6B475A956}"/>
              </a:ext>
            </a:extLst>
          </p:cNvPr>
          <p:cNvPicPr>
            <a:picLocks noChangeAspect="1"/>
          </p:cNvPicPr>
          <p:nvPr/>
        </p:nvPicPr>
        <p:blipFill>
          <a:blip r:embed="rId3"/>
          <a:stretch>
            <a:fillRect/>
          </a:stretch>
        </p:blipFill>
        <p:spPr>
          <a:xfrm>
            <a:off x="8305018" y="466779"/>
            <a:ext cx="3251200" cy="3251200"/>
          </a:xfrm>
          <a:prstGeom prst="rect">
            <a:avLst/>
          </a:prstGeom>
        </p:spPr>
      </p:pic>
      <p:pic>
        <p:nvPicPr>
          <p:cNvPr id="15" name="Picture 14">
            <a:extLst>
              <a:ext uri="{FF2B5EF4-FFF2-40B4-BE49-F238E27FC236}">
                <a16:creationId xmlns:a16="http://schemas.microsoft.com/office/drawing/2014/main" id="{D1368882-A33E-6AF4-B157-81C6592E72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1468" y="2548150"/>
            <a:ext cx="906504" cy="944915"/>
          </a:xfrm>
          <a:prstGeom prst="rect">
            <a:avLst/>
          </a:prstGeom>
        </p:spPr>
      </p:pic>
      <p:pic>
        <p:nvPicPr>
          <p:cNvPr id="17" name="Picture 16">
            <a:extLst>
              <a:ext uri="{FF2B5EF4-FFF2-40B4-BE49-F238E27FC236}">
                <a16:creationId xmlns:a16="http://schemas.microsoft.com/office/drawing/2014/main" id="{D4BE0AEE-87AF-D563-F4AD-E46C660BC9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7119" y="365126"/>
            <a:ext cx="1948176" cy="1095308"/>
          </a:xfrm>
          <a:prstGeom prst="rect">
            <a:avLst/>
          </a:prstGeom>
        </p:spPr>
      </p:pic>
      <p:pic>
        <p:nvPicPr>
          <p:cNvPr id="19" name="Picture 18">
            <a:extLst>
              <a:ext uri="{FF2B5EF4-FFF2-40B4-BE49-F238E27FC236}">
                <a16:creationId xmlns:a16="http://schemas.microsoft.com/office/drawing/2014/main" id="{087F8A45-571D-06D8-8156-5357E08010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51002" y="1460434"/>
            <a:ext cx="944916" cy="944916"/>
          </a:xfrm>
          <a:prstGeom prst="rect">
            <a:avLst/>
          </a:prstGeom>
        </p:spPr>
      </p:pic>
    </p:spTree>
    <p:extLst>
      <p:ext uri="{BB962C8B-B14F-4D97-AF65-F5344CB8AC3E}">
        <p14:creationId xmlns:p14="http://schemas.microsoft.com/office/powerpoint/2010/main" val="279961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71AD-6E41-0240-947C-D41FBF7197D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A818ADD-4AE9-B749-9D1F-B1DF4CA8ABB0}"/>
              </a:ext>
            </a:extLst>
          </p:cNvPr>
          <p:cNvSpPr>
            <a:spLocks noGrp="1"/>
          </p:cNvSpPr>
          <p:nvPr>
            <p:ph idx="1"/>
          </p:nvPr>
        </p:nvSpPr>
        <p:spPr/>
        <p:txBody>
          <a:bodyPr/>
          <a:lstStyle/>
          <a:p>
            <a:pPr marL="457200" indent="-457200">
              <a:buFont typeface="+mj-lt"/>
              <a:buAutoNum type="arabicPeriod"/>
            </a:pPr>
            <a:r>
              <a:rPr lang="en-US" dirty="0">
                <a:solidFill>
                  <a:schemeClr val="bg1">
                    <a:lumMod val="65000"/>
                  </a:schemeClr>
                </a:solidFill>
              </a:rPr>
              <a:t>Introduction</a:t>
            </a:r>
          </a:p>
          <a:p>
            <a:pPr marL="457200" indent="-457200">
              <a:buFont typeface="+mj-lt"/>
              <a:buAutoNum type="arabicPeriod"/>
            </a:pPr>
            <a:r>
              <a:rPr lang="en-US" dirty="0">
                <a:solidFill>
                  <a:schemeClr val="bg1">
                    <a:lumMod val="65000"/>
                  </a:schemeClr>
                </a:solidFill>
              </a:rPr>
              <a:t>The Critique of </a:t>
            </a:r>
            <a:r>
              <a:rPr lang="en-US" cap="small" dirty="0">
                <a:solidFill>
                  <a:schemeClr val="bg1">
                    <a:lumMod val="65000"/>
                  </a:schemeClr>
                </a:solidFill>
              </a:rPr>
              <a:t>Ideology </a:t>
            </a:r>
            <a:r>
              <a:rPr lang="en-US" dirty="0">
                <a:solidFill>
                  <a:schemeClr val="bg1">
                    <a:lumMod val="65000"/>
                  </a:schemeClr>
                </a:solidFill>
              </a:rPr>
              <a:t>(as a tool of analysis)</a:t>
            </a:r>
          </a:p>
          <a:p>
            <a:pPr marL="914400" lvl="1" indent="-457200">
              <a:buFont typeface="+mj-lt"/>
              <a:buAutoNum type="alphaLcPeriod"/>
            </a:pPr>
            <a:r>
              <a:rPr lang="en-US" dirty="0">
                <a:solidFill>
                  <a:schemeClr val="bg1">
                    <a:lumMod val="65000"/>
                  </a:schemeClr>
                </a:solidFill>
              </a:rPr>
              <a:t>Economic Determinism</a:t>
            </a:r>
          </a:p>
          <a:p>
            <a:pPr marL="914400" lvl="1" indent="-457200">
              <a:buFont typeface="+mj-lt"/>
              <a:buAutoNum type="alphaLcPeriod"/>
            </a:pPr>
            <a:r>
              <a:rPr lang="en-US" dirty="0">
                <a:solidFill>
                  <a:schemeClr val="bg1">
                    <a:lumMod val="65000"/>
                  </a:schemeClr>
                </a:solidFill>
              </a:rPr>
              <a:t>Ideology as Illusion</a:t>
            </a:r>
          </a:p>
          <a:p>
            <a:pPr marL="914400" lvl="1" indent="-457200">
              <a:buFont typeface="+mj-lt"/>
              <a:buAutoNum type="alphaLcPeriod"/>
            </a:pPr>
            <a:r>
              <a:rPr lang="en-US" dirty="0">
                <a:solidFill>
                  <a:schemeClr val="bg1">
                    <a:lumMod val="65000"/>
                  </a:schemeClr>
                </a:solidFill>
              </a:rPr>
              <a:t>Cultural Determinism/Constraint</a:t>
            </a:r>
          </a:p>
          <a:p>
            <a:pPr marL="457200" indent="-457200">
              <a:buFont typeface="+mj-lt"/>
              <a:buAutoNum type="arabicPeriod"/>
            </a:pPr>
            <a:r>
              <a:rPr lang="en-US" dirty="0">
                <a:solidFill>
                  <a:schemeClr val="bg1">
                    <a:lumMod val="65000"/>
                  </a:schemeClr>
                </a:solidFill>
              </a:rPr>
              <a:t>Social Practices</a:t>
            </a:r>
          </a:p>
          <a:p>
            <a:pPr marL="914400" lvl="1" indent="-457200">
              <a:buFont typeface="+mj-lt"/>
              <a:buAutoNum type="alphaLcPeriod"/>
            </a:pPr>
            <a:r>
              <a:rPr lang="en-US" dirty="0">
                <a:solidFill>
                  <a:schemeClr val="bg1">
                    <a:lumMod val="65000"/>
                  </a:schemeClr>
                </a:solidFill>
              </a:rPr>
              <a:t>Culture</a:t>
            </a:r>
          </a:p>
          <a:p>
            <a:pPr marL="914400" lvl="1" indent="-457200">
              <a:buFont typeface="+mj-lt"/>
              <a:buAutoNum type="alphaLcPeriod"/>
            </a:pPr>
            <a:r>
              <a:rPr lang="en-US" dirty="0">
                <a:solidFill>
                  <a:schemeClr val="bg1">
                    <a:lumMod val="65000"/>
                  </a:schemeClr>
                </a:solidFill>
              </a:rPr>
              <a:t>Looping</a:t>
            </a:r>
          </a:p>
          <a:p>
            <a:pPr marL="457200" indent="-457200">
              <a:buFont typeface="+mj-lt"/>
              <a:buAutoNum type="arabicPeriod"/>
            </a:pPr>
            <a:r>
              <a:rPr lang="en-US" dirty="0"/>
              <a:t>Conclusion: Ideology (a better view)</a:t>
            </a:r>
          </a:p>
        </p:txBody>
      </p:sp>
      <p:pic>
        <p:nvPicPr>
          <p:cNvPr id="4" name="Picture 3" descr="A picture containing text&#10;&#10;Description automatically generated">
            <a:extLst>
              <a:ext uri="{FF2B5EF4-FFF2-40B4-BE49-F238E27FC236}">
                <a16:creationId xmlns:a16="http://schemas.microsoft.com/office/drawing/2014/main" id="{F6EF329D-7790-FF41-A36D-CA584ABB80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15163" y="1811496"/>
            <a:ext cx="3330743" cy="3666739"/>
          </a:xfrm>
          <a:prstGeom prst="rect">
            <a:avLst/>
          </a:prstGeom>
        </p:spPr>
      </p:pic>
    </p:spTree>
    <p:extLst>
      <p:ext uri="{BB962C8B-B14F-4D97-AF65-F5344CB8AC3E}">
        <p14:creationId xmlns:p14="http://schemas.microsoft.com/office/powerpoint/2010/main" val="1270750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D3F3-1530-F98B-137B-EF45281A791C}"/>
              </a:ext>
            </a:extLst>
          </p:cNvPr>
          <p:cNvSpPr>
            <a:spLocks noGrp="1"/>
          </p:cNvSpPr>
          <p:nvPr>
            <p:ph type="title"/>
          </p:nvPr>
        </p:nvSpPr>
        <p:spPr/>
        <p:txBody>
          <a:bodyPr/>
          <a:lstStyle/>
          <a:p>
            <a:r>
              <a:rPr lang="en-US" dirty="0"/>
              <a:t>Ideology: A Better View</a:t>
            </a:r>
          </a:p>
        </p:txBody>
      </p:sp>
      <p:sp>
        <p:nvSpPr>
          <p:cNvPr id="3" name="Content Placeholder 2">
            <a:extLst>
              <a:ext uri="{FF2B5EF4-FFF2-40B4-BE49-F238E27FC236}">
                <a16:creationId xmlns:a16="http://schemas.microsoft.com/office/drawing/2014/main" id="{C5F38BF3-0428-48EE-3548-43FC85FA8035}"/>
              </a:ext>
            </a:extLst>
          </p:cNvPr>
          <p:cNvSpPr>
            <a:spLocks noGrp="1"/>
          </p:cNvSpPr>
          <p:nvPr>
            <p:ph idx="1"/>
          </p:nvPr>
        </p:nvSpPr>
        <p:spPr>
          <a:solidFill>
            <a:schemeClr val="accent6">
              <a:lumMod val="20000"/>
              <a:lumOff val="80000"/>
            </a:schemeClr>
          </a:solidFill>
        </p:spPr>
        <p:txBody>
          <a:bodyPr>
            <a:normAutofit/>
          </a:bodyPr>
          <a:lstStyle/>
          <a:p>
            <a:r>
              <a:rPr lang="en-US" sz="2200" dirty="0"/>
              <a:t>An ideology is a  set of tools – a cultural </a:t>
            </a:r>
            <a:r>
              <a:rPr lang="en-US" sz="2200" dirty="0" err="1"/>
              <a:t>technē</a:t>
            </a:r>
            <a:r>
              <a:rPr lang="en-US" sz="2200" dirty="0"/>
              <a:t> – that we use to coordinate in practices. </a:t>
            </a:r>
            <a:r>
              <a:rPr lang="en-US" sz="2200" i="1" dirty="0"/>
              <a:t>a cultural tool is ideological relative to a practice that relies on it, when, and insofar as the practice is unjust/harmful.</a:t>
            </a:r>
            <a:endParaRPr lang="en-US" sz="2200" dirty="0"/>
          </a:p>
          <a:p>
            <a:r>
              <a:rPr lang="en-US" sz="2200" dirty="0"/>
              <a:t>A cultural </a:t>
            </a:r>
            <a:r>
              <a:rPr lang="en-US" sz="2200" dirty="0" err="1"/>
              <a:t>technē</a:t>
            </a:r>
            <a:r>
              <a:rPr lang="en-US" sz="2200" dirty="0"/>
              <a:t> can misshape a practice (a) because it prevents us from valuing things correctly (it distorts or occludes what is valuable); (b) because it guides the practice unjustly/harmfully. </a:t>
            </a:r>
          </a:p>
          <a:p>
            <a:pPr lvl="0"/>
            <a:r>
              <a:rPr lang="en-US" sz="2200" dirty="0"/>
              <a:t>A social </a:t>
            </a:r>
            <a:r>
              <a:rPr lang="en-US" sz="2200" i="1" dirty="0"/>
              <a:t>practice</a:t>
            </a:r>
            <a:r>
              <a:rPr lang="en-US" sz="2200" dirty="0"/>
              <a:t> can be bad/unjust itself. However, often practices (and their social meanings/schemas) can only be evaluated relative to their part in a particular socio-historical system. (I talked about this in the previous lecture.)</a:t>
            </a:r>
          </a:p>
          <a:p>
            <a:pPr lvl="0"/>
            <a:r>
              <a:rPr lang="en-US" sz="2200" dirty="0"/>
              <a:t>Unjust practices and institutions guided or formed by an ideology are </a:t>
            </a:r>
            <a:r>
              <a:rPr lang="en-US" sz="2200" i="1" dirty="0"/>
              <a:t>ideological formations</a:t>
            </a:r>
            <a:r>
              <a:rPr lang="en-US" sz="2200" dirty="0"/>
              <a:t>, e.g., racism, sexism, etc. The web of unjust social practices is held together by a racist </a:t>
            </a:r>
            <a:r>
              <a:rPr lang="en-US" sz="2200" dirty="0" err="1"/>
              <a:t>technē</a:t>
            </a:r>
            <a:r>
              <a:rPr lang="en-US" sz="2200" dirty="0"/>
              <a:t>, e.g., residential segregation, police brutality, biased hiring and wage inequity, educational disadvantage. </a:t>
            </a:r>
          </a:p>
          <a:p>
            <a:endParaRPr lang="en-US" sz="2200" dirty="0"/>
          </a:p>
        </p:txBody>
      </p:sp>
    </p:spTree>
    <p:extLst>
      <p:ext uri="{BB962C8B-B14F-4D97-AF65-F5344CB8AC3E}">
        <p14:creationId xmlns:p14="http://schemas.microsoft.com/office/powerpoint/2010/main" val="82707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C1C5-4AA9-B14D-A085-A9E48AC6CFEE}"/>
              </a:ext>
            </a:extLst>
          </p:cNvPr>
          <p:cNvSpPr>
            <a:spLocks noGrp="1"/>
          </p:cNvSpPr>
          <p:nvPr>
            <p:ph type="title"/>
          </p:nvPr>
        </p:nvSpPr>
        <p:spPr/>
        <p:txBody>
          <a:bodyPr/>
          <a:lstStyle/>
          <a:p>
            <a:r>
              <a:rPr lang="en-US" dirty="0"/>
              <a:t>Return to challenges</a:t>
            </a:r>
          </a:p>
        </p:txBody>
      </p:sp>
      <p:pic>
        <p:nvPicPr>
          <p:cNvPr id="5" name="Picture 4" descr="A picture containing text, vector graphics&#10;&#10;Description automatically generated">
            <a:extLst>
              <a:ext uri="{FF2B5EF4-FFF2-40B4-BE49-F238E27FC236}">
                <a16:creationId xmlns:a16="http://schemas.microsoft.com/office/drawing/2014/main" id="{835D9741-6851-C74A-9E98-517F01856413}"/>
              </a:ext>
            </a:extLst>
          </p:cNvPr>
          <p:cNvPicPr>
            <a:picLocks noChangeAspect="1"/>
          </p:cNvPicPr>
          <p:nvPr/>
        </p:nvPicPr>
        <p:blipFill>
          <a:blip r:embed="rId2"/>
          <a:stretch>
            <a:fillRect/>
          </a:stretch>
        </p:blipFill>
        <p:spPr>
          <a:xfrm>
            <a:off x="185900" y="1252026"/>
            <a:ext cx="6025368" cy="3148740"/>
          </a:xfrm>
          <a:prstGeom prst="rect">
            <a:avLst/>
          </a:prstGeom>
        </p:spPr>
      </p:pic>
      <p:sp>
        <p:nvSpPr>
          <p:cNvPr id="4" name="TextBox 3">
            <a:extLst>
              <a:ext uri="{FF2B5EF4-FFF2-40B4-BE49-F238E27FC236}">
                <a16:creationId xmlns:a16="http://schemas.microsoft.com/office/drawing/2014/main" id="{A4AD6FBF-5E06-FC4B-8840-F8AE75A20D68}"/>
              </a:ext>
            </a:extLst>
          </p:cNvPr>
          <p:cNvSpPr txBox="1"/>
          <p:nvPr/>
        </p:nvSpPr>
        <p:spPr>
          <a:xfrm>
            <a:off x="1069303" y="4588932"/>
            <a:ext cx="6772760" cy="1862048"/>
          </a:xfrm>
          <a:prstGeom prst="rect">
            <a:avLst/>
          </a:prstGeom>
          <a:solidFill>
            <a:schemeClr val="accent4">
              <a:lumMod val="20000"/>
              <a:lumOff val="80000"/>
            </a:schemeClr>
          </a:solidFill>
        </p:spPr>
        <p:txBody>
          <a:bodyPr wrap="square" rtlCol="0">
            <a:spAutoFit/>
          </a:bodyPr>
          <a:lstStyle/>
          <a:p>
            <a:pPr algn="ctr">
              <a:spcBef>
                <a:spcPts val="600"/>
              </a:spcBef>
            </a:pPr>
            <a:r>
              <a:rPr lang="en-US" sz="2200" b="1" i="1" dirty="0">
                <a:solidFill>
                  <a:srgbClr val="C00000"/>
                </a:solidFill>
              </a:rPr>
              <a:t>Problem of Accuracy</a:t>
            </a:r>
          </a:p>
          <a:p>
            <a:pPr marL="0" lvl="1" indent="-274320">
              <a:spcBef>
                <a:spcPts val="600"/>
              </a:spcBef>
              <a:buFont typeface="Arial" panose="020B0604020202020204" pitchFamily="34" charset="0"/>
              <a:buChar char="•"/>
              <a:tabLst>
                <a:tab pos="274320" algn="l"/>
              </a:tabLst>
            </a:pPr>
            <a:r>
              <a:rPr lang="en-US" sz="2200" dirty="0"/>
              <a:t>Ideology is not (just) a set of beliefs, but a framework 	of meanings and values. Culture’s representations must 	be evaluated by epistemic norms and also by reference 	to what they </a:t>
            </a:r>
            <a:r>
              <a:rPr lang="en-US" sz="2200" i="1" dirty="0"/>
              <a:t>do.</a:t>
            </a:r>
            <a:endParaRPr lang="en-US" sz="2200" dirty="0"/>
          </a:p>
        </p:txBody>
      </p:sp>
      <p:sp>
        <p:nvSpPr>
          <p:cNvPr id="3" name="Content Placeholder 2">
            <a:extLst>
              <a:ext uri="{FF2B5EF4-FFF2-40B4-BE49-F238E27FC236}">
                <a16:creationId xmlns:a16="http://schemas.microsoft.com/office/drawing/2014/main" id="{09C4AA81-5D71-464F-8846-3CE28582FD76}"/>
              </a:ext>
            </a:extLst>
          </p:cNvPr>
          <p:cNvSpPr>
            <a:spLocks noGrp="1"/>
          </p:cNvSpPr>
          <p:nvPr>
            <p:ph idx="1"/>
          </p:nvPr>
        </p:nvSpPr>
        <p:spPr>
          <a:xfrm>
            <a:off x="6096000" y="1440192"/>
            <a:ext cx="5739618" cy="3348783"/>
          </a:xfrm>
          <a:solidFill>
            <a:srgbClr val="D7ECF3"/>
          </a:solidFill>
        </p:spPr>
        <p:txBody>
          <a:bodyPr/>
          <a:lstStyle/>
          <a:p>
            <a:pPr algn="ctr"/>
            <a:r>
              <a:rPr lang="en-US" b="1" i="1" dirty="0">
                <a:solidFill>
                  <a:srgbClr val="C00000"/>
                </a:solidFill>
              </a:rPr>
              <a:t>Problem of Economic/Structural/Cultural Determinism</a:t>
            </a:r>
          </a:p>
          <a:p>
            <a:r>
              <a:rPr lang="en-US" sz="2200" dirty="0"/>
              <a:t>Culture sets conditions for </a:t>
            </a:r>
            <a:r>
              <a:rPr lang="en-US" sz="2200" i="1" dirty="0"/>
              <a:t>constrained choice</a:t>
            </a:r>
            <a:r>
              <a:rPr lang="en-US" sz="2200" dirty="0"/>
              <a:t> (this is compatible with autonomy).</a:t>
            </a:r>
          </a:p>
          <a:p>
            <a:r>
              <a:rPr lang="en-US" sz="2200" dirty="0"/>
              <a:t>There is an interdependence between culture and material conditions (looping), so the economy and material injustice is not neglected.</a:t>
            </a:r>
          </a:p>
          <a:p>
            <a:pPr marL="457200" lvl="1" indent="0">
              <a:buNone/>
            </a:pPr>
            <a:endParaRPr lang="en-US" dirty="0"/>
          </a:p>
        </p:txBody>
      </p:sp>
    </p:spTree>
    <p:extLst>
      <p:ext uri="{BB962C8B-B14F-4D97-AF65-F5344CB8AC3E}">
        <p14:creationId xmlns:p14="http://schemas.microsoft.com/office/powerpoint/2010/main" val="307659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2814-7968-7F4E-AFB9-84D09EB03AAB}"/>
              </a:ext>
            </a:extLst>
          </p:cNvPr>
          <p:cNvSpPr>
            <a:spLocks noGrp="1"/>
          </p:cNvSpPr>
          <p:nvPr>
            <p:ph type="title"/>
          </p:nvPr>
        </p:nvSpPr>
        <p:spPr/>
        <p:txBody>
          <a:bodyPr/>
          <a:lstStyle/>
          <a:p>
            <a:r>
              <a:rPr lang="en-US" dirty="0"/>
              <a:t>More challenges?</a:t>
            </a:r>
          </a:p>
        </p:txBody>
      </p:sp>
      <p:sp>
        <p:nvSpPr>
          <p:cNvPr id="4" name="Round Diagonal Corner Rectangle 3">
            <a:extLst>
              <a:ext uri="{FF2B5EF4-FFF2-40B4-BE49-F238E27FC236}">
                <a16:creationId xmlns:a16="http://schemas.microsoft.com/office/drawing/2014/main" id="{E21EF43E-9861-8A49-89A8-F313285F14C1}"/>
              </a:ext>
            </a:extLst>
          </p:cNvPr>
          <p:cNvSpPr/>
          <p:nvPr/>
        </p:nvSpPr>
        <p:spPr>
          <a:xfrm>
            <a:off x="363605" y="3823496"/>
            <a:ext cx="11114261" cy="2669378"/>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i="1" dirty="0">
                <a:solidFill>
                  <a:srgbClr val="C00000"/>
                </a:solidFill>
              </a:rPr>
              <a:t>Problem of Emancipation/Disrespect</a:t>
            </a:r>
          </a:p>
          <a:p>
            <a:pPr marL="342900" lvl="1" indent="-342900">
              <a:spcBef>
                <a:spcPts val="400"/>
              </a:spcBef>
              <a:buFont typeface="Arial" panose="020B0604020202020204" pitchFamily="34" charset="0"/>
              <a:buChar char="•"/>
            </a:pPr>
            <a:r>
              <a:rPr lang="en-US" sz="2000" dirty="0">
                <a:solidFill>
                  <a:schemeClr val="bg2">
                    <a:lumMod val="25000"/>
                  </a:schemeClr>
                </a:solidFill>
              </a:rPr>
              <a:t>Social critics are embedded in the societies they seek to change.  Change involves coalition, contestation, dialogue.  This is not disrespectful.</a:t>
            </a:r>
          </a:p>
          <a:p>
            <a:pPr marL="285750" indent="-285750">
              <a:buFont typeface="Arial" panose="020B0604020202020204" pitchFamily="34" charset="0"/>
              <a:buChar char="•"/>
            </a:pPr>
            <a:r>
              <a:rPr lang="en-US" sz="2000" dirty="0">
                <a:solidFill>
                  <a:schemeClr val="tx1"/>
                </a:solidFill>
              </a:rPr>
              <a:t>The truth will not set us free because the world we have created through our practices is the problem. Adequately describing how things are is important; but to achieve justice we must use imagination to think beyond how things are and establish new practices to get us there. </a:t>
            </a:r>
          </a:p>
        </p:txBody>
      </p:sp>
      <p:pic>
        <p:nvPicPr>
          <p:cNvPr id="5" name="Picture 4" descr="A picture containing logo&#10;&#10;Description automatically generated">
            <a:extLst>
              <a:ext uri="{FF2B5EF4-FFF2-40B4-BE49-F238E27FC236}">
                <a16:creationId xmlns:a16="http://schemas.microsoft.com/office/drawing/2014/main" id="{83431D81-7535-1648-ABB6-10390BCFB446}"/>
              </a:ext>
            </a:extLst>
          </p:cNvPr>
          <p:cNvPicPr>
            <a:picLocks noChangeAspect="1"/>
          </p:cNvPicPr>
          <p:nvPr/>
        </p:nvPicPr>
        <p:blipFill>
          <a:blip r:embed="rId2"/>
          <a:stretch>
            <a:fillRect/>
          </a:stretch>
        </p:blipFill>
        <p:spPr>
          <a:xfrm>
            <a:off x="8740323" y="1026968"/>
            <a:ext cx="2854385" cy="2669378"/>
          </a:xfrm>
          <a:prstGeom prst="rect">
            <a:avLst/>
          </a:prstGeom>
        </p:spPr>
      </p:pic>
      <p:sp>
        <p:nvSpPr>
          <p:cNvPr id="7" name="Rounded Rectangle 6">
            <a:extLst>
              <a:ext uri="{FF2B5EF4-FFF2-40B4-BE49-F238E27FC236}">
                <a16:creationId xmlns:a16="http://schemas.microsoft.com/office/drawing/2014/main" id="{59D836BF-B19C-925E-4772-1C8B853CC9E1}"/>
              </a:ext>
            </a:extLst>
          </p:cNvPr>
          <p:cNvSpPr/>
          <p:nvPr/>
        </p:nvSpPr>
        <p:spPr>
          <a:xfrm>
            <a:off x="356381" y="1379176"/>
            <a:ext cx="7919714" cy="216979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a:solidFill>
                  <a:srgbClr val="C00000"/>
                </a:solidFill>
              </a:rPr>
              <a:t>Problem of Materiality</a:t>
            </a:r>
          </a:p>
          <a:p>
            <a:pPr marL="274320" lvl="1" indent="-274320">
              <a:spcBef>
                <a:spcPts val="400"/>
              </a:spcBef>
              <a:buFont typeface="Arial" panose="020B0604020202020204" pitchFamily="34" charset="0"/>
              <a:buChar char="•"/>
            </a:pPr>
            <a:r>
              <a:rPr lang="en-US" sz="2000" dirty="0">
                <a:solidFill>
                  <a:schemeClr val="tx1"/>
                </a:solidFill>
              </a:rPr>
              <a:t>Relations of power emerge as we engage in social practices that distribute things taken to have value.</a:t>
            </a:r>
          </a:p>
          <a:p>
            <a:pPr marL="274320" lvl="1" indent="-274320">
              <a:spcBef>
                <a:spcPts val="400"/>
              </a:spcBef>
              <a:buFont typeface="Arial" panose="020B0604020202020204" pitchFamily="34" charset="0"/>
              <a:buChar char="•"/>
            </a:pPr>
            <a:r>
              <a:rPr lang="en-US" sz="2000" dirty="0">
                <a:solidFill>
                  <a:schemeClr val="tx1"/>
                </a:solidFill>
              </a:rPr>
              <a:t>So this account gives apt attention to the “concrete social institutions and practices along with the material conditions in which they take place.”</a:t>
            </a:r>
          </a:p>
        </p:txBody>
      </p:sp>
    </p:spTree>
    <p:extLst>
      <p:ext uri="{BB962C8B-B14F-4D97-AF65-F5344CB8AC3E}">
        <p14:creationId xmlns:p14="http://schemas.microsoft.com/office/powerpoint/2010/main" val="313341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7"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2FCC5F-A14D-96F5-B80F-41EA7A79F6FA}"/>
              </a:ext>
            </a:extLst>
          </p:cNvPr>
          <p:cNvSpPr>
            <a:spLocks noGrp="1"/>
          </p:cNvSpPr>
          <p:nvPr>
            <p:ph idx="1"/>
          </p:nvPr>
        </p:nvSpPr>
        <p:spPr>
          <a:xfrm>
            <a:off x="356381" y="3316637"/>
            <a:ext cx="11479237" cy="3039712"/>
          </a:xfrm>
        </p:spPr>
        <p:txBody>
          <a:bodyPr/>
          <a:lstStyle/>
          <a:p>
            <a:pPr marL="0" indent="0" algn="ctr">
              <a:buNone/>
            </a:pPr>
            <a:r>
              <a:rPr lang="en-US" dirty="0"/>
              <a:t>Thanks for your attention!</a:t>
            </a:r>
          </a:p>
        </p:txBody>
      </p:sp>
    </p:spTree>
    <p:extLst>
      <p:ext uri="{BB962C8B-B14F-4D97-AF65-F5344CB8AC3E}">
        <p14:creationId xmlns:p14="http://schemas.microsoft.com/office/powerpoint/2010/main" val="370790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71AD-6E41-0240-947C-D41FBF7197D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A818ADD-4AE9-B749-9D1F-B1DF4CA8ABB0}"/>
              </a:ext>
            </a:extLst>
          </p:cNvPr>
          <p:cNvSpPr>
            <a:spLocks noGrp="1"/>
          </p:cNvSpPr>
          <p:nvPr>
            <p:ph idx="1"/>
          </p:nvPr>
        </p:nvSpPr>
        <p:spPr/>
        <p:txBody>
          <a:bodyPr/>
          <a:lstStyle/>
          <a:p>
            <a:pPr marL="457200" indent="-457200">
              <a:buFont typeface="+mj-lt"/>
              <a:buAutoNum type="arabicPeriod"/>
            </a:pPr>
            <a:r>
              <a:rPr lang="en-US" dirty="0"/>
              <a:t>Introduction</a:t>
            </a:r>
          </a:p>
          <a:p>
            <a:pPr marL="457200" indent="-457200">
              <a:buFont typeface="+mj-lt"/>
              <a:buAutoNum type="arabicPeriod"/>
            </a:pPr>
            <a:r>
              <a:rPr lang="en-US" dirty="0">
                <a:solidFill>
                  <a:schemeClr val="bg1">
                    <a:lumMod val="65000"/>
                  </a:schemeClr>
                </a:solidFill>
              </a:rPr>
              <a:t>The Critique of </a:t>
            </a:r>
            <a:r>
              <a:rPr lang="en-US" cap="small" dirty="0">
                <a:solidFill>
                  <a:schemeClr val="bg1">
                    <a:lumMod val="65000"/>
                  </a:schemeClr>
                </a:solidFill>
              </a:rPr>
              <a:t>Ideology </a:t>
            </a:r>
            <a:r>
              <a:rPr lang="en-US" dirty="0">
                <a:solidFill>
                  <a:schemeClr val="bg1">
                    <a:lumMod val="65000"/>
                  </a:schemeClr>
                </a:solidFill>
              </a:rPr>
              <a:t>(as a tool of analysis)</a:t>
            </a:r>
          </a:p>
          <a:p>
            <a:pPr marL="914400" lvl="1" indent="-457200">
              <a:buFont typeface="+mj-lt"/>
              <a:buAutoNum type="alphaLcPeriod"/>
            </a:pPr>
            <a:r>
              <a:rPr lang="en-US" dirty="0">
                <a:solidFill>
                  <a:schemeClr val="bg1">
                    <a:lumMod val="65000"/>
                  </a:schemeClr>
                </a:solidFill>
              </a:rPr>
              <a:t>Economic Determinism</a:t>
            </a:r>
          </a:p>
          <a:p>
            <a:pPr marL="914400" lvl="1" indent="-457200">
              <a:buFont typeface="+mj-lt"/>
              <a:buAutoNum type="alphaLcPeriod"/>
            </a:pPr>
            <a:r>
              <a:rPr lang="en-US" dirty="0">
                <a:solidFill>
                  <a:schemeClr val="bg1">
                    <a:lumMod val="65000"/>
                  </a:schemeClr>
                </a:solidFill>
              </a:rPr>
              <a:t>Ideology as Illusion</a:t>
            </a:r>
          </a:p>
          <a:p>
            <a:pPr marL="914400" lvl="1" indent="-457200">
              <a:buFont typeface="+mj-lt"/>
              <a:buAutoNum type="alphaLcPeriod"/>
            </a:pPr>
            <a:r>
              <a:rPr lang="en-US" dirty="0">
                <a:solidFill>
                  <a:schemeClr val="bg1">
                    <a:lumMod val="65000"/>
                  </a:schemeClr>
                </a:solidFill>
              </a:rPr>
              <a:t>Cultural Determinism/Constraint</a:t>
            </a:r>
          </a:p>
          <a:p>
            <a:pPr marL="457200" indent="-457200">
              <a:buFont typeface="+mj-lt"/>
              <a:buAutoNum type="arabicPeriod"/>
            </a:pPr>
            <a:r>
              <a:rPr lang="en-US" dirty="0">
                <a:solidFill>
                  <a:schemeClr val="bg1">
                    <a:lumMod val="65000"/>
                  </a:schemeClr>
                </a:solidFill>
              </a:rPr>
              <a:t>Social Practices</a:t>
            </a:r>
          </a:p>
          <a:p>
            <a:pPr marL="914400" lvl="1" indent="-457200">
              <a:buFont typeface="+mj-lt"/>
              <a:buAutoNum type="alphaLcPeriod"/>
            </a:pPr>
            <a:r>
              <a:rPr lang="en-US" dirty="0">
                <a:solidFill>
                  <a:schemeClr val="bg1">
                    <a:lumMod val="65000"/>
                  </a:schemeClr>
                </a:solidFill>
              </a:rPr>
              <a:t>Culture</a:t>
            </a:r>
          </a:p>
          <a:p>
            <a:pPr marL="914400" lvl="1" indent="-457200">
              <a:buFont typeface="+mj-lt"/>
              <a:buAutoNum type="alphaLcPeriod"/>
            </a:pPr>
            <a:r>
              <a:rPr lang="en-US" dirty="0">
                <a:solidFill>
                  <a:schemeClr val="bg1">
                    <a:lumMod val="65000"/>
                  </a:schemeClr>
                </a:solidFill>
              </a:rPr>
              <a:t>Looping</a:t>
            </a:r>
          </a:p>
          <a:p>
            <a:pPr marL="457200" indent="-457200">
              <a:buFont typeface="+mj-lt"/>
              <a:buAutoNum type="arabicPeriod"/>
            </a:pPr>
            <a:r>
              <a:rPr lang="en-US" dirty="0">
                <a:solidFill>
                  <a:schemeClr val="bg1">
                    <a:lumMod val="65000"/>
                  </a:schemeClr>
                </a:solidFill>
              </a:rPr>
              <a:t>Conclusion: Ideology (a better view)</a:t>
            </a:r>
          </a:p>
        </p:txBody>
      </p:sp>
      <p:pic>
        <p:nvPicPr>
          <p:cNvPr id="4" name="Picture 3" descr="A picture containing text&#10;&#10;Description automatically generated">
            <a:extLst>
              <a:ext uri="{FF2B5EF4-FFF2-40B4-BE49-F238E27FC236}">
                <a16:creationId xmlns:a16="http://schemas.microsoft.com/office/drawing/2014/main" id="{F6EF329D-7790-FF41-A36D-CA584ABB80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15163" y="1811496"/>
            <a:ext cx="3330743" cy="3666739"/>
          </a:xfrm>
          <a:prstGeom prst="rect">
            <a:avLst/>
          </a:prstGeom>
        </p:spPr>
      </p:pic>
    </p:spTree>
    <p:extLst>
      <p:ext uri="{BB962C8B-B14F-4D97-AF65-F5344CB8AC3E}">
        <p14:creationId xmlns:p14="http://schemas.microsoft.com/office/powerpoint/2010/main" val="297994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ter, sky, outdoor, boat&#10;&#10;Description automatically generated">
            <a:extLst>
              <a:ext uri="{FF2B5EF4-FFF2-40B4-BE49-F238E27FC236}">
                <a16:creationId xmlns:a16="http://schemas.microsoft.com/office/drawing/2014/main" id="{370FF502-28B2-224F-9752-88F467F28763}"/>
              </a:ext>
            </a:extLst>
          </p:cNvPr>
          <p:cNvPicPr>
            <a:picLocks noChangeAspect="1"/>
          </p:cNvPicPr>
          <p:nvPr/>
        </p:nvPicPr>
        <p:blipFill>
          <a:blip r:embed="rId2"/>
          <a:stretch>
            <a:fillRect/>
          </a:stretch>
        </p:blipFill>
        <p:spPr>
          <a:xfrm>
            <a:off x="6799193" y="3508777"/>
            <a:ext cx="5036425" cy="3349223"/>
          </a:xfrm>
          <a:prstGeom prst="rect">
            <a:avLst/>
          </a:prstGeom>
        </p:spPr>
      </p:pic>
      <p:sp>
        <p:nvSpPr>
          <p:cNvPr id="2" name="Title 1">
            <a:extLst>
              <a:ext uri="{FF2B5EF4-FFF2-40B4-BE49-F238E27FC236}">
                <a16:creationId xmlns:a16="http://schemas.microsoft.com/office/drawing/2014/main" id="{9F4F1454-B355-1344-9354-F82E0D1FE3E2}"/>
              </a:ext>
            </a:extLst>
          </p:cNvPr>
          <p:cNvSpPr>
            <a:spLocks noGrp="1"/>
          </p:cNvSpPr>
          <p:nvPr>
            <p:ph type="title"/>
          </p:nvPr>
        </p:nvSpPr>
        <p:spPr/>
        <p:txBody>
          <a:bodyPr/>
          <a:lstStyle/>
          <a:p>
            <a:r>
              <a:rPr lang="en-US" dirty="0"/>
              <a:t>Today’s Goals</a:t>
            </a:r>
          </a:p>
        </p:txBody>
      </p:sp>
      <p:sp>
        <p:nvSpPr>
          <p:cNvPr id="3" name="Content Placeholder 2">
            <a:extLst>
              <a:ext uri="{FF2B5EF4-FFF2-40B4-BE49-F238E27FC236}">
                <a16:creationId xmlns:a16="http://schemas.microsoft.com/office/drawing/2014/main" id="{6A7950DD-1D08-AE43-AE6E-5C1902D9F051}"/>
              </a:ext>
            </a:extLst>
          </p:cNvPr>
          <p:cNvSpPr>
            <a:spLocks noGrp="1"/>
          </p:cNvSpPr>
          <p:nvPr>
            <p:ph idx="1"/>
          </p:nvPr>
        </p:nvSpPr>
        <p:spPr>
          <a:xfrm>
            <a:off x="356382" y="1440192"/>
            <a:ext cx="8948984" cy="515745"/>
          </a:xfrm>
        </p:spPr>
        <p:txBody>
          <a:bodyPr/>
          <a:lstStyle/>
          <a:p>
            <a:pPr marL="0" indent="0">
              <a:buNone/>
            </a:pPr>
            <a:r>
              <a:rPr lang="en-US" dirty="0"/>
              <a:t>I begin with a particular challenge for those working on social justice:</a:t>
            </a:r>
          </a:p>
          <a:p>
            <a:pPr marL="0" indent="0">
              <a:buNone/>
            </a:pPr>
            <a:r>
              <a:rPr lang="en-US" dirty="0"/>
              <a:t>	</a:t>
            </a:r>
            <a:endParaRPr lang="en-US" i="1" dirty="0"/>
          </a:p>
          <a:p>
            <a:endParaRPr lang="en-US" dirty="0"/>
          </a:p>
          <a:p>
            <a:pPr marL="0" indent="0">
              <a:buNone/>
            </a:pPr>
            <a:endParaRPr lang="en-US" dirty="0"/>
          </a:p>
          <a:p>
            <a:endParaRPr lang="en-US" dirty="0"/>
          </a:p>
        </p:txBody>
      </p:sp>
      <p:sp>
        <p:nvSpPr>
          <p:cNvPr id="4" name="Rounded Rectangle 3">
            <a:extLst>
              <a:ext uri="{FF2B5EF4-FFF2-40B4-BE49-F238E27FC236}">
                <a16:creationId xmlns:a16="http://schemas.microsoft.com/office/drawing/2014/main" id="{1F0D4E2E-4450-734F-857E-F91BE94A8FE5}"/>
              </a:ext>
            </a:extLst>
          </p:cNvPr>
          <p:cNvSpPr/>
          <p:nvPr/>
        </p:nvSpPr>
        <p:spPr>
          <a:xfrm>
            <a:off x="513211" y="1955937"/>
            <a:ext cx="6492708" cy="125486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rPr>
              <a:t>Why is it that most of us, most of the time, act in ways that perpetuate injustice and/or oppression?</a:t>
            </a:r>
            <a:endParaRPr lang="en-US" sz="2400" dirty="0">
              <a:solidFill>
                <a:schemeClr val="tx1"/>
              </a:solidFill>
            </a:endParaRPr>
          </a:p>
        </p:txBody>
      </p:sp>
      <p:sp>
        <p:nvSpPr>
          <p:cNvPr id="5" name="Rectangle 4">
            <a:extLst>
              <a:ext uri="{FF2B5EF4-FFF2-40B4-BE49-F238E27FC236}">
                <a16:creationId xmlns:a16="http://schemas.microsoft.com/office/drawing/2014/main" id="{FD427557-51AE-444B-9BBF-DCFFBAABC564}"/>
              </a:ext>
            </a:extLst>
          </p:cNvPr>
          <p:cNvSpPr/>
          <p:nvPr/>
        </p:nvSpPr>
        <p:spPr>
          <a:xfrm>
            <a:off x="7125760" y="1955937"/>
            <a:ext cx="4672870" cy="181259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1"/>
                </a:solidFill>
              </a:rPr>
              <a:t>Answer (?): We are implicitly or explicitly committed to an ideology that masks or distorts our understanding of social reality.</a:t>
            </a:r>
            <a:r>
              <a:rPr lang="en-US" sz="2400" b="1" dirty="0">
                <a:solidFill>
                  <a:schemeClr val="tx1"/>
                </a:solidFill>
              </a:rPr>
              <a:t> </a:t>
            </a:r>
          </a:p>
        </p:txBody>
      </p:sp>
      <p:sp>
        <p:nvSpPr>
          <p:cNvPr id="8" name="TextBox 7">
            <a:extLst>
              <a:ext uri="{FF2B5EF4-FFF2-40B4-BE49-F238E27FC236}">
                <a16:creationId xmlns:a16="http://schemas.microsoft.com/office/drawing/2014/main" id="{C9C304D1-1F6B-3D40-9BDB-8E8352664EA1}"/>
              </a:ext>
            </a:extLst>
          </p:cNvPr>
          <p:cNvSpPr txBox="1"/>
          <p:nvPr/>
        </p:nvSpPr>
        <p:spPr>
          <a:xfrm>
            <a:off x="356381" y="3712637"/>
            <a:ext cx="6988799" cy="2903359"/>
          </a:xfrm>
          <a:prstGeom prst="rect">
            <a:avLst/>
          </a:prstGeom>
          <a:solidFill>
            <a:srgbClr val="D7ECF3"/>
          </a:solidFill>
        </p:spPr>
        <p:txBody>
          <a:bodyPr wrap="square" rtlCol="0">
            <a:spAutoFit/>
          </a:bodyPr>
          <a:lstStyle/>
          <a:p>
            <a:pPr marL="342900" indent="-342900">
              <a:spcBef>
                <a:spcPts val="400"/>
              </a:spcBef>
              <a:buFont typeface="Arial" panose="020B0604020202020204" pitchFamily="34" charset="0"/>
              <a:buChar char="•"/>
            </a:pPr>
            <a:r>
              <a:rPr lang="en-US" sz="2200" dirty="0"/>
              <a:t>But what is an ideology? I’ll sketch some basics.</a:t>
            </a:r>
          </a:p>
          <a:p>
            <a:pPr marL="342900" indent="-342900">
              <a:spcBef>
                <a:spcPts val="400"/>
              </a:spcBef>
              <a:buFont typeface="Arial" panose="020B0604020202020204" pitchFamily="34" charset="0"/>
              <a:buChar char="•"/>
            </a:pPr>
            <a:r>
              <a:rPr lang="en-US" sz="2200" dirty="0"/>
              <a:t>I will then consider some objections to the idea that ideology is the best tool for addressing our leading question.</a:t>
            </a:r>
          </a:p>
          <a:p>
            <a:pPr marL="342900" indent="-342900">
              <a:spcBef>
                <a:spcPts val="400"/>
              </a:spcBef>
              <a:buFont typeface="Arial" panose="020B0604020202020204" pitchFamily="34" charset="0"/>
              <a:buChar char="•"/>
            </a:pPr>
            <a:r>
              <a:rPr lang="en-US" sz="2200" dirty="0"/>
              <a:t>I will then offer a different account of ideology – inspired by Althusser, among others – that embeds ideology in social practices.  I will argue that it avoids the objections we considered.</a:t>
            </a:r>
          </a:p>
        </p:txBody>
      </p:sp>
    </p:spTree>
    <p:extLst>
      <p:ext uri="{BB962C8B-B14F-4D97-AF65-F5344CB8AC3E}">
        <p14:creationId xmlns:p14="http://schemas.microsoft.com/office/powerpoint/2010/main" val="300684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8"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2072D-49F2-9648-8ABE-6B53486CA338}"/>
              </a:ext>
            </a:extLst>
          </p:cNvPr>
          <p:cNvSpPr>
            <a:spLocks noGrp="1"/>
          </p:cNvSpPr>
          <p:nvPr>
            <p:ph type="title"/>
          </p:nvPr>
        </p:nvSpPr>
        <p:spPr/>
        <p:txBody>
          <a:bodyPr/>
          <a:lstStyle/>
          <a:p>
            <a:r>
              <a:rPr lang="en-US" dirty="0"/>
              <a:t>What is an ideology?</a:t>
            </a:r>
          </a:p>
        </p:txBody>
      </p:sp>
      <p:sp>
        <p:nvSpPr>
          <p:cNvPr id="3" name="Content Placeholder 2">
            <a:extLst>
              <a:ext uri="{FF2B5EF4-FFF2-40B4-BE49-F238E27FC236}">
                <a16:creationId xmlns:a16="http://schemas.microsoft.com/office/drawing/2014/main" id="{83D808A7-BC97-B541-8386-468A43CE0D59}"/>
              </a:ext>
            </a:extLst>
          </p:cNvPr>
          <p:cNvSpPr>
            <a:spLocks noGrp="1"/>
          </p:cNvSpPr>
          <p:nvPr>
            <p:ph idx="1"/>
          </p:nvPr>
        </p:nvSpPr>
        <p:spPr>
          <a:xfrm>
            <a:off x="356381" y="1440193"/>
            <a:ext cx="7747713" cy="1124587"/>
          </a:xfrm>
        </p:spPr>
        <p:txBody>
          <a:bodyPr>
            <a:normAutofit/>
          </a:bodyPr>
          <a:lstStyle/>
          <a:p>
            <a:pPr marL="0" indent="0">
              <a:lnSpc>
                <a:spcPct val="100000"/>
              </a:lnSpc>
              <a:buNone/>
            </a:pPr>
            <a:r>
              <a:rPr lang="en-US" sz="2200" dirty="0"/>
              <a:t>The term ‘ideology’ is very broadly used to describe “the framework of meanings and values within which people exist and conduct their social lives” (Purvis &amp; Hunt 1993, 479). </a:t>
            </a:r>
          </a:p>
          <a:p>
            <a:pPr>
              <a:lnSpc>
                <a:spcPct val="100000"/>
              </a:lnSpc>
            </a:pPr>
            <a:endParaRPr lang="en-US" sz="2200" dirty="0"/>
          </a:p>
          <a:p>
            <a:endParaRPr lang="en-US" sz="2200" dirty="0"/>
          </a:p>
        </p:txBody>
      </p:sp>
      <p:pic>
        <p:nvPicPr>
          <p:cNvPr id="7" name="Picture 6" descr="A picture containing graphical user interface&#10;&#10;Description automatically generated">
            <a:extLst>
              <a:ext uri="{FF2B5EF4-FFF2-40B4-BE49-F238E27FC236}">
                <a16:creationId xmlns:a16="http://schemas.microsoft.com/office/drawing/2014/main" id="{126F2062-EC23-674D-9F96-91E620259D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04094" y="0"/>
            <a:ext cx="4087906" cy="2814932"/>
          </a:xfrm>
          <a:prstGeom prst="rect">
            <a:avLst/>
          </a:prstGeom>
        </p:spPr>
      </p:pic>
      <p:sp>
        <p:nvSpPr>
          <p:cNvPr id="4" name="Rounded Rectangle 3">
            <a:extLst>
              <a:ext uri="{FF2B5EF4-FFF2-40B4-BE49-F238E27FC236}">
                <a16:creationId xmlns:a16="http://schemas.microsoft.com/office/drawing/2014/main" id="{BD6304E1-C173-DB44-9CF0-8D9C4A61E1A6}"/>
              </a:ext>
            </a:extLst>
          </p:cNvPr>
          <p:cNvSpPr/>
          <p:nvPr/>
        </p:nvSpPr>
        <p:spPr>
          <a:xfrm>
            <a:off x="3891316" y="4427179"/>
            <a:ext cx="7081482" cy="215391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[Ideology] has especially to do with the concepts and the languages of practical thought which stabilize a particular form of power and domination; or which reconcile and accommodate the mass of the people to their subordinate place in the social formation. (Hall 1996/2006, 24-25)</a:t>
            </a:r>
          </a:p>
        </p:txBody>
      </p:sp>
      <p:sp>
        <p:nvSpPr>
          <p:cNvPr id="6" name="Rounded Rectangle 5">
            <a:extLst>
              <a:ext uri="{FF2B5EF4-FFF2-40B4-BE49-F238E27FC236}">
                <a16:creationId xmlns:a16="http://schemas.microsoft.com/office/drawing/2014/main" id="{885EE590-4410-BB86-B6FA-C17443BE6EA5}"/>
              </a:ext>
            </a:extLst>
          </p:cNvPr>
          <p:cNvSpPr/>
          <p:nvPr/>
        </p:nvSpPr>
        <p:spPr>
          <a:xfrm>
            <a:off x="2865404" y="2741795"/>
            <a:ext cx="9133305" cy="1814770"/>
          </a:xfrm>
          <a:prstGeom prst="roundRect">
            <a:avLst/>
          </a:prstGeom>
          <a:solidFill>
            <a:srgbClr val="D7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US" sz="2200" dirty="0">
                <a:solidFill>
                  <a:schemeClr val="tx1"/>
                </a:solidFill>
              </a:rPr>
              <a:t>Within the tradition of critical theory, the term is used more specifically to describe frameworks that perpetuate systemic injustice/oppression, i.e., it is used in the </a:t>
            </a:r>
            <a:r>
              <a:rPr lang="en-US" sz="2200" i="1" dirty="0">
                <a:solidFill>
                  <a:schemeClr val="tx1"/>
                </a:solidFill>
              </a:rPr>
              <a:t>pejorative</a:t>
            </a:r>
            <a:r>
              <a:rPr lang="en-US" sz="2200" dirty="0">
                <a:solidFill>
                  <a:schemeClr val="tx1"/>
                </a:solidFill>
              </a:rPr>
              <a:t> sense.  There are many forms of oppression, and </a:t>
            </a:r>
            <a:r>
              <a:rPr lang="en-US" sz="2200" i="1" dirty="0">
                <a:solidFill>
                  <a:schemeClr val="tx1"/>
                </a:solidFill>
              </a:rPr>
              <a:t>ideological oppression</a:t>
            </a:r>
            <a:r>
              <a:rPr lang="en-US" sz="2200" dirty="0">
                <a:solidFill>
                  <a:schemeClr val="tx1"/>
                </a:solidFill>
              </a:rPr>
              <a:t> is one distinctive kind: it occurs when subjects are recruited into – become agents of – oppressive systems.</a:t>
            </a:r>
          </a:p>
        </p:txBody>
      </p:sp>
      <p:pic>
        <p:nvPicPr>
          <p:cNvPr id="9" name="Picture 8">
            <a:extLst>
              <a:ext uri="{FF2B5EF4-FFF2-40B4-BE49-F238E27FC236}">
                <a16:creationId xmlns:a16="http://schemas.microsoft.com/office/drawing/2014/main" id="{B351B8E2-F421-4FD8-98A5-C38D81F506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6381" y="3019635"/>
            <a:ext cx="2308611" cy="3073860"/>
          </a:xfrm>
          <a:prstGeom prst="rect">
            <a:avLst/>
          </a:prstGeom>
        </p:spPr>
      </p:pic>
    </p:spTree>
    <p:extLst>
      <p:ext uri="{BB962C8B-B14F-4D97-AF65-F5344CB8AC3E}">
        <p14:creationId xmlns:p14="http://schemas.microsoft.com/office/powerpoint/2010/main" val="2423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F9F1-AB8F-EEDD-1A90-3D3DF2D9003C}"/>
              </a:ext>
            </a:extLst>
          </p:cNvPr>
          <p:cNvSpPr>
            <a:spLocks noGrp="1"/>
          </p:cNvSpPr>
          <p:nvPr>
            <p:ph type="title"/>
          </p:nvPr>
        </p:nvSpPr>
        <p:spPr/>
        <p:txBody>
          <a:bodyPr/>
          <a:lstStyle/>
          <a:p>
            <a:r>
              <a:rPr lang="en-US" dirty="0"/>
              <a:t>How does Ideology Function?</a:t>
            </a:r>
          </a:p>
        </p:txBody>
      </p:sp>
      <p:sp>
        <p:nvSpPr>
          <p:cNvPr id="4" name="Content Placeholder 3">
            <a:extLst>
              <a:ext uri="{FF2B5EF4-FFF2-40B4-BE49-F238E27FC236}">
                <a16:creationId xmlns:a16="http://schemas.microsoft.com/office/drawing/2014/main" id="{AB9AB185-5E35-50F8-793F-EA68A38861AC}"/>
              </a:ext>
            </a:extLst>
          </p:cNvPr>
          <p:cNvSpPr>
            <a:spLocks noGrp="1"/>
          </p:cNvSpPr>
          <p:nvPr>
            <p:ph idx="1"/>
          </p:nvPr>
        </p:nvSpPr>
        <p:spPr>
          <a:xfrm>
            <a:off x="1090006" y="1371600"/>
            <a:ext cx="10011985" cy="25872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 indent="-342900">
              <a:lnSpc>
                <a:spcPct val="100000"/>
              </a:lnSpc>
              <a:buFont typeface="Arial" panose="020B0604020202020204" pitchFamily="34" charset="0"/>
              <a:buChar char="•"/>
            </a:pPr>
            <a:r>
              <a:rPr lang="en-US" sz="2200" dirty="0">
                <a:solidFill>
                  <a:schemeClr val="tx1"/>
                </a:solidFill>
              </a:rPr>
              <a:t>Ideology guides action; it is a ”practical consciousness.”</a:t>
            </a:r>
          </a:p>
          <a:p>
            <a:pPr marL="342900" indent="-342900">
              <a:lnSpc>
                <a:spcPct val="100000"/>
              </a:lnSpc>
              <a:buFont typeface="Arial" panose="020B0604020202020204" pitchFamily="34" charset="0"/>
              <a:buChar char="•"/>
            </a:pPr>
            <a:r>
              <a:rPr lang="en-US" sz="2200" dirty="0">
                <a:solidFill>
                  <a:schemeClr val="tx1"/>
                </a:solidFill>
              </a:rPr>
              <a:t>It can be implicit or explicit (so it may not be “conscious” in the  ordinary sense).</a:t>
            </a:r>
          </a:p>
          <a:p>
            <a:pPr marL="68580" indent="-342900">
              <a:lnSpc>
                <a:spcPct val="100000"/>
              </a:lnSpc>
              <a:buFont typeface="Arial" panose="020B0604020202020204" pitchFamily="34" charset="0"/>
              <a:buChar char="•"/>
            </a:pPr>
            <a:r>
              <a:rPr lang="en-US" sz="2200" dirty="0">
                <a:solidFill>
                  <a:schemeClr val="tx1"/>
                </a:solidFill>
              </a:rPr>
              <a:t>It is a “perspective” that helps us communicate and coordinate. </a:t>
            </a:r>
          </a:p>
          <a:p>
            <a:pPr marL="68580" indent="-342900">
              <a:lnSpc>
                <a:spcPct val="100000"/>
              </a:lnSpc>
              <a:buFont typeface="Arial" panose="020B0604020202020204" pitchFamily="34" charset="0"/>
              <a:buChar char="•"/>
            </a:pPr>
            <a:r>
              <a:rPr lang="en-US" sz="2200" dirty="0">
                <a:solidFill>
                  <a:schemeClr val="tx1"/>
                </a:solidFill>
              </a:rPr>
              <a:t>It does so by shaping what we notice, remember, value, etc.</a:t>
            </a:r>
          </a:p>
          <a:p>
            <a:pPr marL="68580" indent="-342900">
              <a:lnSpc>
                <a:spcPct val="100000"/>
              </a:lnSpc>
              <a:buFont typeface="Arial" panose="020B0604020202020204" pitchFamily="34" charset="0"/>
              <a:buChar char="•"/>
            </a:pPr>
            <a:r>
              <a:rPr lang="en-US" sz="2200" dirty="0">
                <a:solidFill>
                  <a:schemeClr val="tx1"/>
                </a:solidFill>
              </a:rPr>
              <a:t>It </a:t>
            </a:r>
            <a:r>
              <a:rPr lang="en-US" sz="2200" i="1" dirty="0">
                <a:solidFill>
                  <a:schemeClr val="tx1"/>
                </a:solidFill>
              </a:rPr>
              <a:t>functions </a:t>
            </a:r>
            <a:r>
              <a:rPr lang="en-US" sz="2200" dirty="0">
                <a:solidFill>
                  <a:schemeClr val="tx1"/>
                </a:solidFill>
              </a:rPr>
              <a:t>to recruit agents into systems of oppression.</a:t>
            </a:r>
          </a:p>
        </p:txBody>
      </p:sp>
      <p:sp>
        <p:nvSpPr>
          <p:cNvPr id="5" name="Rounded Rectangle 4">
            <a:extLst>
              <a:ext uri="{FF2B5EF4-FFF2-40B4-BE49-F238E27FC236}">
                <a16:creationId xmlns:a16="http://schemas.microsoft.com/office/drawing/2014/main" id="{13F59A72-4FFC-764B-C5AC-C137E021356B}"/>
              </a:ext>
            </a:extLst>
          </p:cNvPr>
          <p:cNvSpPr/>
          <p:nvPr/>
        </p:nvSpPr>
        <p:spPr>
          <a:xfrm>
            <a:off x="7393521" y="4129078"/>
            <a:ext cx="2851688" cy="75838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t>How does it do this?</a:t>
            </a:r>
          </a:p>
        </p:txBody>
      </p:sp>
      <p:sp>
        <p:nvSpPr>
          <p:cNvPr id="6" name="Right Brace 5">
            <a:extLst>
              <a:ext uri="{FF2B5EF4-FFF2-40B4-BE49-F238E27FC236}">
                <a16:creationId xmlns:a16="http://schemas.microsoft.com/office/drawing/2014/main" id="{C3361028-17CA-DAE5-C372-B4F78F064A10}"/>
              </a:ext>
            </a:extLst>
          </p:cNvPr>
          <p:cNvSpPr/>
          <p:nvPr/>
        </p:nvSpPr>
        <p:spPr>
          <a:xfrm>
            <a:off x="8819365" y="2456237"/>
            <a:ext cx="344786" cy="1401617"/>
          </a:xfrm>
          <a:prstGeom prst="rightBrace">
            <a:avLst>
              <a:gd name="adj1" fmla="val 10580"/>
              <a:gd name="adj2" fmla="val 52212"/>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Curved Connector 7">
            <a:extLst>
              <a:ext uri="{FF2B5EF4-FFF2-40B4-BE49-F238E27FC236}">
                <a16:creationId xmlns:a16="http://schemas.microsoft.com/office/drawing/2014/main" id="{BD8A2571-A854-F74E-725F-5BED7DDBE622}"/>
              </a:ext>
            </a:extLst>
          </p:cNvPr>
          <p:cNvCxnSpPr>
            <a:cxnSpLocks/>
            <a:endCxn id="5" idx="3"/>
          </p:cNvCxnSpPr>
          <p:nvPr/>
        </p:nvCxnSpPr>
        <p:spPr>
          <a:xfrm rot="16200000" flipH="1">
            <a:off x="8942870" y="3205932"/>
            <a:ext cx="1351227" cy="1253451"/>
          </a:xfrm>
          <a:prstGeom prst="curvedConnector4">
            <a:avLst>
              <a:gd name="adj1" fmla="val 1577"/>
              <a:gd name="adj2" fmla="val 118238"/>
            </a:avLst>
          </a:prstGeom>
          <a:ln w="508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1B28633-D313-DEC2-9319-A1A9B23024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520173" y="4078411"/>
            <a:ext cx="4775261" cy="2499053"/>
          </a:xfrm>
          <a:prstGeom prst="rect">
            <a:avLst/>
          </a:prstGeom>
        </p:spPr>
      </p:pic>
      <p:sp>
        <p:nvSpPr>
          <p:cNvPr id="29" name="Rounded Rectangle 28">
            <a:extLst>
              <a:ext uri="{FF2B5EF4-FFF2-40B4-BE49-F238E27FC236}">
                <a16:creationId xmlns:a16="http://schemas.microsoft.com/office/drawing/2014/main" id="{F7449D5E-56F4-8981-0F12-57F6FD8D0677}"/>
              </a:ext>
            </a:extLst>
          </p:cNvPr>
          <p:cNvSpPr/>
          <p:nvPr/>
        </p:nvSpPr>
        <p:spPr>
          <a:xfrm>
            <a:off x="6966903" y="5010321"/>
            <a:ext cx="3704924" cy="1482552"/>
          </a:xfrm>
          <a:prstGeom prst="roundRect">
            <a:avLst/>
          </a:prstGeom>
          <a:solidFill>
            <a:srgbClr val="D7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200" dirty="0">
                <a:solidFill>
                  <a:schemeClr val="tx1"/>
                </a:solidFill>
              </a:rPr>
              <a:t>Economic Determinism?</a:t>
            </a:r>
          </a:p>
          <a:p>
            <a:pPr marL="285750" indent="-285750">
              <a:buFont typeface="Arial" panose="020B0604020202020204" pitchFamily="34" charset="0"/>
              <a:buChar char="•"/>
            </a:pPr>
            <a:r>
              <a:rPr lang="en-US" sz="2200" dirty="0">
                <a:solidFill>
                  <a:schemeClr val="tx1"/>
                </a:solidFill>
              </a:rPr>
              <a:t>Ideology as Illusion?</a:t>
            </a:r>
          </a:p>
          <a:p>
            <a:pPr marL="285750" indent="-285750">
              <a:buFont typeface="Arial" panose="020B0604020202020204" pitchFamily="34" charset="0"/>
              <a:buChar char="•"/>
            </a:pPr>
            <a:r>
              <a:rPr lang="en-US" sz="2200" dirty="0">
                <a:solidFill>
                  <a:schemeClr val="tx1"/>
                </a:solidFill>
              </a:rPr>
              <a:t>Cultural Determinism?</a:t>
            </a:r>
          </a:p>
          <a:p>
            <a:pPr marL="285750" indent="-285750">
              <a:buFont typeface="Arial" panose="020B0604020202020204" pitchFamily="34" charset="0"/>
              <a:buChar char="•"/>
            </a:pPr>
            <a:r>
              <a:rPr lang="en-US" sz="2200" dirty="0">
                <a:solidFill>
                  <a:schemeClr val="tx1"/>
                </a:solidFill>
              </a:rPr>
              <a:t>Constrained Choice</a:t>
            </a:r>
          </a:p>
        </p:txBody>
      </p:sp>
    </p:spTree>
    <p:extLst>
      <p:ext uri="{BB962C8B-B14F-4D97-AF65-F5344CB8AC3E}">
        <p14:creationId xmlns:p14="http://schemas.microsoft.com/office/powerpoint/2010/main" val="289950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1000"/>
                                        <p:tgtEl>
                                          <p:spTgt spid="29">
                                            <p:txEl>
                                              <p:pRg st="0" end="0"/>
                                            </p:txEl>
                                          </p:spTgt>
                                        </p:tgtEl>
                                      </p:cBhvr>
                                    </p:animEffect>
                                    <p:set>
                                      <p:cBhvr>
                                        <p:cTn id="57" dur="1" fill="hold">
                                          <p:stCondLst>
                                            <p:cond delay="999"/>
                                          </p:stCondLst>
                                        </p:cTn>
                                        <p:tgtEl>
                                          <p:spTgt spid="29">
                                            <p:txEl>
                                              <p:pRg st="0" end="0"/>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1000"/>
                                        <p:tgtEl>
                                          <p:spTgt spid="29">
                                            <p:txEl>
                                              <p:pRg st="1" end="1"/>
                                            </p:txEl>
                                          </p:spTgt>
                                        </p:tgtEl>
                                      </p:cBhvr>
                                    </p:animEffect>
                                    <p:set>
                                      <p:cBhvr>
                                        <p:cTn id="62" dur="1" fill="hold">
                                          <p:stCondLst>
                                            <p:cond delay="999"/>
                                          </p:stCondLst>
                                        </p:cTn>
                                        <p:tgtEl>
                                          <p:spTgt spid="29">
                                            <p:txEl>
                                              <p:pRg st="1" end="1"/>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00"/>
                                        <p:tgtEl>
                                          <p:spTgt spid="29">
                                            <p:txEl>
                                              <p:pRg st="2" end="2"/>
                                            </p:txEl>
                                          </p:spTgt>
                                        </p:tgtEl>
                                      </p:cBhvr>
                                    </p:animEffect>
                                    <p:set>
                                      <p:cBhvr>
                                        <p:cTn id="67" dur="1" fill="hold">
                                          <p:stCondLst>
                                            <p:cond delay="999"/>
                                          </p:stCondLst>
                                        </p:cTn>
                                        <p:tgtEl>
                                          <p:spTgt spid="2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5" grpId="0" animBg="1"/>
      <p:bldP spid="6" grpId="0" animBg="1"/>
      <p:bldP spid="29"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71AD-6E41-0240-947C-D41FBF7197D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A818ADD-4AE9-B749-9D1F-B1DF4CA8ABB0}"/>
              </a:ext>
            </a:extLst>
          </p:cNvPr>
          <p:cNvSpPr>
            <a:spLocks noGrp="1"/>
          </p:cNvSpPr>
          <p:nvPr>
            <p:ph idx="1"/>
          </p:nvPr>
        </p:nvSpPr>
        <p:spPr/>
        <p:txBody>
          <a:bodyPr/>
          <a:lstStyle/>
          <a:p>
            <a:pPr marL="457200" indent="-457200">
              <a:buFont typeface="+mj-lt"/>
              <a:buAutoNum type="arabicPeriod"/>
            </a:pPr>
            <a:r>
              <a:rPr lang="en-US" dirty="0">
                <a:solidFill>
                  <a:schemeClr val="bg1">
                    <a:lumMod val="65000"/>
                  </a:schemeClr>
                </a:solidFill>
              </a:rPr>
              <a:t>Introduction</a:t>
            </a:r>
          </a:p>
          <a:p>
            <a:pPr marL="457200" indent="-457200">
              <a:buFont typeface="+mj-lt"/>
              <a:buAutoNum type="arabicPeriod"/>
            </a:pPr>
            <a:r>
              <a:rPr lang="en-US" dirty="0"/>
              <a:t>The Critique of </a:t>
            </a:r>
            <a:r>
              <a:rPr lang="en-US" cap="small" dirty="0"/>
              <a:t>Ideology </a:t>
            </a:r>
            <a:r>
              <a:rPr lang="en-US" dirty="0"/>
              <a:t>(as a tool of analysis)</a:t>
            </a:r>
          </a:p>
          <a:p>
            <a:pPr marL="914400" lvl="1" indent="-457200">
              <a:buFont typeface="+mj-lt"/>
              <a:buAutoNum type="alphaLcPeriod"/>
            </a:pPr>
            <a:r>
              <a:rPr lang="en-US" dirty="0"/>
              <a:t>Economic Determinism</a:t>
            </a:r>
          </a:p>
          <a:p>
            <a:pPr marL="914400" lvl="1" indent="-457200">
              <a:buFont typeface="+mj-lt"/>
              <a:buAutoNum type="alphaLcPeriod"/>
            </a:pPr>
            <a:r>
              <a:rPr lang="en-US" dirty="0"/>
              <a:t>Ideology as Illusion</a:t>
            </a:r>
          </a:p>
          <a:p>
            <a:pPr marL="914400" lvl="1" indent="-457200">
              <a:buFont typeface="+mj-lt"/>
              <a:buAutoNum type="alphaLcPeriod"/>
            </a:pPr>
            <a:r>
              <a:rPr lang="en-US" dirty="0"/>
              <a:t>Cultural Determinism/Constraint</a:t>
            </a:r>
          </a:p>
          <a:p>
            <a:pPr marL="457200" indent="-457200">
              <a:buFont typeface="+mj-lt"/>
              <a:buAutoNum type="arabicPeriod"/>
            </a:pPr>
            <a:r>
              <a:rPr lang="en-US" dirty="0">
                <a:solidFill>
                  <a:schemeClr val="bg1">
                    <a:lumMod val="65000"/>
                  </a:schemeClr>
                </a:solidFill>
              </a:rPr>
              <a:t>Social Practices</a:t>
            </a:r>
          </a:p>
          <a:p>
            <a:pPr marL="914400" lvl="1" indent="-457200">
              <a:buFont typeface="+mj-lt"/>
              <a:buAutoNum type="alphaLcPeriod"/>
            </a:pPr>
            <a:r>
              <a:rPr lang="en-US" dirty="0">
                <a:solidFill>
                  <a:schemeClr val="bg1">
                    <a:lumMod val="65000"/>
                  </a:schemeClr>
                </a:solidFill>
              </a:rPr>
              <a:t>Culture</a:t>
            </a:r>
          </a:p>
          <a:p>
            <a:pPr marL="914400" lvl="1" indent="-457200">
              <a:buFont typeface="+mj-lt"/>
              <a:buAutoNum type="alphaLcPeriod"/>
            </a:pPr>
            <a:r>
              <a:rPr lang="en-US" dirty="0">
                <a:solidFill>
                  <a:schemeClr val="bg1">
                    <a:lumMod val="65000"/>
                  </a:schemeClr>
                </a:solidFill>
              </a:rPr>
              <a:t>Looping</a:t>
            </a:r>
          </a:p>
          <a:p>
            <a:pPr marL="457200" indent="-457200">
              <a:buFont typeface="+mj-lt"/>
              <a:buAutoNum type="arabicPeriod"/>
            </a:pPr>
            <a:r>
              <a:rPr lang="en-US" dirty="0">
                <a:solidFill>
                  <a:schemeClr val="bg1">
                    <a:lumMod val="65000"/>
                  </a:schemeClr>
                </a:solidFill>
              </a:rPr>
              <a:t>Conclusion: Ideology (a better view)</a:t>
            </a:r>
          </a:p>
        </p:txBody>
      </p:sp>
      <p:pic>
        <p:nvPicPr>
          <p:cNvPr id="4" name="Picture 3" descr="A picture containing text&#10;&#10;Description automatically generated">
            <a:extLst>
              <a:ext uri="{FF2B5EF4-FFF2-40B4-BE49-F238E27FC236}">
                <a16:creationId xmlns:a16="http://schemas.microsoft.com/office/drawing/2014/main" id="{F6EF329D-7790-FF41-A36D-CA584ABB80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15163" y="1811496"/>
            <a:ext cx="3330743" cy="3666739"/>
          </a:xfrm>
          <a:prstGeom prst="rect">
            <a:avLst/>
          </a:prstGeom>
        </p:spPr>
      </p:pic>
    </p:spTree>
    <p:extLst>
      <p:ext uri="{BB962C8B-B14F-4D97-AF65-F5344CB8AC3E}">
        <p14:creationId xmlns:p14="http://schemas.microsoft.com/office/powerpoint/2010/main" val="1432702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1591-D826-AB49-8E18-67D873E013B7}"/>
              </a:ext>
            </a:extLst>
          </p:cNvPr>
          <p:cNvSpPr>
            <a:spLocks noGrp="1"/>
          </p:cNvSpPr>
          <p:nvPr>
            <p:ph type="title"/>
          </p:nvPr>
        </p:nvSpPr>
        <p:spPr/>
        <p:txBody>
          <a:bodyPr/>
          <a:lstStyle/>
          <a:p>
            <a:r>
              <a:rPr lang="en-US" dirty="0"/>
              <a:t>Economic Determinism?</a:t>
            </a:r>
          </a:p>
        </p:txBody>
      </p:sp>
      <p:sp>
        <p:nvSpPr>
          <p:cNvPr id="3" name="Content Placeholder 2">
            <a:extLst>
              <a:ext uri="{FF2B5EF4-FFF2-40B4-BE49-F238E27FC236}">
                <a16:creationId xmlns:a16="http://schemas.microsoft.com/office/drawing/2014/main" id="{9B95D6A6-CCC1-224E-A9BC-4A4A5B22EE49}"/>
              </a:ext>
            </a:extLst>
          </p:cNvPr>
          <p:cNvSpPr>
            <a:spLocks noGrp="1"/>
          </p:cNvSpPr>
          <p:nvPr>
            <p:ph idx="1"/>
          </p:nvPr>
        </p:nvSpPr>
        <p:spPr>
          <a:xfrm>
            <a:off x="2464904" y="1383670"/>
            <a:ext cx="9370714" cy="3228085"/>
          </a:xfrm>
        </p:spPr>
        <p:txBody>
          <a:bodyPr/>
          <a:lstStyle/>
          <a:p>
            <a:pPr marL="0" indent="0">
              <a:buNone/>
            </a:pPr>
            <a:r>
              <a:rPr lang="en-US" i="1" dirty="0"/>
              <a:t>Marxian answer:</a:t>
            </a:r>
            <a:r>
              <a:rPr lang="en-US" dirty="0"/>
              <a:t>  We are (somehow) caused by the economic structure of our social milieu to have attitudes that result in unjust and self-defeating behavior. Passages in Marx such as this are suggestive:</a:t>
            </a:r>
          </a:p>
          <a:p>
            <a:pPr marL="457200" lvl="1" indent="0">
              <a:buNone/>
            </a:pPr>
            <a:r>
              <a:rPr lang="en-US" sz="2000" dirty="0"/>
              <a:t>The totality of [the] relations of production constitutes the economic structure of society, the real foundation, on which arises a legal and political superstructure and to which correspond definite forms of social consciousness. The mode of production of material life conditions the general process of social, political and intellectual life. It is not the consciousness of men that determines their existence, but their social existence that determines their consciousness. (Marx 1859/1977, Preface)</a:t>
            </a:r>
            <a:endParaRPr lang="en-US" sz="2000" i="1" dirty="0"/>
          </a:p>
          <a:p>
            <a:endParaRPr lang="en-US" i="1" dirty="0"/>
          </a:p>
        </p:txBody>
      </p:sp>
      <p:pic>
        <p:nvPicPr>
          <p:cNvPr id="6" name="Picture 5" descr="A person with a beard&#10;&#10;Description automatically generated with low confidence">
            <a:extLst>
              <a:ext uri="{FF2B5EF4-FFF2-40B4-BE49-F238E27FC236}">
                <a16:creationId xmlns:a16="http://schemas.microsoft.com/office/drawing/2014/main" id="{D6CFD584-A8F3-8D4B-B7A5-B3155C3FC0A3}"/>
              </a:ext>
            </a:extLst>
          </p:cNvPr>
          <p:cNvPicPr>
            <a:picLocks noChangeAspect="1"/>
          </p:cNvPicPr>
          <p:nvPr/>
        </p:nvPicPr>
        <p:blipFill>
          <a:blip r:embed="rId2"/>
          <a:stretch>
            <a:fillRect/>
          </a:stretch>
        </p:blipFill>
        <p:spPr>
          <a:xfrm>
            <a:off x="356381" y="1383670"/>
            <a:ext cx="1968500" cy="2514600"/>
          </a:xfrm>
          <a:prstGeom prst="rect">
            <a:avLst/>
          </a:prstGeom>
        </p:spPr>
      </p:pic>
      <p:sp>
        <p:nvSpPr>
          <p:cNvPr id="7" name="Rectangle 6">
            <a:extLst>
              <a:ext uri="{FF2B5EF4-FFF2-40B4-BE49-F238E27FC236}">
                <a16:creationId xmlns:a16="http://schemas.microsoft.com/office/drawing/2014/main" id="{4308BD01-6245-9C40-B5B6-DCF267611B5F}"/>
              </a:ext>
            </a:extLst>
          </p:cNvPr>
          <p:cNvSpPr/>
          <p:nvPr/>
        </p:nvSpPr>
        <p:spPr>
          <a:xfrm>
            <a:off x="669234" y="4611753"/>
            <a:ext cx="10853530" cy="205408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i="1" dirty="0">
                <a:solidFill>
                  <a:srgbClr val="C00000"/>
                </a:solidFill>
              </a:rPr>
              <a:t>Problem of determinism:</a:t>
            </a:r>
            <a:r>
              <a:rPr lang="en-US" sz="2200" i="1" dirty="0">
                <a:solidFill>
                  <a:schemeClr val="tx1"/>
                </a:solidFill>
              </a:rPr>
              <a:t> </a:t>
            </a:r>
            <a:r>
              <a:rPr lang="en-US" sz="2200" dirty="0">
                <a:solidFill>
                  <a:schemeClr val="tx1"/>
                </a:solidFill>
              </a:rPr>
              <a:t>Such structural (or economic) determinism is implausible.</a:t>
            </a:r>
          </a:p>
          <a:p>
            <a:pPr marL="342900" lvl="1" indent="-342900">
              <a:buFont typeface="Arial" panose="020B0604020202020204" pitchFamily="34" charset="0"/>
              <a:buChar char="•"/>
            </a:pPr>
            <a:r>
              <a:rPr lang="en-US" sz="2200" dirty="0">
                <a:solidFill>
                  <a:schemeClr val="tx1"/>
                </a:solidFill>
              </a:rPr>
              <a:t>We may be embedded in social structures, but we are not robots that lack autonomy. </a:t>
            </a:r>
          </a:p>
          <a:p>
            <a:pPr marL="342900" lvl="1" indent="-342900">
              <a:buFont typeface="Arial" panose="020B0604020202020204" pitchFamily="34" charset="0"/>
              <a:buChar char="•"/>
            </a:pPr>
            <a:r>
              <a:rPr lang="en-US" sz="2200" dirty="0">
                <a:solidFill>
                  <a:schemeClr val="tx1"/>
                </a:solidFill>
              </a:rPr>
              <a:t>It would be self-defeating for those seeking justice to accept a theory of ideology that precludes emancipation through social critique. If our attitudes are determined to support the status quo, then the only hope for social change lies outside of our agency.</a:t>
            </a:r>
          </a:p>
        </p:txBody>
      </p:sp>
    </p:spTree>
    <p:extLst>
      <p:ext uri="{BB962C8B-B14F-4D97-AF65-F5344CB8AC3E}">
        <p14:creationId xmlns:p14="http://schemas.microsoft.com/office/powerpoint/2010/main" val="37182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1"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4ED05B8-8ED0-6C58-833A-B639D806397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39842" y="505122"/>
            <a:ext cx="3974748" cy="5962123"/>
          </a:xfrm>
        </p:spPr>
      </p:pic>
      <p:sp>
        <p:nvSpPr>
          <p:cNvPr id="6" name="TextBox 5">
            <a:extLst>
              <a:ext uri="{FF2B5EF4-FFF2-40B4-BE49-F238E27FC236}">
                <a16:creationId xmlns:a16="http://schemas.microsoft.com/office/drawing/2014/main" id="{FEAFCC7E-DBDA-A2F7-5C9A-44E2B97F6962}"/>
              </a:ext>
            </a:extLst>
          </p:cNvPr>
          <p:cNvSpPr txBox="1"/>
          <p:nvPr/>
        </p:nvSpPr>
        <p:spPr>
          <a:xfrm>
            <a:off x="4467068" y="505122"/>
            <a:ext cx="7485089" cy="5991384"/>
          </a:xfrm>
          <a:prstGeom prst="rect">
            <a:avLst/>
          </a:prstGeom>
          <a:noFill/>
        </p:spPr>
        <p:txBody>
          <a:bodyPr wrap="square" rtlCol="0">
            <a:spAutoFit/>
          </a:bodyPr>
          <a:lstStyle/>
          <a:p>
            <a:r>
              <a:rPr lang="en-US" sz="2200" dirty="0"/>
              <a:t>I understand a materialist account as one that considers phenomena of "consciousness" - e.g., intellectual production, broad social attitudes and beliefs, cultural myths, symbols, images, etc. - as rooted in real social relationships. </a:t>
            </a:r>
          </a:p>
          <a:p>
            <a:pPr>
              <a:spcBef>
                <a:spcPts val="1000"/>
              </a:spcBef>
            </a:pPr>
            <a:r>
              <a:rPr lang="en-US" sz="2200" dirty="0"/>
              <a:t>This should not imply "reducing" such phenomena of consciousness to social structures and social relationships, nor does it even mean that the phenomena of consciousness cannot be treated as having a logic of their own. </a:t>
            </a:r>
          </a:p>
          <a:p>
            <a:pPr>
              <a:spcBef>
                <a:spcPts val="1000"/>
              </a:spcBef>
            </a:pPr>
            <a:r>
              <a:rPr lang="en-US" sz="2200" dirty="0"/>
              <a:t>Nor should it mean that phenomena like attitudes and cultural definitions cannot enter as elements into the explanation of a particular structure of social relationships, though I would claim that they can never be the sole explanation. </a:t>
            </a:r>
          </a:p>
          <a:p>
            <a:pPr>
              <a:spcBef>
                <a:spcPts val="1000"/>
              </a:spcBef>
            </a:pPr>
            <a:r>
              <a:rPr lang="en-US" sz="2200" i="1" dirty="0"/>
              <a:t>This requirement mainly calls for a methodological priority to concrete social institutions and practices along with the material conditions in which they take place.</a:t>
            </a:r>
            <a:r>
              <a:rPr lang="en-US" sz="2200" dirty="0"/>
              <a:t> </a:t>
            </a:r>
          </a:p>
          <a:p>
            <a:pPr algn="r">
              <a:spcBef>
                <a:spcPts val="1000"/>
              </a:spcBef>
            </a:pPr>
            <a:r>
              <a:rPr lang="en-US" sz="2000" dirty="0"/>
              <a:t>(Iris Young 1980/1990, 33 – my italics)</a:t>
            </a:r>
          </a:p>
        </p:txBody>
      </p:sp>
    </p:spTree>
    <p:extLst>
      <p:ext uri="{BB962C8B-B14F-4D97-AF65-F5344CB8AC3E}">
        <p14:creationId xmlns:p14="http://schemas.microsoft.com/office/powerpoint/2010/main" val="41824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4203</TotalTime>
  <Words>2932</Words>
  <Application>Microsoft Macintosh PowerPoint</Application>
  <PresentationFormat>Widescreen</PresentationFormat>
  <Paragraphs>182</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Avenir</vt:lpstr>
      <vt:lpstr>Avenir Book</vt:lpstr>
      <vt:lpstr>Calibri</vt:lpstr>
      <vt:lpstr>Calibri Light</vt:lpstr>
      <vt:lpstr>Office Theme</vt:lpstr>
      <vt:lpstr>PowerPoint Presentation</vt:lpstr>
      <vt:lpstr>Outline</vt:lpstr>
      <vt:lpstr>Outline</vt:lpstr>
      <vt:lpstr>Today’s Goals</vt:lpstr>
      <vt:lpstr>What is an ideology?</vt:lpstr>
      <vt:lpstr>How does Ideology Function?</vt:lpstr>
      <vt:lpstr>Outline</vt:lpstr>
      <vt:lpstr>Economic Determinism?</vt:lpstr>
      <vt:lpstr>PowerPoint Presentation</vt:lpstr>
      <vt:lpstr>Ideology as Illusion?</vt:lpstr>
      <vt:lpstr>Is Ideology Always False?</vt:lpstr>
      <vt:lpstr>How does ideology critique promote justice?</vt:lpstr>
      <vt:lpstr>Anti-Representationalism (Cultural Determinism)</vt:lpstr>
      <vt:lpstr>Constrained Choice (Butler)</vt:lpstr>
      <vt:lpstr>Constrained Choice (Hacking)</vt:lpstr>
      <vt:lpstr>Materiality of Oppression</vt:lpstr>
      <vt:lpstr>Outline</vt:lpstr>
      <vt:lpstr>Social Practices</vt:lpstr>
      <vt:lpstr>PowerPoint Presentation</vt:lpstr>
      <vt:lpstr>Cultural technē: What’s Included?</vt:lpstr>
      <vt:lpstr>Constrained Choice Revisited</vt:lpstr>
      <vt:lpstr>Looping</vt:lpstr>
      <vt:lpstr>Outline</vt:lpstr>
      <vt:lpstr>Ideology: A Better View</vt:lpstr>
      <vt:lpstr>Return to challenges</vt:lpstr>
      <vt:lpstr>More challenges?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Haslanger</dc:creator>
  <cp:lastModifiedBy>Sally Haslanger</cp:lastModifiedBy>
  <cp:revision>28</cp:revision>
  <dcterms:created xsi:type="dcterms:W3CDTF">2021-10-06T19:24:39Z</dcterms:created>
  <dcterms:modified xsi:type="dcterms:W3CDTF">2022-06-06T17:38:51Z</dcterms:modified>
</cp:coreProperties>
</file>