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87" r:id="rId1"/>
  </p:sldMasterIdLst>
  <p:notesMasterIdLst>
    <p:notesMasterId r:id="rId33"/>
  </p:notesMasterIdLst>
  <p:sldIdLst>
    <p:sldId id="256" r:id="rId2"/>
    <p:sldId id="311" r:id="rId3"/>
    <p:sldId id="364" r:id="rId4"/>
    <p:sldId id="307" r:id="rId5"/>
    <p:sldId id="308" r:id="rId6"/>
    <p:sldId id="310" r:id="rId7"/>
    <p:sldId id="365" r:id="rId8"/>
    <p:sldId id="366" r:id="rId9"/>
    <p:sldId id="300" r:id="rId10"/>
    <p:sldId id="332" r:id="rId11"/>
    <p:sldId id="363" r:id="rId12"/>
    <p:sldId id="268" r:id="rId13"/>
    <p:sldId id="278" r:id="rId14"/>
    <p:sldId id="334" r:id="rId15"/>
    <p:sldId id="265" r:id="rId16"/>
    <p:sldId id="299" r:id="rId17"/>
    <p:sldId id="377" r:id="rId18"/>
    <p:sldId id="378" r:id="rId19"/>
    <p:sldId id="301" r:id="rId20"/>
    <p:sldId id="367" r:id="rId21"/>
    <p:sldId id="379" r:id="rId22"/>
    <p:sldId id="381" r:id="rId23"/>
    <p:sldId id="372" r:id="rId24"/>
    <p:sldId id="373" r:id="rId25"/>
    <p:sldId id="382" r:id="rId26"/>
    <p:sldId id="383" r:id="rId27"/>
    <p:sldId id="284" r:id="rId28"/>
    <p:sldId id="295" r:id="rId29"/>
    <p:sldId id="327" r:id="rId30"/>
    <p:sldId id="357" r:id="rId31"/>
    <p:sldId id="283" r:id="rId32"/>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65"/>
    <p:restoredTop sz="94789"/>
  </p:normalViewPr>
  <p:slideViewPr>
    <p:cSldViewPr snapToGrid="0" snapToObjects="1">
      <p:cViewPr varScale="1">
        <p:scale>
          <a:sx n="95" d="100"/>
          <a:sy n="95" d="100"/>
        </p:scale>
        <p:origin x="200"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698BE8E-9355-2342-B635-4A230FAACC86}" type="datetimeFigureOut">
              <a:rPr lang="en-US" smtClean="0"/>
              <a:t>6/6/22</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73C6F7C-301D-AD4F-A687-79D0F62F7338}" type="slidenum">
              <a:rPr lang="en-US" smtClean="0"/>
              <a:t>‹#›</a:t>
            </a:fld>
            <a:endParaRPr lang="en-US" dirty="0"/>
          </a:p>
        </p:txBody>
      </p:sp>
    </p:spTree>
    <p:extLst>
      <p:ext uri="{BB962C8B-B14F-4D97-AF65-F5344CB8AC3E}">
        <p14:creationId xmlns:p14="http://schemas.microsoft.com/office/powerpoint/2010/main" val="2740834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689893-2BFC-114E-A009-D76D17DAD519}" type="slidenum">
              <a:rPr lang="en-US" smtClean="0"/>
              <a:t>16</a:t>
            </a:fld>
            <a:endParaRPr lang="en-US" dirty="0"/>
          </a:p>
        </p:txBody>
      </p:sp>
      <p:sp>
        <p:nvSpPr>
          <p:cNvPr id="5" name="Footer Placeholder 4">
            <a:extLst>
              <a:ext uri="{FF2B5EF4-FFF2-40B4-BE49-F238E27FC236}">
                <a16:creationId xmlns:a16="http://schemas.microsoft.com/office/drawing/2014/main" id="{3EF061A4-4BBC-E74C-93C1-B9BFFAE4383B}"/>
              </a:ext>
            </a:extLst>
          </p:cNvPr>
          <p:cNvSpPr>
            <a:spLocks noGrp="1"/>
          </p:cNvSpPr>
          <p:nvPr>
            <p:ph type="ftr" sz="quarter" idx="4"/>
          </p:nvPr>
        </p:nvSpPr>
        <p:spPr/>
        <p:txBody>
          <a:bodyPr/>
          <a:lstStyle/>
          <a:p>
            <a:r>
              <a:rPr lang="en-US" dirty="0"/>
              <a:t>Haslanger, 21 April 2021</a:t>
            </a:r>
          </a:p>
        </p:txBody>
      </p:sp>
    </p:spTree>
    <p:extLst>
      <p:ext uri="{BB962C8B-B14F-4D97-AF65-F5344CB8AC3E}">
        <p14:creationId xmlns:p14="http://schemas.microsoft.com/office/powerpoint/2010/main" val="129514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689893-2BFC-114E-A009-D76D17DAD519}" type="slidenum">
              <a:rPr lang="en-US" smtClean="0"/>
              <a:t>21</a:t>
            </a:fld>
            <a:endParaRPr lang="en-US" dirty="0"/>
          </a:p>
        </p:txBody>
      </p:sp>
      <p:sp>
        <p:nvSpPr>
          <p:cNvPr id="5" name="Date Placeholder 4">
            <a:extLst>
              <a:ext uri="{FF2B5EF4-FFF2-40B4-BE49-F238E27FC236}">
                <a16:creationId xmlns:a16="http://schemas.microsoft.com/office/drawing/2014/main" id="{07E852A2-8DD5-1248-B103-0919050B9604}"/>
              </a:ext>
            </a:extLst>
          </p:cNvPr>
          <p:cNvSpPr>
            <a:spLocks noGrp="1"/>
          </p:cNvSpPr>
          <p:nvPr>
            <p:ph type="dt" idx="1"/>
          </p:nvPr>
        </p:nvSpPr>
        <p:spPr/>
        <p:txBody>
          <a:bodyPr/>
          <a:lstStyle/>
          <a:p>
            <a:r>
              <a:rPr lang="en-US" dirty="0"/>
              <a:t>1/26/21</a:t>
            </a:r>
          </a:p>
        </p:txBody>
      </p:sp>
    </p:spTree>
    <p:extLst>
      <p:ext uri="{BB962C8B-B14F-4D97-AF65-F5344CB8AC3E}">
        <p14:creationId xmlns:p14="http://schemas.microsoft.com/office/powerpoint/2010/main" val="321841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689893-2BFC-114E-A009-D76D17DAD519}" type="slidenum">
              <a:rPr lang="en-US" smtClean="0"/>
              <a:t>28</a:t>
            </a:fld>
            <a:endParaRPr lang="en-US"/>
          </a:p>
        </p:txBody>
      </p:sp>
      <p:sp>
        <p:nvSpPr>
          <p:cNvPr id="5" name="Date Placeholder 4">
            <a:extLst>
              <a:ext uri="{FF2B5EF4-FFF2-40B4-BE49-F238E27FC236}">
                <a16:creationId xmlns:a16="http://schemas.microsoft.com/office/drawing/2014/main" id="{488BAD81-5951-D84A-B6D6-83FAC607D187}"/>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9D6AA23A-57F0-BE47-B917-A1A30205EF70}"/>
              </a:ext>
            </a:extLst>
          </p:cNvPr>
          <p:cNvSpPr>
            <a:spLocks noGrp="1"/>
          </p:cNvSpPr>
          <p:nvPr>
            <p:ph type="ftr" sz="quarter" idx="4"/>
          </p:nvPr>
        </p:nvSpPr>
        <p:spPr/>
        <p:txBody>
          <a:bodyPr/>
          <a:lstStyle/>
          <a:p>
            <a:r>
              <a:rPr lang="en-US"/>
              <a:t>Haslanger, 21 April 2021</a:t>
            </a:r>
          </a:p>
        </p:txBody>
      </p:sp>
    </p:spTree>
    <p:extLst>
      <p:ext uri="{BB962C8B-B14F-4D97-AF65-F5344CB8AC3E}">
        <p14:creationId xmlns:p14="http://schemas.microsoft.com/office/powerpoint/2010/main" val="3728592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D4689893-2BFC-114E-A009-D76D17DAD519}" type="slidenum">
              <a:rPr lang="en-US" smtClean="0"/>
              <a:t>30</a:t>
            </a:fld>
            <a:endParaRPr lang="en-US"/>
          </a:p>
        </p:txBody>
      </p:sp>
      <p:sp>
        <p:nvSpPr>
          <p:cNvPr id="6" name="Footer Placeholder 5">
            <a:extLst>
              <a:ext uri="{FF2B5EF4-FFF2-40B4-BE49-F238E27FC236}">
                <a16:creationId xmlns:a16="http://schemas.microsoft.com/office/drawing/2014/main" id="{B50E4EF1-4572-7E4C-B8B7-3D5422F001B0}"/>
              </a:ext>
            </a:extLst>
          </p:cNvPr>
          <p:cNvSpPr>
            <a:spLocks noGrp="1"/>
          </p:cNvSpPr>
          <p:nvPr>
            <p:ph type="ftr" sz="quarter" idx="4"/>
          </p:nvPr>
        </p:nvSpPr>
        <p:spPr/>
        <p:txBody>
          <a:bodyPr/>
          <a:lstStyle/>
          <a:p>
            <a:r>
              <a:rPr lang="en-US"/>
              <a:t>Haslanger, 21 April 2021</a:t>
            </a:r>
          </a:p>
        </p:txBody>
      </p:sp>
    </p:spTree>
    <p:extLst>
      <p:ext uri="{BB962C8B-B14F-4D97-AF65-F5344CB8AC3E}">
        <p14:creationId xmlns:p14="http://schemas.microsoft.com/office/powerpoint/2010/main" val="4282044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dirty="0"/>
              <a:t>Click to edit Master title style</a:t>
            </a:r>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dirty="0"/>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655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dirty="0"/>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712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403644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599" y="699426"/>
            <a:ext cx="11147071" cy="611559"/>
          </a:xfrm>
          <a:prstGeom prst="rect">
            <a:avLst/>
          </a:prstGeom>
        </p:spPr>
        <p:txBody>
          <a:bodyPr/>
          <a:lstStyle>
            <a:lvl1pPr>
              <a:defRPr sz="4000" b="0" i="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a:xfrm>
            <a:off x="482600" y="1458686"/>
            <a:ext cx="11147070" cy="46998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marL="1257300" indent="-342900">
              <a:buSzPct val="70000"/>
              <a:buFont typeface="Courier New" panose="02070309020205020404" pitchFamily="49" charset="0"/>
              <a:buChar char="o"/>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marL="2114550" indent="-285750">
              <a:buFont typeface="Wingdings" pitchFamily="2" charset="2"/>
              <a:buChar cha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2887553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dirty="0"/>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860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dirty="0"/>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4997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4104299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dirty="0"/>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15110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4195392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1057562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303295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9292803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hf hdr="0" ftr="0" dt="0"/>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590268-CD7F-4E43-B66A-CCE9614804DE}"/>
              </a:ext>
            </a:extLst>
          </p:cNvPr>
          <p:cNvSpPr txBox="1"/>
          <p:nvPr/>
        </p:nvSpPr>
        <p:spPr>
          <a:xfrm>
            <a:off x="479417" y="742952"/>
            <a:ext cx="11147069" cy="1943094"/>
          </a:xfrm>
          <a:prstGeom prst="rect">
            <a:avLst/>
          </a:prstGeom>
        </p:spPr>
        <p:txBody>
          <a:bodyPr vert="horz" lIns="91440" tIns="45720" rIns="91440" bIns="45720" rtlCol="0" anchor="b">
            <a:normAutofit/>
          </a:bodyPr>
          <a:lstStyle/>
          <a:p>
            <a:pPr algn="ctr"/>
            <a:r>
              <a:rPr lang="en-US" sz="4000" b="1" dirty="0">
                <a:latin typeface="Avenir Book" panose="02000503020000020003" pitchFamily="2" charset="0"/>
              </a:rPr>
              <a:t>Systemic and Structural Injustice</a:t>
            </a:r>
            <a:endParaRPr lang="en-US" sz="4000" dirty="0">
              <a:latin typeface="Avenir Book" panose="02000503020000020003" pitchFamily="2" charset="0"/>
            </a:endParaRPr>
          </a:p>
        </p:txBody>
      </p:sp>
      <p:sp>
        <p:nvSpPr>
          <p:cNvPr id="3" name="Subtitle 2">
            <a:extLst>
              <a:ext uri="{FF2B5EF4-FFF2-40B4-BE49-F238E27FC236}">
                <a16:creationId xmlns:a16="http://schemas.microsoft.com/office/drawing/2014/main" id="{612D96B6-2FE3-5A49-8B03-D2103EFBE02F}"/>
              </a:ext>
            </a:extLst>
          </p:cNvPr>
          <p:cNvSpPr>
            <a:spLocks noGrp="1"/>
          </p:cNvSpPr>
          <p:nvPr>
            <p:ph type="subTitle" idx="1"/>
          </p:nvPr>
        </p:nvSpPr>
        <p:spPr>
          <a:xfrm>
            <a:off x="479416" y="3199302"/>
            <a:ext cx="11147070" cy="2818257"/>
          </a:xfrm>
        </p:spPr>
        <p:txBody>
          <a:bodyPr vert="horz" lIns="91440" tIns="45720" rIns="91440" bIns="45720" rtlCol="0" anchor="t">
            <a:normAutofit/>
          </a:bodyPr>
          <a:lstStyle/>
          <a:p>
            <a:endParaRPr lang="en-US" dirty="0"/>
          </a:p>
          <a:p>
            <a:endParaRPr lang="en-US" dirty="0"/>
          </a:p>
          <a:p>
            <a:endParaRPr lang="en-US" dirty="0"/>
          </a:p>
          <a:p>
            <a:pPr algn="ctr">
              <a:spcBef>
                <a:spcPts val="0"/>
              </a:spcBef>
            </a:pPr>
            <a:r>
              <a:rPr lang="en-US" dirty="0"/>
              <a:t>Sally Haslanger</a:t>
            </a:r>
          </a:p>
          <a:p>
            <a:pPr algn="ctr">
              <a:spcBef>
                <a:spcPts val="0"/>
              </a:spcBef>
            </a:pPr>
            <a:r>
              <a:rPr lang="en-US" dirty="0" err="1"/>
              <a:t>shaslang@mit.edu</a:t>
            </a:r>
            <a:endParaRPr lang="en-US" dirty="0"/>
          </a:p>
        </p:txBody>
      </p:sp>
    </p:spTree>
    <p:extLst>
      <p:ext uri="{BB962C8B-B14F-4D97-AF65-F5344CB8AC3E}">
        <p14:creationId xmlns:p14="http://schemas.microsoft.com/office/powerpoint/2010/main" val="1253197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E1DD-5475-FD4C-A99D-EE7D21F27816}"/>
              </a:ext>
            </a:extLst>
          </p:cNvPr>
          <p:cNvSpPr>
            <a:spLocks noGrp="1"/>
          </p:cNvSpPr>
          <p:nvPr>
            <p:ph type="title"/>
          </p:nvPr>
        </p:nvSpPr>
        <p:spPr>
          <a:xfrm>
            <a:off x="418451" y="647147"/>
            <a:ext cx="11147071" cy="611559"/>
          </a:xfrm>
        </p:spPr>
        <p:txBody>
          <a:bodyPr/>
          <a:lstStyle/>
          <a:p>
            <a:r>
              <a:rPr lang="en-US" dirty="0">
                <a:latin typeface="+mj-lt"/>
              </a:rPr>
              <a:t>Overlapping systems</a:t>
            </a:r>
          </a:p>
        </p:txBody>
      </p:sp>
      <p:pic>
        <p:nvPicPr>
          <p:cNvPr id="5" name="Content Placeholder 4">
            <a:extLst>
              <a:ext uri="{FF2B5EF4-FFF2-40B4-BE49-F238E27FC236}">
                <a16:creationId xmlns:a16="http://schemas.microsoft.com/office/drawing/2014/main" id="{EB84F72E-9421-BE42-B727-F27271746A9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153031" y="1431047"/>
            <a:ext cx="3916856" cy="2134687"/>
          </a:xfrm>
        </p:spPr>
      </p:pic>
      <p:sp>
        <p:nvSpPr>
          <p:cNvPr id="4" name="Slide Number Placeholder 3">
            <a:extLst>
              <a:ext uri="{FF2B5EF4-FFF2-40B4-BE49-F238E27FC236}">
                <a16:creationId xmlns:a16="http://schemas.microsoft.com/office/drawing/2014/main" id="{6BA4386D-6D05-A245-8CD7-F9FBFA1BA1AE}"/>
              </a:ext>
            </a:extLst>
          </p:cNvPr>
          <p:cNvSpPr>
            <a:spLocks noGrp="1"/>
          </p:cNvSpPr>
          <p:nvPr>
            <p:ph type="sldNum" sz="quarter" idx="12"/>
          </p:nvPr>
        </p:nvSpPr>
        <p:spPr/>
        <p:txBody>
          <a:bodyPr/>
          <a:lstStyle/>
          <a:p>
            <a:fld id="{60553ECD-7F6D-420D-93CA-D8D15EB427AC}" type="slidenum">
              <a:rPr lang="en-US" smtClean="0"/>
              <a:t>10</a:t>
            </a:fld>
            <a:endParaRPr lang="en-US" dirty="0"/>
          </a:p>
        </p:txBody>
      </p:sp>
      <p:grpSp>
        <p:nvGrpSpPr>
          <p:cNvPr id="13" name="Group 12">
            <a:extLst>
              <a:ext uri="{FF2B5EF4-FFF2-40B4-BE49-F238E27FC236}">
                <a16:creationId xmlns:a16="http://schemas.microsoft.com/office/drawing/2014/main" id="{EBA5C410-576C-3A4C-83A6-14A8517C51D6}"/>
              </a:ext>
            </a:extLst>
          </p:cNvPr>
          <p:cNvGrpSpPr/>
          <p:nvPr/>
        </p:nvGrpSpPr>
        <p:grpSpPr>
          <a:xfrm>
            <a:off x="970397" y="1581519"/>
            <a:ext cx="3968148" cy="3694961"/>
            <a:chOff x="1603489" y="1351101"/>
            <a:chExt cx="3968148" cy="3694961"/>
          </a:xfrm>
          <a:solidFill>
            <a:schemeClr val="accent6">
              <a:lumMod val="40000"/>
              <a:lumOff val="60000"/>
              <a:alpha val="14000"/>
            </a:schemeClr>
          </a:solidFill>
        </p:grpSpPr>
        <p:sp>
          <p:nvSpPr>
            <p:cNvPr id="6" name="Oval 5">
              <a:extLst>
                <a:ext uri="{FF2B5EF4-FFF2-40B4-BE49-F238E27FC236}">
                  <a16:creationId xmlns:a16="http://schemas.microsoft.com/office/drawing/2014/main" id="{EAB4B2E1-74D1-A547-B208-DD7301AB4008}"/>
                </a:ext>
              </a:extLst>
            </p:cNvPr>
            <p:cNvSpPr/>
            <p:nvPr/>
          </p:nvSpPr>
          <p:spPr>
            <a:xfrm>
              <a:off x="1603489" y="1351101"/>
              <a:ext cx="3968148" cy="3694961"/>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CC9B523E-98B1-C541-B8CC-8D933C745760}"/>
                </a:ext>
              </a:extLst>
            </p:cNvPr>
            <p:cNvSpPr txBox="1"/>
            <p:nvPr/>
          </p:nvSpPr>
          <p:spPr>
            <a:xfrm>
              <a:off x="2481680" y="1937107"/>
              <a:ext cx="2397209" cy="369332"/>
            </a:xfrm>
            <a:prstGeom prst="rect">
              <a:avLst/>
            </a:prstGeom>
            <a:solidFill>
              <a:schemeClr val="accent6">
                <a:lumMod val="40000"/>
                <a:lumOff val="60000"/>
              </a:schemeClr>
            </a:solidFill>
          </p:spPr>
          <p:txBody>
            <a:bodyPr wrap="square" rtlCol="0">
              <a:spAutoFit/>
            </a:bodyPr>
            <a:lstStyle/>
            <a:p>
              <a:r>
                <a:rPr lang="en-US" b="1" dirty="0"/>
                <a:t>Educational System</a:t>
              </a:r>
            </a:p>
          </p:txBody>
        </p:sp>
      </p:grpSp>
      <p:grpSp>
        <p:nvGrpSpPr>
          <p:cNvPr id="15" name="Group 14">
            <a:extLst>
              <a:ext uri="{FF2B5EF4-FFF2-40B4-BE49-F238E27FC236}">
                <a16:creationId xmlns:a16="http://schemas.microsoft.com/office/drawing/2014/main" id="{5A3DE444-0D5A-C34F-968B-9528F38451FD}"/>
              </a:ext>
            </a:extLst>
          </p:cNvPr>
          <p:cNvGrpSpPr/>
          <p:nvPr/>
        </p:nvGrpSpPr>
        <p:grpSpPr>
          <a:xfrm>
            <a:off x="6705598" y="1258326"/>
            <a:ext cx="4351126" cy="3931794"/>
            <a:chOff x="6705598" y="1258326"/>
            <a:chExt cx="4351126" cy="3931794"/>
          </a:xfrm>
          <a:solidFill>
            <a:srgbClr val="0070C0">
              <a:alpha val="9000"/>
            </a:srgbClr>
          </a:solidFill>
        </p:grpSpPr>
        <p:sp>
          <p:nvSpPr>
            <p:cNvPr id="8" name="Oval 7">
              <a:extLst>
                <a:ext uri="{FF2B5EF4-FFF2-40B4-BE49-F238E27FC236}">
                  <a16:creationId xmlns:a16="http://schemas.microsoft.com/office/drawing/2014/main" id="{E8BA3FBA-F058-5849-A8D9-C37F23912C41}"/>
                </a:ext>
              </a:extLst>
            </p:cNvPr>
            <p:cNvSpPr/>
            <p:nvPr/>
          </p:nvSpPr>
          <p:spPr>
            <a:xfrm>
              <a:off x="6705598" y="1258326"/>
              <a:ext cx="3929742" cy="3931794"/>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B67EDFD-7DC4-C942-A134-806005E5CFAC}"/>
                </a:ext>
              </a:extLst>
            </p:cNvPr>
            <p:cNvSpPr txBox="1"/>
            <p:nvPr/>
          </p:nvSpPr>
          <p:spPr>
            <a:xfrm>
              <a:off x="7242988" y="2129058"/>
              <a:ext cx="3813736" cy="369332"/>
            </a:xfrm>
            <a:prstGeom prst="rect">
              <a:avLst/>
            </a:prstGeom>
            <a:solidFill>
              <a:schemeClr val="accent5">
                <a:lumMod val="20000"/>
                <a:lumOff val="80000"/>
              </a:schemeClr>
            </a:solidFill>
          </p:spPr>
          <p:txBody>
            <a:bodyPr wrap="none" rtlCol="0">
              <a:spAutoFit/>
            </a:bodyPr>
            <a:lstStyle/>
            <a:p>
              <a:r>
                <a:rPr lang="en-US" b="1" dirty="0"/>
                <a:t>Neighborhood/Real Estate System</a:t>
              </a:r>
            </a:p>
          </p:txBody>
        </p:sp>
      </p:grpSp>
      <p:pic>
        <p:nvPicPr>
          <p:cNvPr id="18" name="Picture 17">
            <a:extLst>
              <a:ext uri="{FF2B5EF4-FFF2-40B4-BE49-F238E27FC236}">
                <a16:creationId xmlns:a16="http://schemas.microsoft.com/office/drawing/2014/main" id="{EF4A692F-FEE6-E747-8100-C9037F88E76B}"/>
              </a:ext>
            </a:extLst>
          </p:cNvPr>
          <p:cNvPicPr>
            <a:picLocks noChangeAspect="1"/>
          </p:cNvPicPr>
          <p:nvPr/>
        </p:nvPicPr>
        <p:blipFill>
          <a:blip r:embed="rId3"/>
          <a:stretch>
            <a:fillRect/>
          </a:stretch>
        </p:blipFill>
        <p:spPr>
          <a:xfrm>
            <a:off x="1402466" y="2649089"/>
            <a:ext cx="1467181" cy="1467181"/>
          </a:xfrm>
          <a:prstGeom prst="rect">
            <a:avLst/>
          </a:prstGeom>
        </p:spPr>
      </p:pic>
      <p:pic>
        <p:nvPicPr>
          <p:cNvPr id="21" name="Picture 20">
            <a:extLst>
              <a:ext uri="{FF2B5EF4-FFF2-40B4-BE49-F238E27FC236}">
                <a16:creationId xmlns:a16="http://schemas.microsoft.com/office/drawing/2014/main" id="{67755399-3FDB-3043-A9BE-583860475D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2069" y="3859603"/>
            <a:ext cx="1405391" cy="1056767"/>
          </a:xfrm>
          <a:prstGeom prst="rect">
            <a:avLst/>
          </a:prstGeom>
        </p:spPr>
      </p:pic>
      <p:pic>
        <p:nvPicPr>
          <p:cNvPr id="24" name="Picture 23">
            <a:extLst>
              <a:ext uri="{FF2B5EF4-FFF2-40B4-BE49-F238E27FC236}">
                <a16:creationId xmlns:a16="http://schemas.microsoft.com/office/drawing/2014/main" id="{C95F22B2-D62B-254D-A7EB-658A03E2DD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94180" y="2837438"/>
            <a:ext cx="3158200" cy="1292578"/>
          </a:xfrm>
          <a:prstGeom prst="rect">
            <a:avLst/>
          </a:prstGeom>
        </p:spPr>
      </p:pic>
      <p:grpSp>
        <p:nvGrpSpPr>
          <p:cNvPr id="14" name="Group 13">
            <a:extLst>
              <a:ext uri="{FF2B5EF4-FFF2-40B4-BE49-F238E27FC236}">
                <a16:creationId xmlns:a16="http://schemas.microsoft.com/office/drawing/2014/main" id="{110F4BCC-EA86-9A43-AD07-97468E2464F1}"/>
              </a:ext>
            </a:extLst>
          </p:cNvPr>
          <p:cNvGrpSpPr/>
          <p:nvPr/>
        </p:nvGrpSpPr>
        <p:grpSpPr>
          <a:xfrm>
            <a:off x="4027116" y="2926206"/>
            <a:ext cx="3929742" cy="3560162"/>
            <a:chOff x="4289338" y="2618053"/>
            <a:chExt cx="3929742" cy="3931794"/>
          </a:xfrm>
          <a:solidFill>
            <a:srgbClr val="C00000">
              <a:alpha val="19000"/>
            </a:srgbClr>
          </a:solidFill>
        </p:grpSpPr>
        <p:sp>
          <p:nvSpPr>
            <p:cNvPr id="11" name="Oval 10">
              <a:extLst>
                <a:ext uri="{FF2B5EF4-FFF2-40B4-BE49-F238E27FC236}">
                  <a16:creationId xmlns:a16="http://schemas.microsoft.com/office/drawing/2014/main" id="{19676358-935F-4B40-9071-311B2F302CB2}"/>
                </a:ext>
              </a:extLst>
            </p:cNvPr>
            <p:cNvSpPr/>
            <p:nvPr/>
          </p:nvSpPr>
          <p:spPr>
            <a:xfrm>
              <a:off x="4289338" y="2618053"/>
              <a:ext cx="3929742" cy="3931794"/>
            </a:xfrm>
            <a:prstGeom prst="ellipse">
              <a:avLst/>
            </a:prstGeom>
            <a:grpFill/>
            <a:ln>
              <a:solidFill>
                <a:srgbClr val="C00000">
                  <a:alpha val="1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507766D-2D78-B443-8FB5-93627BE948A1}"/>
                </a:ext>
              </a:extLst>
            </p:cNvPr>
            <p:cNvSpPr txBox="1"/>
            <p:nvPr/>
          </p:nvSpPr>
          <p:spPr>
            <a:xfrm>
              <a:off x="5356735" y="3065392"/>
              <a:ext cx="1755188" cy="1019713"/>
            </a:xfrm>
            <a:prstGeom prst="rect">
              <a:avLst/>
            </a:prstGeom>
            <a:solidFill>
              <a:schemeClr val="accent2">
                <a:lumMod val="20000"/>
                <a:lumOff val="80000"/>
              </a:schemeClr>
            </a:solidFill>
          </p:spPr>
          <p:txBody>
            <a:bodyPr wrap="square" rtlCol="0">
              <a:spAutoFit/>
            </a:bodyPr>
            <a:lstStyle/>
            <a:p>
              <a:r>
                <a:rPr lang="en-US" b="1" dirty="0"/>
                <a:t>Legal and </a:t>
              </a:r>
            </a:p>
            <a:p>
              <a:r>
                <a:rPr lang="en-US" b="1" dirty="0"/>
                <a:t>Social Services </a:t>
              </a:r>
            </a:p>
            <a:p>
              <a:r>
                <a:rPr lang="en-US" b="1" dirty="0"/>
                <a:t>System</a:t>
              </a:r>
            </a:p>
          </p:txBody>
        </p:sp>
      </p:grpSp>
      <p:pic>
        <p:nvPicPr>
          <p:cNvPr id="32" name="Picture 31">
            <a:extLst>
              <a:ext uri="{FF2B5EF4-FFF2-40B4-BE49-F238E27FC236}">
                <a16:creationId xmlns:a16="http://schemas.microsoft.com/office/drawing/2014/main" id="{2090FAA2-708E-B749-AB11-6902E34D7B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6836" y="4387986"/>
            <a:ext cx="1054101" cy="1569694"/>
          </a:xfrm>
          <a:prstGeom prst="rect">
            <a:avLst/>
          </a:prstGeom>
        </p:spPr>
      </p:pic>
      <p:pic>
        <p:nvPicPr>
          <p:cNvPr id="34" name="Picture 33">
            <a:extLst>
              <a:ext uri="{FF2B5EF4-FFF2-40B4-BE49-F238E27FC236}">
                <a16:creationId xmlns:a16="http://schemas.microsoft.com/office/drawing/2014/main" id="{C6F1456C-6555-8744-8B18-225C241ADC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81820" y="4445889"/>
            <a:ext cx="1110299" cy="1511791"/>
          </a:xfrm>
          <a:prstGeom prst="rect">
            <a:avLst/>
          </a:prstGeom>
        </p:spPr>
      </p:pic>
      <p:pic>
        <p:nvPicPr>
          <p:cNvPr id="7" name="Picture 6">
            <a:extLst>
              <a:ext uri="{FF2B5EF4-FFF2-40B4-BE49-F238E27FC236}">
                <a16:creationId xmlns:a16="http://schemas.microsoft.com/office/drawing/2014/main" id="{AF31B2BF-0929-CE48-8EA8-64AD3190CBD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56098" y="2818536"/>
            <a:ext cx="1008233" cy="871621"/>
          </a:xfrm>
          <a:prstGeom prst="rect">
            <a:avLst/>
          </a:prstGeom>
        </p:spPr>
      </p:pic>
    </p:spTree>
    <p:extLst>
      <p:ext uri="{BB962C8B-B14F-4D97-AF65-F5344CB8AC3E}">
        <p14:creationId xmlns:p14="http://schemas.microsoft.com/office/powerpoint/2010/main" val="255411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1C7F-A5F9-9E4A-ADC3-A2A3B39FAD52}"/>
              </a:ext>
            </a:extLst>
          </p:cNvPr>
          <p:cNvSpPr>
            <a:spLocks noGrp="1"/>
          </p:cNvSpPr>
          <p:nvPr>
            <p:ph type="title"/>
          </p:nvPr>
        </p:nvSpPr>
        <p:spPr>
          <a:xfrm>
            <a:off x="482599" y="584616"/>
            <a:ext cx="11147071" cy="726370"/>
          </a:xfrm>
          <a:solidFill>
            <a:schemeClr val="accent1">
              <a:lumMod val="20000"/>
              <a:lumOff val="80000"/>
            </a:schemeClr>
          </a:solidFill>
          <a:ln w="19050">
            <a:solidFill>
              <a:schemeClr val="tx1"/>
            </a:solidFill>
          </a:ln>
        </p:spPr>
        <p:txBody>
          <a:bodyPr/>
          <a:lstStyle/>
          <a:p>
            <a:r>
              <a:rPr lang="en-US" dirty="0">
                <a:latin typeface="+mj-lt"/>
              </a:rPr>
              <a:t>Structures are Networks of Relations</a:t>
            </a:r>
          </a:p>
        </p:txBody>
      </p:sp>
      <p:sp>
        <p:nvSpPr>
          <p:cNvPr id="3" name="Content Placeholder 2">
            <a:extLst>
              <a:ext uri="{FF2B5EF4-FFF2-40B4-BE49-F238E27FC236}">
                <a16:creationId xmlns:a16="http://schemas.microsoft.com/office/drawing/2014/main" id="{D81E83AC-8871-BE46-B773-FFD3B90C0DEC}"/>
              </a:ext>
            </a:extLst>
          </p:cNvPr>
          <p:cNvSpPr>
            <a:spLocks noGrp="1"/>
          </p:cNvSpPr>
          <p:nvPr>
            <p:ph idx="1"/>
          </p:nvPr>
        </p:nvSpPr>
        <p:spPr/>
        <p:txBody>
          <a:bodyPr/>
          <a:lstStyle/>
          <a:p>
            <a:pPr marL="342900" indent="-342900">
              <a:buFont typeface="Arial" panose="020B0604020202020204" pitchFamily="34" charset="0"/>
              <a:buChar char="•"/>
            </a:pPr>
            <a:r>
              <a:rPr lang="en-US" dirty="0"/>
              <a:t>Structures form the skeleton of the system: they consist of places and relations (nodes and edges).</a:t>
            </a:r>
          </a:p>
          <a:p>
            <a:pPr marL="342900" indent="-342900">
              <a:buFont typeface="Arial" panose="020B0604020202020204" pitchFamily="34" charset="0"/>
              <a:buChar char="•"/>
            </a:pPr>
            <a:r>
              <a:rPr lang="en-US" dirty="0"/>
              <a:t>Social relations are established in practices, e.g., </a:t>
            </a:r>
            <a:r>
              <a:rPr lang="en-US" i="1" dirty="0"/>
              <a:t>x is a mother of y</a:t>
            </a:r>
            <a:r>
              <a:rPr lang="en-US" b="1" dirty="0"/>
              <a:t> </a:t>
            </a:r>
            <a:r>
              <a:rPr lang="en-US" dirty="0"/>
              <a:t>is a biological relation, but is also a legal and social relation formed in practice.</a:t>
            </a:r>
          </a:p>
        </p:txBody>
      </p:sp>
      <p:sp>
        <p:nvSpPr>
          <p:cNvPr id="4" name="Slide Number Placeholder 3">
            <a:extLst>
              <a:ext uri="{FF2B5EF4-FFF2-40B4-BE49-F238E27FC236}">
                <a16:creationId xmlns:a16="http://schemas.microsoft.com/office/drawing/2014/main" id="{734240E5-6A99-2944-8C2F-A1308EB3F416}"/>
              </a:ext>
            </a:extLst>
          </p:cNvPr>
          <p:cNvSpPr>
            <a:spLocks noGrp="1"/>
          </p:cNvSpPr>
          <p:nvPr>
            <p:ph type="sldNum" sz="quarter" idx="12"/>
          </p:nvPr>
        </p:nvSpPr>
        <p:spPr/>
        <p:txBody>
          <a:bodyPr/>
          <a:lstStyle/>
          <a:p>
            <a:fld id="{60553ECD-7F6D-420D-93CA-D8D15EB427AC}" type="slidenum">
              <a:rPr lang="en-US" smtClean="0"/>
              <a:t>11</a:t>
            </a:fld>
            <a:endParaRPr lang="en-US" dirty="0"/>
          </a:p>
        </p:txBody>
      </p:sp>
      <p:pic>
        <p:nvPicPr>
          <p:cNvPr id="5" name="Content Placeholder 3">
            <a:extLst>
              <a:ext uri="{FF2B5EF4-FFF2-40B4-BE49-F238E27FC236}">
                <a16:creationId xmlns:a16="http://schemas.microsoft.com/office/drawing/2014/main" id="{FA4FCC3E-7FA5-184C-ABCB-01440057C4B6}"/>
              </a:ext>
            </a:extLst>
          </p:cNvPr>
          <p:cNvPicPr>
            <a:picLocks noChangeAspect="1"/>
          </p:cNvPicPr>
          <p:nvPr/>
        </p:nvPicPr>
        <p:blipFill>
          <a:blip r:embed="rId2"/>
          <a:stretch>
            <a:fillRect/>
          </a:stretch>
        </p:blipFill>
        <p:spPr>
          <a:xfrm>
            <a:off x="3186253" y="3668829"/>
            <a:ext cx="4825725" cy="2068168"/>
          </a:xfrm>
          <a:prstGeom prst="rect">
            <a:avLst/>
          </a:prstGeom>
        </p:spPr>
      </p:pic>
      <p:pic>
        <p:nvPicPr>
          <p:cNvPr id="6" name="Picture 5">
            <a:extLst>
              <a:ext uri="{FF2B5EF4-FFF2-40B4-BE49-F238E27FC236}">
                <a16:creationId xmlns:a16="http://schemas.microsoft.com/office/drawing/2014/main" id="{24AAB495-868F-DD44-A3F3-0E87164935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157" y="3429000"/>
            <a:ext cx="2703653" cy="2307997"/>
          </a:xfrm>
          <a:prstGeom prst="rect">
            <a:avLst/>
          </a:prstGeom>
        </p:spPr>
      </p:pic>
      <p:pic>
        <p:nvPicPr>
          <p:cNvPr id="8" name="Picture 7">
            <a:extLst>
              <a:ext uri="{FF2B5EF4-FFF2-40B4-BE49-F238E27FC236}">
                <a16:creationId xmlns:a16="http://schemas.microsoft.com/office/drawing/2014/main" id="{C1967F97-97B4-F0AC-FDF2-1ADF8BBDE3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7495" y="3668829"/>
            <a:ext cx="3463348" cy="2307997"/>
          </a:xfrm>
          <a:prstGeom prst="rect">
            <a:avLst/>
          </a:prstGeom>
        </p:spPr>
      </p:pic>
    </p:spTree>
    <p:extLst>
      <p:ext uri="{BB962C8B-B14F-4D97-AF65-F5344CB8AC3E}">
        <p14:creationId xmlns:p14="http://schemas.microsoft.com/office/powerpoint/2010/main" val="288661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B0311-82B6-0946-9193-81E9CA3AE946}"/>
              </a:ext>
            </a:extLst>
          </p:cNvPr>
          <p:cNvSpPr>
            <a:spLocks noGrp="1"/>
          </p:cNvSpPr>
          <p:nvPr>
            <p:ph type="title"/>
          </p:nvPr>
        </p:nvSpPr>
        <p:spPr>
          <a:xfrm>
            <a:off x="460350" y="685800"/>
            <a:ext cx="6294412" cy="685800"/>
          </a:xfrm>
        </p:spPr>
        <p:txBody>
          <a:bodyPr>
            <a:noAutofit/>
          </a:bodyPr>
          <a:lstStyle/>
          <a:p>
            <a:r>
              <a:rPr lang="en-US" dirty="0">
                <a:latin typeface="+mj-lt"/>
              </a:rPr>
              <a:t>What is a Social Practice?</a:t>
            </a:r>
          </a:p>
        </p:txBody>
      </p:sp>
      <p:sp>
        <p:nvSpPr>
          <p:cNvPr id="3" name="Slide Number Placeholder 2">
            <a:extLst>
              <a:ext uri="{FF2B5EF4-FFF2-40B4-BE49-F238E27FC236}">
                <a16:creationId xmlns:a16="http://schemas.microsoft.com/office/drawing/2014/main" id="{9FD3778D-87BB-484C-8832-1C1C73819AFC}"/>
              </a:ext>
            </a:extLst>
          </p:cNvPr>
          <p:cNvSpPr>
            <a:spLocks noGrp="1"/>
          </p:cNvSpPr>
          <p:nvPr>
            <p:ph type="sldNum" sz="quarter" idx="12"/>
          </p:nvPr>
        </p:nvSpPr>
        <p:spPr/>
        <p:txBody>
          <a:bodyPr/>
          <a:lstStyle/>
          <a:p>
            <a:fld id="{60553ECD-7F6D-420D-93CA-D8D15EB427AC}" type="slidenum">
              <a:rPr lang="en-US" smtClean="0"/>
              <a:t>12</a:t>
            </a:fld>
            <a:endParaRPr lang="en-US" dirty="0"/>
          </a:p>
        </p:txBody>
      </p:sp>
      <p:pic>
        <p:nvPicPr>
          <p:cNvPr id="6" name="Picture 5">
            <a:extLst>
              <a:ext uri="{FF2B5EF4-FFF2-40B4-BE49-F238E27FC236}">
                <a16:creationId xmlns:a16="http://schemas.microsoft.com/office/drawing/2014/main" id="{029E3F3C-28A5-584F-A2AB-F78D09C0B4DD}"/>
              </a:ext>
            </a:extLst>
          </p:cNvPr>
          <p:cNvPicPr>
            <a:picLocks noChangeAspect="1"/>
          </p:cNvPicPr>
          <p:nvPr/>
        </p:nvPicPr>
        <p:blipFill>
          <a:blip r:embed="rId2"/>
          <a:stretch>
            <a:fillRect/>
          </a:stretch>
        </p:blipFill>
        <p:spPr>
          <a:xfrm>
            <a:off x="6450518" y="706789"/>
            <a:ext cx="5175115" cy="2732706"/>
          </a:xfrm>
          <a:prstGeom prst="rect">
            <a:avLst/>
          </a:prstGeom>
        </p:spPr>
      </p:pic>
      <p:sp>
        <p:nvSpPr>
          <p:cNvPr id="7" name="Rounded Rectangle 6">
            <a:extLst>
              <a:ext uri="{FF2B5EF4-FFF2-40B4-BE49-F238E27FC236}">
                <a16:creationId xmlns:a16="http://schemas.microsoft.com/office/drawing/2014/main" id="{62B1476C-AE67-AF4F-8132-A35D5CECBBCE}"/>
              </a:ext>
            </a:extLst>
          </p:cNvPr>
          <p:cNvSpPr/>
          <p:nvPr/>
        </p:nvSpPr>
        <p:spPr>
          <a:xfrm>
            <a:off x="269822" y="1371601"/>
            <a:ext cx="6484939" cy="2046906"/>
          </a:xfrm>
          <a:prstGeom prst="roundRect">
            <a:avLst/>
          </a:prstGeom>
          <a:solidFill>
            <a:schemeClr val="accent6">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venir" panose="02000503020000020003" pitchFamily="2" charset="0"/>
              </a:rPr>
              <a:t>Coordination around </a:t>
            </a:r>
            <a:r>
              <a:rPr lang="en-US" sz="2000" b="1" i="1" dirty="0">
                <a:solidFill>
                  <a:schemeClr val="tx1"/>
                </a:solidFill>
                <a:latin typeface="Avenir" panose="02000503020000020003" pitchFamily="2" charset="0"/>
              </a:rPr>
              <a:t>resources</a:t>
            </a:r>
            <a:r>
              <a:rPr lang="en-US" sz="2000" dirty="0">
                <a:solidFill>
                  <a:schemeClr val="tx1"/>
                </a:solidFill>
                <a:latin typeface="Avenir" panose="02000503020000020003" pitchFamily="2" charset="0"/>
              </a:rPr>
              <a:t>, i.e., things of (+/-) value, is a fundamental human task, and our ability to develop flexible forms of coordination </a:t>
            </a:r>
            <a:r>
              <a:rPr lang="en-US" sz="2000" i="1" dirty="0">
                <a:solidFill>
                  <a:schemeClr val="tx1"/>
                </a:solidFill>
                <a:latin typeface="Avenir" panose="02000503020000020003" pitchFamily="2" charset="0"/>
              </a:rPr>
              <a:t>that can be passed down through social learning</a:t>
            </a:r>
            <a:r>
              <a:rPr lang="en-US" sz="2000" dirty="0">
                <a:solidFill>
                  <a:schemeClr val="tx1"/>
                </a:solidFill>
                <a:latin typeface="Avenir" panose="02000503020000020003" pitchFamily="2" charset="0"/>
              </a:rPr>
              <a:t> is the key to our evolutionary success (Sterelny 2012). </a:t>
            </a:r>
          </a:p>
        </p:txBody>
      </p:sp>
      <p:pic>
        <p:nvPicPr>
          <p:cNvPr id="8" name="Picture 7">
            <a:extLst>
              <a:ext uri="{FF2B5EF4-FFF2-40B4-BE49-F238E27FC236}">
                <a16:creationId xmlns:a16="http://schemas.microsoft.com/office/drawing/2014/main" id="{CB9D17AB-E3B8-E24F-AD71-C037A8693E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69822" y="3589713"/>
            <a:ext cx="2282850" cy="2613495"/>
          </a:xfrm>
          <a:prstGeom prst="rect">
            <a:avLst/>
          </a:prstGeom>
        </p:spPr>
      </p:pic>
      <p:pic>
        <p:nvPicPr>
          <p:cNvPr id="10" name="Picture 9">
            <a:extLst>
              <a:ext uri="{FF2B5EF4-FFF2-40B4-BE49-F238E27FC236}">
                <a16:creationId xmlns:a16="http://schemas.microsoft.com/office/drawing/2014/main" id="{07F54947-FE41-4D4C-A344-B44F22EA11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6963" y="3578007"/>
            <a:ext cx="2448232" cy="2625201"/>
          </a:xfrm>
          <a:prstGeom prst="rect">
            <a:avLst/>
          </a:prstGeom>
        </p:spPr>
      </p:pic>
      <p:sp>
        <p:nvSpPr>
          <p:cNvPr id="11" name="Rounded Rectangle 10">
            <a:extLst>
              <a:ext uri="{FF2B5EF4-FFF2-40B4-BE49-F238E27FC236}">
                <a16:creationId xmlns:a16="http://schemas.microsoft.com/office/drawing/2014/main" id="{0D321A64-879C-6F42-85B6-E7EF82FDE682}"/>
              </a:ext>
            </a:extLst>
          </p:cNvPr>
          <p:cNvSpPr/>
          <p:nvPr/>
        </p:nvSpPr>
        <p:spPr>
          <a:xfrm>
            <a:off x="4984992" y="2946557"/>
            <a:ext cx="6640641" cy="204690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latin typeface="Avenir Book" panose="02000503020000020003" pitchFamily="2" charset="0"/>
              </a:rPr>
              <a:t>Coordination relies on meanings, symbols, default assumptions and associations – that is, culture, or what I call a </a:t>
            </a:r>
            <a:r>
              <a:rPr lang="en-US" sz="2200" b="1" i="1" dirty="0">
                <a:solidFill>
                  <a:sysClr val="windowText" lastClr="000000"/>
                </a:solidFill>
                <a:latin typeface="Avenir Book" panose="02000503020000020003" pitchFamily="2" charset="0"/>
              </a:rPr>
              <a:t>cultural </a:t>
            </a:r>
            <a:r>
              <a:rPr lang="en-US" sz="2200" b="1" i="1" dirty="0" err="1">
                <a:solidFill>
                  <a:sysClr val="windowText" lastClr="000000"/>
                </a:solidFill>
                <a:latin typeface="Avenir Book" panose="02000503020000020003" pitchFamily="2" charset="0"/>
              </a:rPr>
              <a:t>technē</a:t>
            </a:r>
            <a:r>
              <a:rPr lang="en-US" sz="2200" dirty="0">
                <a:solidFill>
                  <a:sysClr val="windowText" lastClr="000000"/>
                </a:solidFill>
                <a:latin typeface="Avenir Book" panose="02000503020000020003" pitchFamily="2" charset="0"/>
              </a:rPr>
              <a:t> </a:t>
            </a:r>
            <a:r>
              <a:rPr lang="en-US" sz="2000" dirty="0">
                <a:solidFill>
                  <a:sysClr val="windowText" lastClr="000000"/>
                </a:solidFill>
                <a:latin typeface="Avenir Book" panose="02000503020000020003" pitchFamily="2" charset="0"/>
              </a:rPr>
              <a:t>– to shape our behavior. </a:t>
            </a:r>
          </a:p>
          <a:p>
            <a:pPr algn="ctr">
              <a:spcBef>
                <a:spcPts val="600"/>
              </a:spcBef>
            </a:pPr>
            <a:r>
              <a:rPr lang="en-US" sz="2000" dirty="0">
                <a:solidFill>
                  <a:sysClr val="windowText" lastClr="000000"/>
                </a:solidFill>
                <a:latin typeface="Avenir Book" panose="02000503020000020003" pitchFamily="2" charset="0"/>
              </a:rPr>
              <a:t>We not only learn what is edible, but develop cuisines, menus, daily and holiday rituals...</a:t>
            </a:r>
          </a:p>
        </p:txBody>
      </p:sp>
      <p:sp>
        <p:nvSpPr>
          <p:cNvPr id="12" name="Rectangle 11">
            <a:extLst>
              <a:ext uri="{FF2B5EF4-FFF2-40B4-BE49-F238E27FC236}">
                <a16:creationId xmlns:a16="http://schemas.microsoft.com/office/drawing/2014/main" id="{E786C63C-422D-FC42-9FA6-8FABF10C985B}"/>
              </a:ext>
            </a:extLst>
          </p:cNvPr>
          <p:cNvSpPr/>
          <p:nvPr/>
        </p:nvSpPr>
        <p:spPr>
          <a:xfrm>
            <a:off x="4984992" y="5106770"/>
            <a:ext cx="6640642" cy="1108144"/>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ts val="600"/>
              </a:spcBef>
            </a:pPr>
            <a:r>
              <a:rPr lang="en-US" sz="2000" dirty="0">
                <a:solidFill>
                  <a:schemeClr val="bg1"/>
                </a:solidFill>
                <a:latin typeface="Avenir Book" panose="02000503020000020003" pitchFamily="2" charset="0"/>
              </a:rPr>
              <a:t>On my account, an </a:t>
            </a:r>
            <a:r>
              <a:rPr lang="en-US" sz="2000" b="1" i="1" dirty="0">
                <a:solidFill>
                  <a:schemeClr val="bg1"/>
                </a:solidFill>
                <a:latin typeface="Avenir Book" panose="02000503020000020003" pitchFamily="2" charset="0"/>
              </a:rPr>
              <a:t>ideology</a:t>
            </a:r>
            <a:r>
              <a:rPr lang="en-US" sz="2000" dirty="0">
                <a:solidFill>
                  <a:schemeClr val="accent2">
                    <a:lumMod val="20000"/>
                    <a:lumOff val="80000"/>
                  </a:schemeClr>
                </a:solidFill>
                <a:latin typeface="Avenir Book" panose="02000503020000020003" pitchFamily="2" charset="0"/>
              </a:rPr>
              <a:t> </a:t>
            </a:r>
            <a:r>
              <a:rPr lang="en-US" sz="2000" dirty="0">
                <a:solidFill>
                  <a:schemeClr val="bg1"/>
                </a:solidFill>
                <a:latin typeface="Avenir Book" panose="02000503020000020003" pitchFamily="2" charset="0"/>
              </a:rPr>
              <a:t>is a cultural </a:t>
            </a:r>
            <a:r>
              <a:rPr lang="en-US" sz="2000" dirty="0" err="1">
                <a:solidFill>
                  <a:schemeClr val="bg1"/>
                </a:solidFill>
                <a:latin typeface="Avenir Book" panose="02000503020000020003" pitchFamily="2" charset="0"/>
              </a:rPr>
              <a:t>technē</a:t>
            </a:r>
            <a:r>
              <a:rPr lang="en-US" sz="2000" dirty="0">
                <a:solidFill>
                  <a:schemeClr val="bg1"/>
                </a:solidFill>
                <a:latin typeface="Avenir Book" panose="02000503020000020003" pitchFamily="2" charset="0"/>
              </a:rPr>
              <a:t> “gone wrong: it obscures or distorts what is valuable and/or organizes us in unjust/harmful ways.</a:t>
            </a:r>
          </a:p>
        </p:txBody>
      </p:sp>
    </p:spTree>
    <p:extLst>
      <p:ext uri="{BB962C8B-B14F-4D97-AF65-F5344CB8AC3E}">
        <p14:creationId xmlns:p14="http://schemas.microsoft.com/office/powerpoint/2010/main" val="322606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6EB2-1B7E-D94B-9C1C-2F3CA46639FA}"/>
              </a:ext>
            </a:extLst>
          </p:cNvPr>
          <p:cNvSpPr>
            <a:spLocks noGrp="1"/>
          </p:cNvSpPr>
          <p:nvPr>
            <p:ph type="title"/>
          </p:nvPr>
        </p:nvSpPr>
        <p:spPr>
          <a:xfrm>
            <a:off x="387376" y="671194"/>
            <a:ext cx="10005237" cy="685800"/>
          </a:xfrm>
        </p:spPr>
        <p:txBody>
          <a:bodyPr>
            <a:noAutofit/>
          </a:bodyPr>
          <a:lstStyle/>
          <a:p>
            <a:r>
              <a:rPr lang="en-US" dirty="0">
                <a:latin typeface="+mj-lt"/>
              </a:rPr>
              <a:t>Cultural constraints on agency</a:t>
            </a:r>
          </a:p>
        </p:txBody>
      </p:sp>
      <p:pic>
        <p:nvPicPr>
          <p:cNvPr id="4" name="Content Placeholder 3">
            <a:extLst>
              <a:ext uri="{FF2B5EF4-FFF2-40B4-BE49-F238E27FC236}">
                <a16:creationId xmlns:a16="http://schemas.microsoft.com/office/drawing/2014/main" id="{EDEA8CE8-4251-F943-AEEF-12C45B2A553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813636" y="2783206"/>
            <a:ext cx="5105400" cy="3403600"/>
          </a:xfrm>
          <a:prstGeom prst="rect">
            <a:avLst/>
          </a:prstGeom>
        </p:spPr>
      </p:pic>
      <p:sp>
        <p:nvSpPr>
          <p:cNvPr id="5" name="Slide Number Placeholder 4">
            <a:extLst>
              <a:ext uri="{FF2B5EF4-FFF2-40B4-BE49-F238E27FC236}">
                <a16:creationId xmlns:a16="http://schemas.microsoft.com/office/drawing/2014/main" id="{C10873C5-89FB-4346-A369-F3954D71642B}"/>
              </a:ext>
            </a:extLst>
          </p:cNvPr>
          <p:cNvSpPr>
            <a:spLocks noGrp="1"/>
          </p:cNvSpPr>
          <p:nvPr>
            <p:ph type="sldNum" sz="quarter" idx="12"/>
          </p:nvPr>
        </p:nvSpPr>
        <p:spPr/>
        <p:txBody>
          <a:bodyPr/>
          <a:lstStyle/>
          <a:p>
            <a:fld id="{60553ECD-7F6D-420D-93CA-D8D15EB427AC}" type="slidenum">
              <a:rPr lang="en-US" smtClean="0"/>
              <a:t>13</a:t>
            </a:fld>
            <a:endParaRPr lang="en-US" dirty="0"/>
          </a:p>
        </p:txBody>
      </p:sp>
      <p:sp>
        <p:nvSpPr>
          <p:cNvPr id="7" name="TextBox 6">
            <a:extLst>
              <a:ext uri="{FF2B5EF4-FFF2-40B4-BE49-F238E27FC236}">
                <a16:creationId xmlns:a16="http://schemas.microsoft.com/office/drawing/2014/main" id="{1F294FE9-A5AA-7C43-A10E-48A9AC35AD58}"/>
              </a:ext>
            </a:extLst>
          </p:cNvPr>
          <p:cNvSpPr txBox="1"/>
          <p:nvPr/>
        </p:nvSpPr>
        <p:spPr>
          <a:xfrm>
            <a:off x="387377" y="2389358"/>
            <a:ext cx="6253266" cy="3862596"/>
          </a:xfrm>
          <a:prstGeom prst="rect">
            <a:avLst/>
          </a:prstGeom>
          <a:noFill/>
        </p:spPr>
        <p:txBody>
          <a:bodyPr wrap="square" rtlCol="0">
            <a:spAutoFit/>
          </a:bodyPr>
          <a:lstStyle/>
          <a:p>
            <a:pPr>
              <a:spcBef>
                <a:spcPts val="600"/>
              </a:spcBef>
            </a:pPr>
            <a:r>
              <a:rPr lang="en-US" sz="2200" dirty="0">
                <a:latin typeface="Calibri" panose="020F0502020204030204" pitchFamily="34" charset="0"/>
                <a:cs typeface="Calibri" panose="020F0502020204030204" pitchFamily="34" charset="0"/>
              </a:rPr>
              <a:t>It is constrained by:</a:t>
            </a:r>
          </a:p>
          <a:p>
            <a:pPr marL="285750" indent="-285750">
              <a:spcBef>
                <a:spcPts val="600"/>
              </a:spcBef>
              <a:buFont typeface="Arial" panose="020B0604020202020204" pitchFamily="34" charset="0"/>
              <a:buChar char="•"/>
            </a:pPr>
            <a:r>
              <a:rPr lang="en-US" sz="2200" dirty="0">
                <a:latin typeface="Calibri" panose="020F0502020204030204" pitchFamily="34" charset="0"/>
                <a:cs typeface="Calibri" panose="020F0502020204030204" pitchFamily="34" charset="0"/>
              </a:rPr>
              <a:t>The </a:t>
            </a:r>
            <a:r>
              <a:rPr lang="en-US" sz="2200" b="1" i="1" dirty="0">
                <a:latin typeface="Calibri" panose="020F0502020204030204" pitchFamily="34" charset="0"/>
                <a:cs typeface="Calibri" panose="020F0502020204030204" pitchFamily="34" charset="0"/>
              </a:rPr>
              <a:t>physical</a:t>
            </a:r>
            <a:r>
              <a:rPr lang="en-US" sz="2200" dirty="0">
                <a:latin typeface="Calibri" panose="020F0502020204030204" pitchFamily="34" charset="0"/>
                <a:cs typeface="Calibri" panose="020F0502020204030204" pitchFamily="34" charset="0"/>
              </a:rPr>
              <a:t> </a:t>
            </a:r>
            <a:r>
              <a:rPr lang="en-US" sz="2200" b="1" dirty="0">
                <a:latin typeface="Calibri" panose="020F0502020204030204" pitchFamily="34" charset="0"/>
                <a:cs typeface="Calibri" panose="020F0502020204030204" pitchFamily="34" charset="0"/>
              </a:rPr>
              <a:t>demands</a:t>
            </a:r>
            <a:r>
              <a:rPr lang="en-US" sz="2200" dirty="0">
                <a:latin typeface="Calibri" panose="020F0502020204030204" pitchFamily="34" charset="0"/>
                <a:cs typeface="Calibri" panose="020F0502020204030204" pitchFamily="34" charset="0"/>
              </a:rPr>
              <a:t> of the human body; </a:t>
            </a:r>
          </a:p>
          <a:p>
            <a:pPr marL="285750" indent="-285750">
              <a:spcBef>
                <a:spcPts val="600"/>
              </a:spcBef>
              <a:buFont typeface="Arial" panose="020B0604020202020204" pitchFamily="34" charset="0"/>
              <a:buChar char="•"/>
            </a:pPr>
            <a:r>
              <a:rPr lang="en-US" sz="2200" dirty="0">
                <a:latin typeface="Calibri" panose="020F0502020204030204" pitchFamily="34" charset="0"/>
                <a:cs typeface="Calibri" panose="020F0502020204030204" pitchFamily="34" charset="0"/>
              </a:rPr>
              <a:t>The </a:t>
            </a:r>
            <a:r>
              <a:rPr lang="en-US" sz="2200" b="1" i="1" dirty="0">
                <a:latin typeface="Calibri" panose="020F0502020204030204" pitchFamily="34" charset="0"/>
                <a:cs typeface="Calibri" panose="020F0502020204030204" pitchFamily="34" charset="0"/>
              </a:rPr>
              <a:t>geographical</a:t>
            </a:r>
            <a:r>
              <a:rPr lang="en-US" sz="2200" b="1" dirty="0">
                <a:latin typeface="Calibri" panose="020F0502020204030204" pitchFamily="34" charset="0"/>
                <a:cs typeface="Calibri" panose="020F0502020204030204" pitchFamily="34" charset="0"/>
              </a:rPr>
              <a:t> context</a:t>
            </a:r>
            <a:r>
              <a:rPr lang="en-US" sz="2200" dirty="0">
                <a:latin typeface="Calibri" panose="020F0502020204030204" pitchFamily="34" charset="0"/>
                <a:cs typeface="Calibri" panose="020F0502020204030204" pitchFamily="34" charset="0"/>
              </a:rPr>
              <a:t> and the edible things in it; </a:t>
            </a:r>
          </a:p>
          <a:p>
            <a:pPr marL="285750" indent="-285750">
              <a:spcBef>
                <a:spcPts val="600"/>
              </a:spcBef>
              <a:buFont typeface="Arial" panose="020B0604020202020204" pitchFamily="34" charset="0"/>
              <a:buChar char="•"/>
            </a:pPr>
            <a:r>
              <a:rPr lang="en-US" sz="2200" dirty="0">
                <a:latin typeface="Calibri" panose="020F0502020204030204" pitchFamily="34" charset="0"/>
                <a:cs typeface="Calibri" panose="020F0502020204030204" pitchFamily="34" charset="0"/>
              </a:rPr>
              <a:t>The </a:t>
            </a:r>
            <a:r>
              <a:rPr lang="en-US" sz="2200" b="1" i="1" dirty="0">
                <a:latin typeface="Calibri" panose="020F0502020204030204" pitchFamily="34" charset="0"/>
                <a:cs typeface="Calibri" panose="020F0502020204030204" pitchFamily="34" charset="0"/>
              </a:rPr>
              <a:t>social/political/legal</a:t>
            </a:r>
            <a:r>
              <a:rPr lang="en-US" sz="2200" i="1" dirty="0">
                <a:latin typeface="Calibri" panose="020F0502020204030204" pitchFamily="34" charset="0"/>
                <a:cs typeface="Calibri" panose="020F0502020204030204" pitchFamily="34" charset="0"/>
              </a:rPr>
              <a:t> </a:t>
            </a:r>
            <a:r>
              <a:rPr lang="en-US" sz="2200" b="1" i="1" dirty="0">
                <a:latin typeface="Calibri" panose="020F0502020204030204" pitchFamily="34" charset="0"/>
                <a:cs typeface="Calibri" panose="020F0502020204030204" pitchFamily="34" charset="0"/>
              </a:rPr>
              <a:t>context</a:t>
            </a:r>
            <a:r>
              <a:rPr lang="en-US" sz="2200" dirty="0">
                <a:latin typeface="Calibri" panose="020F0502020204030204" pitchFamily="34" charset="0"/>
                <a:cs typeface="Calibri" panose="020F0502020204030204" pitchFamily="34" charset="0"/>
              </a:rPr>
              <a:t> that makes certain edibles salient, available, safe; </a:t>
            </a:r>
          </a:p>
          <a:p>
            <a:pPr marL="285750" indent="-285750">
              <a:spcBef>
                <a:spcPts val="600"/>
              </a:spcBef>
              <a:buFont typeface="Arial" panose="020B0604020202020204" pitchFamily="34" charset="0"/>
              <a:buChar char="•"/>
            </a:pPr>
            <a:r>
              <a:rPr lang="en-US" sz="2200" dirty="0">
                <a:latin typeface="Calibri" panose="020F0502020204030204" pitchFamily="34" charset="0"/>
                <a:cs typeface="Calibri" panose="020F0502020204030204" pitchFamily="34" charset="0"/>
              </a:rPr>
              <a:t>The </a:t>
            </a:r>
            <a:r>
              <a:rPr lang="en-US" sz="2200" b="1" i="1" dirty="0">
                <a:latin typeface="Calibri" panose="020F0502020204030204" pitchFamily="34" charset="0"/>
                <a:cs typeface="Calibri" panose="020F0502020204030204" pitchFamily="34" charset="0"/>
              </a:rPr>
              <a:t>economic constraints</a:t>
            </a:r>
            <a:r>
              <a:rPr lang="en-US" sz="2200" b="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on what we can afford; and</a:t>
            </a:r>
          </a:p>
          <a:p>
            <a:pPr marL="285750" indent="-285750">
              <a:spcBef>
                <a:spcPts val="600"/>
              </a:spcBef>
              <a:buFont typeface="Arial" panose="020B0604020202020204" pitchFamily="34" charset="0"/>
              <a:buChar char="•"/>
            </a:pPr>
            <a:r>
              <a:rPr lang="en-US" sz="2200" dirty="0">
                <a:solidFill>
                  <a:schemeClr val="accent2">
                    <a:lumMod val="75000"/>
                  </a:schemeClr>
                </a:solidFill>
                <a:latin typeface="Calibri" panose="020F0502020204030204" pitchFamily="34" charset="0"/>
                <a:cs typeface="Calibri" panose="020F0502020204030204" pitchFamily="34" charset="0"/>
              </a:rPr>
              <a:t>The </a:t>
            </a:r>
            <a:r>
              <a:rPr lang="en-US" sz="2200" b="1" i="1" dirty="0">
                <a:solidFill>
                  <a:schemeClr val="accent2">
                    <a:lumMod val="75000"/>
                  </a:schemeClr>
                </a:solidFill>
                <a:latin typeface="Calibri" panose="020F0502020204030204" pitchFamily="34" charset="0"/>
                <a:cs typeface="Calibri" panose="020F0502020204030204" pitchFamily="34" charset="0"/>
              </a:rPr>
              <a:t>social meaning</a:t>
            </a:r>
            <a:r>
              <a:rPr lang="en-US" sz="2200" b="1" dirty="0">
                <a:solidFill>
                  <a:schemeClr val="accent2">
                    <a:lumMod val="75000"/>
                  </a:schemeClr>
                </a:solidFill>
                <a:latin typeface="Calibri" panose="020F0502020204030204" pitchFamily="34" charset="0"/>
                <a:cs typeface="Calibri" panose="020F0502020204030204" pitchFamily="34" charset="0"/>
              </a:rPr>
              <a:t> </a:t>
            </a:r>
            <a:r>
              <a:rPr lang="en-US" sz="2200" dirty="0">
                <a:solidFill>
                  <a:schemeClr val="accent2">
                    <a:lumMod val="75000"/>
                  </a:schemeClr>
                </a:solidFill>
                <a:latin typeface="Calibri" panose="020F0502020204030204" pitchFamily="34" charset="0"/>
                <a:cs typeface="Calibri" panose="020F0502020204030204" pitchFamily="34" charset="0"/>
              </a:rPr>
              <a:t>of the different foodstuffs, i.e., culture</a:t>
            </a:r>
            <a:r>
              <a:rPr lang="en-US" sz="2200" dirty="0">
                <a:solidFill>
                  <a:schemeClr val="accent2">
                    <a:lumMod val="75000"/>
                  </a:schemeClr>
                </a:solidFill>
              </a:rPr>
              <a:t>.</a:t>
            </a:r>
          </a:p>
        </p:txBody>
      </p:sp>
      <p:sp>
        <p:nvSpPr>
          <p:cNvPr id="8" name="Round Diagonal Corner Rectangle 7">
            <a:extLst>
              <a:ext uri="{FF2B5EF4-FFF2-40B4-BE49-F238E27FC236}">
                <a16:creationId xmlns:a16="http://schemas.microsoft.com/office/drawing/2014/main" id="{CAA3788E-059C-BE4B-BCB2-D7279F5CABC8}"/>
              </a:ext>
            </a:extLst>
          </p:cNvPr>
          <p:cNvSpPr/>
          <p:nvPr/>
        </p:nvSpPr>
        <p:spPr>
          <a:xfrm>
            <a:off x="2133023" y="1424525"/>
            <a:ext cx="7925953" cy="685063"/>
          </a:xfrm>
          <a:prstGeom prst="round2DiagRect">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Avenir" panose="02000503020000020003" pitchFamily="2" charset="0"/>
              </a:rPr>
              <a:t>Any human behavior is conditioned by multiple factors.  </a:t>
            </a:r>
            <a:endParaRPr lang="en-US" dirty="0"/>
          </a:p>
        </p:txBody>
      </p:sp>
      <p:sp>
        <p:nvSpPr>
          <p:cNvPr id="3" name="Round Same Side Corner Rectangle 2">
            <a:extLst>
              <a:ext uri="{FF2B5EF4-FFF2-40B4-BE49-F238E27FC236}">
                <a16:creationId xmlns:a16="http://schemas.microsoft.com/office/drawing/2014/main" id="{C3B95712-AA60-B44D-A87D-9CE0489EFCC3}"/>
              </a:ext>
            </a:extLst>
          </p:cNvPr>
          <p:cNvSpPr/>
          <p:nvPr/>
        </p:nvSpPr>
        <p:spPr>
          <a:xfrm>
            <a:off x="8055703" y="2389358"/>
            <a:ext cx="2621267" cy="685063"/>
          </a:xfrm>
          <a:prstGeom prst="round2Same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rPr>
              <a:t>Consider a meal…</a:t>
            </a:r>
          </a:p>
        </p:txBody>
      </p:sp>
    </p:spTree>
    <p:extLst>
      <p:ext uri="{BB962C8B-B14F-4D97-AF65-F5344CB8AC3E}">
        <p14:creationId xmlns:p14="http://schemas.microsoft.com/office/powerpoint/2010/main" val="83682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8E920A-FD36-6143-98A4-192119EF60D7}"/>
              </a:ext>
            </a:extLst>
          </p:cNvPr>
          <p:cNvPicPr>
            <a:picLocks noGrp="1" noChangeAspect="1"/>
          </p:cNvPicPr>
          <p:nvPr>
            <p:ph idx="1"/>
          </p:nvPr>
        </p:nvPicPr>
        <p:blipFill>
          <a:blip r:embed="rId2"/>
          <a:stretch>
            <a:fillRect/>
          </a:stretch>
        </p:blipFill>
        <p:spPr>
          <a:xfrm>
            <a:off x="2013941" y="702312"/>
            <a:ext cx="8164117" cy="5453375"/>
          </a:xfrm>
        </p:spPr>
      </p:pic>
      <p:sp>
        <p:nvSpPr>
          <p:cNvPr id="2" name="Slide Number Placeholder 1">
            <a:extLst>
              <a:ext uri="{FF2B5EF4-FFF2-40B4-BE49-F238E27FC236}">
                <a16:creationId xmlns:a16="http://schemas.microsoft.com/office/drawing/2014/main" id="{7DACFADF-457D-2C47-9058-6D4185DD1D37}"/>
              </a:ext>
            </a:extLst>
          </p:cNvPr>
          <p:cNvSpPr>
            <a:spLocks noGrp="1"/>
          </p:cNvSpPr>
          <p:nvPr>
            <p:ph type="sldNum" sz="quarter" idx="12"/>
          </p:nvPr>
        </p:nvSpPr>
        <p:spPr/>
        <p:txBody>
          <a:bodyPr/>
          <a:lstStyle/>
          <a:p>
            <a:fld id="{60553ECD-7F6D-420D-93CA-D8D15EB427AC}" type="slidenum">
              <a:rPr lang="en-US" smtClean="0"/>
              <a:t>14</a:t>
            </a:fld>
            <a:endParaRPr lang="en-US" dirty="0"/>
          </a:p>
        </p:txBody>
      </p:sp>
      <p:sp>
        <p:nvSpPr>
          <p:cNvPr id="6" name="Rounded Rectangle 5">
            <a:extLst>
              <a:ext uri="{FF2B5EF4-FFF2-40B4-BE49-F238E27FC236}">
                <a16:creationId xmlns:a16="http://schemas.microsoft.com/office/drawing/2014/main" id="{E500F249-2865-9943-A9C9-35A1C66A6CAD}"/>
              </a:ext>
            </a:extLst>
          </p:cNvPr>
          <p:cNvSpPr/>
          <p:nvPr/>
        </p:nvSpPr>
        <p:spPr>
          <a:xfrm>
            <a:off x="449705" y="854438"/>
            <a:ext cx="4661942" cy="1139253"/>
          </a:xfrm>
          <a:prstGeom prst="roundRect">
            <a:avLst/>
          </a:prstGeom>
          <a:solidFill>
            <a:schemeClr val="accent4">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dirty="0"/>
              <a:t>January 2019, “Feast Fit For A Burger King: Trump Serves Fast Food To College Football Champs” (NPR)</a:t>
            </a:r>
          </a:p>
        </p:txBody>
      </p:sp>
    </p:spTree>
    <p:extLst>
      <p:ext uri="{BB962C8B-B14F-4D97-AF65-F5344CB8AC3E}">
        <p14:creationId xmlns:p14="http://schemas.microsoft.com/office/powerpoint/2010/main" val="1547178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98C1-7CFE-EC44-B6F3-7306CAFBED17}"/>
              </a:ext>
            </a:extLst>
          </p:cNvPr>
          <p:cNvSpPr>
            <a:spLocks noGrp="1"/>
          </p:cNvSpPr>
          <p:nvPr>
            <p:ph type="title"/>
          </p:nvPr>
        </p:nvSpPr>
        <p:spPr>
          <a:xfrm>
            <a:off x="482600" y="600653"/>
            <a:ext cx="11147071" cy="611559"/>
          </a:xfrm>
        </p:spPr>
        <p:txBody>
          <a:bodyPr>
            <a:noAutofit/>
          </a:bodyPr>
          <a:lstStyle/>
          <a:p>
            <a:r>
              <a:rPr lang="en-US" dirty="0">
                <a:latin typeface="+mj-lt"/>
              </a:rPr>
              <a:t>Semiotic Communities Share a Cultural Technē</a:t>
            </a:r>
          </a:p>
        </p:txBody>
      </p:sp>
      <p:sp>
        <p:nvSpPr>
          <p:cNvPr id="11" name="Slide Number Placeholder 10">
            <a:extLst>
              <a:ext uri="{FF2B5EF4-FFF2-40B4-BE49-F238E27FC236}">
                <a16:creationId xmlns:a16="http://schemas.microsoft.com/office/drawing/2014/main" id="{34D05CC3-72BD-3448-AC37-23C69403BAEA}"/>
              </a:ext>
            </a:extLst>
          </p:cNvPr>
          <p:cNvSpPr>
            <a:spLocks noGrp="1"/>
          </p:cNvSpPr>
          <p:nvPr>
            <p:ph type="sldNum" sz="quarter" idx="12"/>
          </p:nvPr>
        </p:nvSpPr>
        <p:spPr/>
        <p:txBody>
          <a:bodyPr/>
          <a:lstStyle/>
          <a:p>
            <a:fld id="{60553ECD-7F6D-420D-93CA-D8D15EB427AC}" type="slidenum">
              <a:rPr lang="en-US" smtClean="0"/>
              <a:t>15</a:t>
            </a:fld>
            <a:endParaRPr lang="en-US" dirty="0"/>
          </a:p>
        </p:txBody>
      </p:sp>
      <p:sp>
        <p:nvSpPr>
          <p:cNvPr id="4" name="Round Diagonal Corner Rectangle 3">
            <a:extLst>
              <a:ext uri="{FF2B5EF4-FFF2-40B4-BE49-F238E27FC236}">
                <a16:creationId xmlns:a16="http://schemas.microsoft.com/office/drawing/2014/main" id="{43C556D8-0A04-7744-BC21-88E4AEAE0500}"/>
              </a:ext>
            </a:extLst>
          </p:cNvPr>
          <p:cNvSpPr/>
          <p:nvPr/>
        </p:nvSpPr>
        <p:spPr>
          <a:xfrm>
            <a:off x="1058930" y="4375721"/>
            <a:ext cx="10074140" cy="1881626"/>
          </a:xfrm>
          <a:prstGeom prst="round2DiagRect">
            <a:avLst/>
          </a:prstGeom>
          <a:solidFill>
            <a:schemeClr val="accent6">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200" dirty="0">
              <a:solidFill>
                <a:sysClr val="windowText" lastClr="000000"/>
              </a:solidFill>
              <a:latin typeface="Avenir" panose="02000503020000020003" pitchFamily="2" charset="0"/>
            </a:endParaRPr>
          </a:p>
          <a:p>
            <a:pPr algn="ctr"/>
            <a:r>
              <a:rPr lang="en-US" sz="2200" dirty="0">
                <a:solidFill>
                  <a:sysClr val="windowText" lastClr="000000"/>
                </a:solidFill>
                <a:latin typeface="Avenir" panose="02000503020000020003" pitchFamily="2" charset="0"/>
              </a:rPr>
              <a:t>“…users of culture will form a semiotic community – in the sense that they will recognize the same set of oppositions [/meanings] and therefore be capable of engaging in mutually meaningful symbolic action. To use the ubiquitous linguistic analogy, they will be capable of using the "grammar" of the semiotic system to make understandable "utterances.”” (Sewell 2005, 49)</a:t>
            </a:r>
          </a:p>
          <a:p>
            <a:pPr algn="ctr"/>
            <a:endParaRPr lang="en-US" sz="2200" dirty="0">
              <a:solidFill>
                <a:sysClr val="windowText" lastClr="000000"/>
              </a:solidFill>
              <a:latin typeface="Avenir" panose="02000503020000020003" pitchFamily="2" charset="0"/>
            </a:endParaRPr>
          </a:p>
        </p:txBody>
      </p:sp>
      <p:sp>
        <p:nvSpPr>
          <p:cNvPr id="6" name="Rectangle 5">
            <a:extLst>
              <a:ext uri="{FF2B5EF4-FFF2-40B4-BE49-F238E27FC236}">
                <a16:creationId xmlns:a16="http://schemas.microsoft.com/office/drawing/2014/main" id="{F4F0205E-8CFD-1241-A0A4-D38BB1A9F38B}"/>
              </a:ext>
            </a:extLst>
          </p:cNvPr>
          <p:cNvSpPr/>
          <p:nvPr/>
        </p:nvSpPr>
        <p:spPr>
          <a:xfrm>
            <a:off x="6096000" y="2605524"/>
            <a:ext cx="5252484" cy="1700242"/>
          </a:xfrm>
          <a:prstGeom prst="rect">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lvl="1" algn="ctr"/>
            <a:r>
              <a:rPr lang="en-US" sz="2200" dirty="0">
                <a:solidFill>
                  <a:sysClr val="windowText" lastClr="000000"/>
                </a:solidFill>
                <a:latin typeface="Avenir" panose="02000503020000020003" pitchFamily="2" charset="0"/>
              </a:rPr>
              <a:t>Tools that are designed for one purpose are used for other purposes, including critique. (bricolage)</a:t>
            </a:r>
          </a:p>
        </p:txBody>
      </p:sp>
      <p:sp>
        <p:nvSpPr>
          <p:cNvPr id="8" name="Round Diagonal Corner Rectangle 7">
            <a:extLst>
              <a:ext uri="{FF2B5EF4-FFF2-40B4-BE49-F238E27FC236}">
                <a16:creationId xmlns:a16="http://schemas.microsoft.com/office/drawing/2014/main" id="{2792D7CF-96C9-594F-98C3-DE3FD0220D52}"/>
              </a:ext>
            </a:extLst>
          </p:cNvPr>
          <p:cNvSpPr/>
          <p:nvPr/>
        </p:nvSpPr>
        <p:spPr>
          <a:xfrm>
            <a:off x="1941704" y="1295065"/>
            <a:ext cx="7995684" cy="1467293"/>
          </a:xfrm>
          <a:prstGeom prst="round2DiagRect">
            <a:avLst/>
          </a:prstGeom>
          <a:solidFill>
            <a:srgbClr val="FFEFC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200" dirty="0">
                <a:solidFill>
                  <a:sysClr val="windowText" lastClr="000000"/>
                </a:solidFill>
                <a:latin typeface="Avenir" panose="02000503020000020003" pitchFamily="2" charset="0"/>
              </a:rPr>
              <a:t>Public meanings are internalized as we learn the “languages” of our local cultures; this is the basis for our fluency in social skills and capacities for code-switching. </a:t>
            </a:r>
          </a:p>
        </p:txBody>
      </p:sp>
      <p:sp>
        <p:nvSpPr>
          <p:cNvPr id="5" name="Rounded Rectangle 4">
            <a:extLst>
              <a:ext uri="{FF2B5EF4-FFF2-40B4-BE49-F238E27FC236}">
                <a16:creationId xmlns:a16="http://schemas.microsoft.com/office/drawing/2014/main" id="{D50BB433-6A7C-144F-99D3-FCDE70B3E2EB}"/>
              </a:ext>
            </a:extLst>
          </p:cNvPr>
          <p:cNvSpPr/>
          <p:nvPr/>
        </p:nvSpPr>
        <p:spPr>
          <a:xfrm>
            <a:off x="687062" y="2605523"/>
            <a:ext cx="5252484" cy="1695893"/>
          </a:xfrm>
          <a:prstGeom prst="roundRect">
            <a:avLst/>
          </a:prstGeom>
          <a:solidFill>
            <a:schemeClr val="accent5">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ysClr val="windowText" lastClr="000000"/>
              </a:solidFill>
              <a:latin typeface="Avenir" panose="02000503020000020003" pitchFamily="2" charset="0"/>
            </a:endParaRPr>
          </a:p>
          <a:p>
            <a:pPr algn="ctr"/>
            <a:r>
              <a:rPr lang="en-US" sz="2200" dirty="0">
                <a:solidFill>
                  <a:sysClr val="windowText" lastClr="000000"/>
                </a:solidFill>
                <a:latin typeface="Avenir" panose="02000503020000020003" pitchFamily="2" charset="0"/>
              </a:rPr>
              <a:t>I share some cultural tools with philosophical colleagues across the globe, others with my neighbors, and still others with my dogs.  </a:t>
            </a:r>
          </a:p>
          <a:p>
            <a:pPr algn="ctr"/>
            <a:endParaRPr lang="en-US" sz="2200" dirty="0">
              <a:solidFill>
                <a:sysClr val="windowText" lastClr="000000"/>
              </a:solidFill>
              <a:latin typeface="Avenir" panose="02000503020000020003" pitchFamily="2" charset="0"/>
            </a:endParaRPr>
          </a:p>
        </p:txBody>
      </p:sp>
      <p:pic>
        <p:nvPicPr>
          <p:cNvPr id="10" name="Picture 9" descr="A picture containing dog, person, leash, mammal&#10;&#10;Description automatically generated">
            <a:extLst>
              <a:ext uri="{FF2B5EF4-FFF2-40B4-BE49-F238E27FC236}">
                <a16:creationId xmlns:a16="http://schemas.microsoft.com/office/drawing/2014/main" id="{9A521AA7-BA8E-104A-854D-55055B4C4A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2456" y="2929294"/>
            <a:ext cx="4116365" cy="2744243"/>
          </a:xfrm>
          <a:prstGeom prst="rect">
            <a:avLst/>
          </a:prstGeom>
        </p:spPr>
      </p:pic>
    </p:spTree>
    <p:extLst>
      <p:ext uri="{BB962C8B-B14F-4D97-AF65-F5344CB8AC3E}">
        <p14:creationId xmlns:p14="http://schemas.microsoft.com/office/powerpoint/2010/main" val="244202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F84F0E-4460-E940-8742-EBC402F2ECAA}"/>
              </a:ext>
            </a:extLst>
          </p:cNvPr>
          <p:cNvGrpSpPr/>
          <p:nvPr/>
        </p:nvGrpSpPr>
        <p:grpSpPr>
          <a:xfrm>
            <a:off x="6389913" y="2626188"/>
            <a:ext cx="3390504" cy="3037148"/>
            <a:chOff x="5605545" y="3053369"/>
            <a:chExt cx="3390504" cy="3037148"/>
          </a:xfrm>
        </p:grpSpPr>
        <p:grpSp>
          <p:nvGrpSpPr>
            <p:cNvPr id="48" name="Group 47">
              <a:extLst>
                <a:ext uri="{FF2B5EF4-FFF2-40B4-BE49-F238E27FC236}">
                  <a16:creationId xmlns:a16="http://schemas.microsoft.com/office/drawing/2014/main" id="{DE5C4B48-D1BF-D540-88D4-6F554D22192D}"/>
                </a:ext>
              </a:extLst>
            </p:cNvPr>
            <p:cNvGrpSpPr/>
            <p:nvPr/>
          </p:nvGrpSpPr>
          <p:grpSpPr>
            <a:xfrm>
              <a:off x="5605545" y="3053369"/>
              <a:ext cx="3390504" cy="3037148"/>
              <a:chOff x="5443486" y="2900969"/>
              <a:chExt cx="3390504" cy="3037148"/>
            </a:xfrm>
          </p:grpSpPr>
          <p:grpSp>
            <p:nvGrpSpPr>
              <p:cNvPr id="53" name="Group 52">
                <a:extLst>
                  <a:ext uri="{FF2B5EF4-FFF2-40B4-BE49-F238E27FC236}">
                    <a16:creationId xmlns:a16="http://schemas.microsoft.com/office/drawing/2014/main" id="{CCEC7802-3D24-7643-92BE-C1D39865C56C}"/>
                  </a:ext>
                </a:extLst>
              </p:cNvPr>
              <p:cNvGrpSpPr/>
              <p:nvPr/>
            </p:nvGrpSpPr>
            <p:grpSpPr>
              <a:xfrm>
                <a:off x="5443486" y="2900969"/>
                <a:ext cx="3390504" cy="3037148"/>
                <a:chOff x="5434841" y="2900969"/>
                <a:chExt cx="3390504" cy="3037148"/>
              </a:xfrm>
            </p:grpSpPr>
            <p:sp>
              <p:nvSpPr>
                <p:cNvPr id="57" name="Rounded Rectangle 56">
                  <a:extLst>
                    <a:ext uri="{FF2B5EF4-FFF2-40B4-BE49-F238E27FC236}">
                      <a16:creationId xmlns:a16="http://schemas.microsoft.com/office/drawing/2014/main" id="{DF50DCEA-1DDD-6745-A494-72478482291A}"/>
                    </a:ext>
                  </a:extLst>
                </p:cNvPr>
                <p:cNvSpPr/>
                <p:nvPr/>
              </p:nvSpPr>
              <p:spPr>
                <a:xfrm>
                  <a:off x="5434841" y="5026202"/>
                  <a:ext cx="3390504" cy="911915"/>
                </a:xfrm>
                <a:prstGeom prst="roundRect">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ysClr val="windowText" lastClr="000000"/>
                      </a:solidFill>
                    </a:rPr>
                    <a:t>	            Resources</a:t>
                  </a:r>
                </a:p>
                <a:p>
                  <a:pPr algn="r"/>
                  <a:r>
                    <a:rPr lang="en-US" dirty="0">
                      <a:solidFill>
                        <a:sysClr val="windowText" lastClr="000000"/>
                      </a:solidFill>
                    </a:rPr>
                    <a:t>	     (things +/- valued)</a:t>
                  </a:r>
                </a:p>
              </p:txBody>
            </p:sp>
            <p:sp>
              <p:nvSpPr>
                <p:cNvPr id="58" name="Rounded Rectangle 57">
                  <a:extLst>
                    <a:ext uri="{FF2B5EF4-FFF2-40B4-BE49-F238E27FC236}">
                      <a16:creationId xmlns:a16="http://schemas.microsoft.com/office/drawing/2014/main" id="{61ED3291-9816-D04E-B10E-FBB01538FD77}"/>
                    </a:ext>
                  </a:extLst>
                </p:cNvPr>
                <p:cNvSpPr/>
                <p:nvPr/>
              </p:nvSpPr>
              <p:spPr>
                <a:xfrm>
                  <a:off x="5445392" y="3481191"/>
                  <a:ext cx="3052689" cy="911915"/>
                </a:xfrm>
                <a:prstGeom prst="roundRect">
                  <a:avLst/>
                </a:prstGeom>
                <a:solidFill>
                  <a:schemeClr val="accent6">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 Social Meanings</a:t>
                  </a:r>
                </a:p>
                <a:p>
                  <a:r>
                    <a:rPr lang="en-US" dirty="0">
                      <a:solidFill>
                        <a:sysClr val="windowText" lastClr="000000"/>
                      </a:solidFill>
                    </a:rPr>
                    <a:t>        (Public)</a:t>
                  </a:r>
                </a:p>
              </p:txBody>
            </p:sp>
            <p:sp>
              <p:nvSpPr>
                <p:cNvPr id="59" name="TextBox 58">
                  <a:extLst>
                    <a:ext uri="{FF2B5EF4-FFF2-40B4-BE49-F238E27FC236}">
                      <a16:creationId xmlns:a16="http://schemas.microsoft.com/office/drawing/2014/main" id="{67F72BEA-8423-7943-871F-B07D394373F5}"/>
                    </a:ext>
                  </a:extLst>
                </p:cNvPr>
                <p:cNvSpPr txBox="1"/>
                <p:nvPr/>
              </p:nvSpPr>
              <p:spPr>
                <a:xfrm>
                  <a:off x="5665111" y="2900969"/>
                  <a:ext cx="2604624" cy="369332"/>
                </a:xfrm>
                <a:prstGeom prst="rect">
                  <a:avLst/>
                </a:prstGeom>
                <a:noFill/>
              </p:spPr>
              <p:txBody>
                <a:bodyPr wrap="none" rtlCol="0">
                  <a:spAutoFit/>
                </a:bodyPr>
                <a:lstStyle/>
                <a:p>
                  <a:r>
                    <a:rPr lang="en-US" b="1" dirty="0"/>
                    <a:t>Cultural Technē</a:t>
                  </a:r>
                  <a:r>
                    <a:rPr lang="en-US" dirty="0"/>
                    <a:t>/Ideology</a:t>
                  </a:r>
                </a:p>
              </p:txBody>
            </p:sp>
            <p:sp>
              <p:nvSpPr>
                <p:cNvPr id="60" name="TextBox 59">
                  <a:extLst>
                    <a:ext uri="{FF2B5EF4-FFF2-40B4-BE49-F238E27FC236}">
                      <a16:creationId xmlns:a16="http://schemas.microsoft.com/office/drawing/2014/main" id="{5FA8EA1B-0FBD-2345-8CC1-69DB8C9FBFA8}"/>
                    </a:ext>
                  </a:extLst>
                </p:cNvPr>
                <p:cNvSpPr txBox="1"/>
                <p:nvPr/>
              </p:nvSpPr>
              <p:spPr>
                <a:xfrm>
                  <a:off x="6348451" y="4524988"/>
                  <a:ext cx="1135888" cy="369332"/>
                </a:xfrm>
                <a:prstGeom prst="rect">
                  <a:avLst/>
                </a:prstGeom>
                <a:noFill/>
              </p:spPr>
              <p:txBody>
                <a:bodyPr wrap="none" rtlCol="0">
                  <a:spAutoFit/>
                </a:bodyPr>
                <a:lstStyle/>
                <a:p>
                  <a:r>
                    <a:rPr lang="en-US" dirty="0"/>
                    <a:t>PRACTICE</a:t>
                  </a:r>
                </a:p>
              </p:txBody>
            </p:sp>
            <p:sp>
              <p:nvSpPr>
                <p:cNvPr id="61" name="Right Brace 60">
                  <a:extLst>
                    <a:ext uri="{FF2B5EF4-FFF2-40B4-BE49-F238E27FC236}">
                      <a16:creationId xmlns:a16="http://schemas.microsoft.com/office/drawing/2014/main" id="{300B1133-CC89-374D-BDF6-3280C29226A2}"/>
                    </a:ext>
                  </a:extLst>
                </p:cNvPr>
                <p:cNvSpPr/>
                <p:nvPr/>
              </p:nvSpPr>
              <p:spPr>
                <a:xfrm rot="5400000">
                  <a:off x="6782125" y="2912203"/>
                  <a:ext cx="352844" cy="926645"/>
                </a:xfrm>
                <a:prstGeom prst="rightBrace">
                  <a:avLst>
                    <a:gd name="adj1" fmla="val 6415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TextBox 61">
                  <a:extLst>
                    <a:ext uri="{FF2B5EF4-FFF2-40B4-BE49-F238E27FC236}">
                      <a16:creationId xmlns:a16="http://schemas.microsoft.com/office/drawing/2014/main" id="{B1A4CCD4-2975-3248-8AE0-8B986CD1CC98}"/>
                    </a:ext>
                  </a:extLst>
                </p:cNvPr>
                <p:cNvSpPr txBox="1"/>
                <p:nvPr/>
              </p:nvSpPr>
              <p:spPr>
                <a:xfrm>
                  <a:off x="7422409" y="3577767"/>
                  <a:ext cx="921773" cy="954107"/>
                </a:xfrm>
                <a:prstGeom prst="rect">
                  <a:avLst/>
                </a:prstGeom>
                <a:noFill/>
                <a:ln>
                  <a:noFill/>
                </a:ln>
              </p:spPr>
              <p:txBody>
                <a:bodyPr wrap="square" rtlCol="0">
                  <a:spAutoFit/>
                </a:bodyPr>
                <a:lstStyle/>
                <a:p>
                  <a:r>
                    <a:rPr lang="en-US" sz="1400" dirty="0"/>
                    <a:t>Friend?</a:t>
                  </a:r>
                </a:p>
                <a:p>
                  <a:r>
                    <a:rPr lang="en-US" sz="1400" dirty="0"/>
                    <a:t>Janitor?</a:t>
                  </a:r>
                </a:p>
                <a:p>
                  <a:r>
                    <a:rPr lang="en-US" sz="1400" dirty="0"/>
                    <a:t>Criminal?</a:t>
                  </a:r>
                </a:p>
                <a:p>
                  <a:endParaRPr lang="en-US" sz="1400" dirty="0"/>
                </a:p>
              </p:txBody>
            </p:sp>
          </p:grpSp>
          <p:sp>
            <p:nvSpPr>
              <p:cNvPr id="50" name="Down Arrow 49">
                <a:extLst>
                  <a:ext uri="{FF2B5EF4-FFF2-40B4-BE49-F238E27FC236}">
                    <a16:creationId xmlns:a16="http://schemas.microsoft.com/office/drawing/2014/main" id="{9CA2BE8C-898F-C14E-B064-C0A351AD19FB}"/>
                  </a:ext>
                </a:extLst>
              </p:cNvPr>
              <p:cNvSpPr/>
              <p:nvPr/>
            </p:nvSpPr>
            <p:spPr>
              <a:xfrm>
                <a:off x="7870236" y="4393106"/>
                <a:ext cx="484632" cy="633096"/>
              </a:xfrm>
              <a:prstGeom prst="downArrow">
                <a:avLst>
                  <a:gd name="adj1" fmla="val 3113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Down Arrow 50">
                <a:extLst>
                  <a:ext uri="{FF2B5EF4-FFF2-40B4-BE49-F238E27FC236}">
                    <a16:creationId xmlns:a16="http://schemas.microsoft.com/office/drawing/2014/main" id="{6D225D7F-A16A-A44A-8417-EF93218171A0}"/>
                  </a:ext>
                </a:extLst>
              </p:cNvPr>
              <p:cNvSpPr/>
              <p:nvPr/>
            </p:nvSpPr>
            <p:spPr>
              <a:xfrm rot="10800000">
                <a:off x="5760062" y="4371427"/>
                <a:ext cx="484632" cy="633096"/>
              </a:xfrm>
              <a:prstGeom prst="downArrow">
                <a:avLst>
                  <a:gd name="adj1" fmla="val 3113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close up of a mans face&#10;&#10;Description automatically generated">
              <a:extLst>
                <a:ext uri="{FF2B5EF4-FFF2-40B4-BE49-F238E27FC236}">
                  <a16:creationId xmlns:a16="http://schemas.microsoft.com/office/drawing/2014/main" id="{8EB542B5-79B8-6140-B132-7E06CAF574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2081" y="5245014"/>
              <a:ext cx="962964" cy="754057"/>
            </a:xfrm>
            <a:prstGeom prst="rect">
              <a:avLst/>
            </a:prstGeom>
          </p:spPr>
        </p:pic>
      </p:grpSp>
      <p:grpSp>
        <p:nvGrpSpPr>
          <p:cNvPr id="21" name="Group 20">
            <a:extLst>
              <a:ext uri="{FF2B5EF4-FFF2-40B4-BE49-F238E27FC236}">
                <a16:creationId xmlns:a16="http://schemas.microsoft.com/office/drawing/2014/main" id="{A03048E7-D6A3-5D44-B714-36F762EA3A7D}"/>
              </a:ext>
            </a:extLst>
          </p:cNvPr>
          <p:cNvGrpSpPr/>
          <p:nvPr/>
        </p:nvGrpSpPr>
        <p:grpSpPr>
          <a:xfrm>
            <a:off x="6396025" y="2641458"/>
            <a:ext cx="3390504" cy="3065229"/>
            <a:chOff x="5443486" y="2900969"/>
            <a:chExt cx="3390504" cy="3065229"/>
          </a:xfrm>
        </p:grpSpPr>
        <p:grpSp>
          <p:nvGrpSpPr>
            <p:cNvPr id="19" name="Group 18">
              <a:extLst>
                <a:ext uri="{FF2B5EF4-FFF2-40B4-BE49-F238E27FC236}">
                  <a16:creationId xmlns:a16="http://schemas.microsoft.com/office/drawing/2014/main" id="{5FDB508D-0BAF-5645-ACCF-4E0DAE832109}"/>
                </a:ext>
              </a:extLst>
            </p:cNvPr>
            <p:cNvGrpSpPr/>
            <p:nvPr/>
          </p:nvGrpSpPr>
          <p:grpSpPr>
            <a:xfrm>
              <a:off x="5443486" y="2900969"/>
              <a:ext cx="3390504" cy="3065229"/>
              <a:chOff x="5255349" y="111400"/>
              <a:chExt cx="3390504" cy="3065229"/>
            </a:xfrm>
          </p:grpSpPr>
          <p:grpSp>
            <p:nvGrpSpPr>
              <p:cNvPr id="40" name="Group 39">
                <a:extLst>
                  <a:ext uri="{FF2B5EF4-FFF2-40B4-BE49-F238E27FC236}">
                    <a16:creationId xmlns:a16="http://schemas.microsoft.com/office/drawing/2014/main" id="{4E620622-CF88-A641-8818-67D9F36BD892}"/>
                  </a:ext>
                </a:extLst>
              </p:cNvPr>
              <p:cNvGrpSpPr/>
              <p:nvPr/>
            </p:nvGrpSpPr>
            <p:grpSpPr>
              <a:xfrm>
                <a:off x="5255349" y="111400"/>
                <a:ext cx="3390504" cy="3037148"/>
                <a:chOff x="5434841" y="2900969"/>
                <a:chExt cx="3390504" cy="3037148"/>
              </a:xfrm>
            </p:grpSpPr>
            <p:sp>
              <p:nvSpPr>
                <p:cNvPr id="42" name="Rounded Rectangle 41">
                  <a:extLst>
                    <a:ext uri="{FF2B5EF4-FFF2-40B4-BE49-F238E27FC236}">
                      <a16:creationId xmlns:a16="http://schemas.microsoft.com/office/drawing/2014/main" id="{F45DCE2C-C00F-5149-899E-4B339D362E5C}"/>
                    </a:ext>
                  </a:extLst>
                </p:cNvPr>
                <p:cNvSpPr/>
                <p:nvPr/>
              </p:nvSpPr>
              <p:spPr>
                <a:xfrm>
                  <a:off x="5445392" y="3481191"/>
                  <a:ext cx="3052689" cy="911915"/>
                </a:xfrm>
                <a:prstGeom prst="roundRect">
                  <a:avLst/>
                </a:prstGeom>
                <a:solidFill>
                  <a:schemeClr val="accent6">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 Social Meanings</a:t>
                  </a:r>
                </a:p>
                <a:p>
                  <a:r>
                    <a:rPr lang="en-US" dirty="0">
                      <a:solidFill>
                        <a:sysClr val="windowText" lastClr="000000"/>
                      </a:solidFill>
                    </a:rPr>
                    <a:t>        (Public)</a:t>
                  </a:r>
                </a:p>
              </p:txBody>
            </p:sp>
            <p:sp>
              <p:nvSpPr>
                <p:cNvPr id="41" name="Rounded Rectangle 40">
                  <a:extLst>
                    <a:ext uri="{FF2B5EF4-FFF2-40B4-BE49-F238E27FC236}">
                      <a16:creationId xmlns:a16="http://schemas.microsoft.com/office/drawing/2014/main" id="{17D05382-8E60-D449-9009-F66CB01473B7}"/>
                    </a:ext>
                  </a:extLst>
                </p:cNvPr>
                <p:cNvSpPr/>
                <p:nvPr/>
              </p:nvSpPr>
              <p:spPr>
                <a:xfrm>
                  <a:off x="5434841" y="5026202"/>
                  <a:ext cx="3390504" cy="911915"/>
                </a:xfrm>
                <a:prstGeom prst="roundRect">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ysClr val="windowText" lastClr="000000"/>
                      </a:solidFill>
                    </a:rPr>
                    <a:t>	            Resources</a:t>
                  </a:r>
                </a:p>
                <a:p>
                  <a:pPr algn="r"/>
                  <a:r>
                    <a:rPr lang="en-US" dirty="0">
                      <a:solidFill>
                        <a:sysClr val="windowText" lastClr="000000"/>
                      </a:solidFill>
                    </a:rPr>
                    <a:t>	     (things +/- valued)</a:t>
                  </a:r>
                </a:p>
              </p:txBody>
            </p:sp>
            <p:sp>
              <p:nvSpPr>
                <p:cNvPr id="43" name="TextBox 42">
                  <a:extLst>
                    <a:ext uri="{FF2B5EF4-FFF2-40B4-BE49-F238E27FC236}">
                      <a16:creationId xmlns:a16="http://schemas.microsoft.com/office/drawing/2014/main" id="{53A05BE0-0770-7E45-97F8-5AC53440634A}"/>
                    </a:ext>
                  </a:extLst>
                </p:cNvPr>
                <p:cNvSpPr txBox="1"/>
                <p:nvPr/>
              </p:nvSpPr>
              <p:spPr>
                <a:xfrm>
                  <a:off x="5665111" y="2900969"/>
                  <a:ext cx="2604624" cy="369332"/>
                </a:xfrm>
                <a:prstGeom prst="rect">
                  <a:avLst/>
                </a:prstGeom>
                <a:noFill/>
              </p:spPr>
              <p:txBody>
                <a:bodyPr wrap="none" rtlCol="0">
                  <a:spAutoFit/>
                </a:bodyPr>
                <a:lstStyle/>
                <a:p>
                  <a:r>
                    <a:rPr lang="en-US" b="1" dirty="0"/>
                    <a:t>Cultural Technē</a:t>
                  </a:r>
                  <a:r>
                    <a:rPr lang="en-US" dirty="0"/>
                    <a:t>/Ideology</a:t>
                  </a:r>
                </a:p>
              </p:txBody>
            </p:sp>
            <p:sp>
              <p:nvSpPr>
                <p:cNvPr id="44" name="TextBox 43">
                  <a:extLst>
                    <a:ext uri="{FF2B5EF4-FFF2-40B4-BE49-F238E27FC236}">
                      <a16:creationId xmlns:a16="http://schemas.microsoft.com/office/drawing/2014/main" id="{960DA397-6540-FF40-8E72-209BF58ACFA9}"/>
                    </a:ext>
                  </a:extLst>
                </p:cNvPr>
                <p:cNvSpPr txBox="1"/>
                <p:nvPr/>
              </p:nvSpPr>
              <p:spPr>
                <a:xfrm>
                  <a:off x="6348451" y="4524988"/>
                  <a:ext cx="1135888" cy="369332"/>
                </a:xfrm>
                <a:prstGeom prst="rect">
                  <a:avLst/>
                </a:prstGeom>
                <a:noFill/>
              </p:spPr>
              <p:txBody>
                <a:bodyPr wrap="none" rtlCol="0">
                  <a:spAutoFit/>
                </a:bodyPr>
                <a:lstStyle/>
                <a:p>
                  <a:r>
                    <a:rPr lang="en-US" dirty="0"/>
                    <a:t>PRACTICE</a:t>
                  </a:r>
                </a:p>
              </p:txBody>
            </p:sp>
            <p:sp>
              <p:nvSpPr>
                <p:cNvPr id="46" name="Right Brace 45">
                  <a:extLst>
                    <a:ext uri="{FF2B5EF4-FFF2-40B4-BE49-F238E27FC236}">
                      <a16:creationId xmlns:a16="http://schemas.microsoft.com/office/drawing/2014/main" id="{FF17A62B-230B-584F-996A-3DF4148C1144}"/>
                    </a:ext>
                  </a:extLst>
                </p:cNvPr>
                <p:cNvSpPr/>
                <p:nvPr/>
              </p:nvSpPr>
              <p:spPr>
                <a:xfrm rot="5400000">
                  <a:off x="6782125" y="2912203"/>
                  <a:ext cx="352844" cy="926645"/>
                </a:xfrm>
                <a:prstGeom prst="rightBrace">
                  <a:avLst>
                    <a:gd name="adj1" fmla="val 6415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TextBox 46">
                  <a:extLst>
                    <a:ext uri="{FF2B5EF4-FFF2-40B4-BE49-F238E27FC236}">
                      <a16:creationId xmlns:a16="http://schemas.microsoft.com/office/drawing/2014/main" id="{4360000F-8D88-8249-9056-8A225CB4383B}"/>
                    </a:ext>
                  </a:extLst>
                </p:cNvPr>
                <p:cNvSpPr txBox="1"/>
                <p:nvPr/>
              </p:nvSpPr>
              <p:spPr>
                <a:xfrm>
                  <a:off x="7307855" y="3580015"/>
                  <a:ext cx="1223670" cy="738664"/>
                </a:xfrm>
                <a:prstGeom prst="rect">
                  <a:avLst/>
                </a:prstGeom>
                <a:noFill/>
                <a:ln>
                  <a:noFill/>
                </a:ln>
              </p:spPr>
              <p:txBody>
                <a:bodyPr wrap="square" rtlCol="0">
                  <a:spAutoFit/>
                </a:bodyPr>
                <a:lstStyle/>
                <a:p>
                  <a:r>
                    <a:rPr lang="en-US" sz="1400" dirty="0"/>
                    <a:t>Friend?</a:t>
                  </a:r>
                </a:p>
                <a:p>
                  <a:r>
                    <a:rPr lang="en-US" sz="1400" dirty="0"/>
                    <a:t>Mother?</a:t>
                  </a:r>
                </a:p>
                <a:p>
                  <a:r>
                    <a:rPr lang="en-US" sz="1400" dirty="0"/>
                    <a:t>Sex Object?</a:t>
                  </a:r>
                </a:p>
              </p:txBody>
            </p:sp>
          </p:grpSp>
          <p:pic>
            <p:nvPicPr>
              <p:cNvPr id="18" name="Picture 17" descr="A drawing on a necklace&#10;&#10;Description automatically generated">
                <a:extLst>
                  <a:ext uri="{FF2B5EF4-FFF2-40B4-BE49-F238E27FC236}">
                    <a16:creationId xmlns:a16="http://schemas.microsoft.com/office/drawing/2014/main" id="{AEB68213-03C6-254B-8C12-5933837D11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68578" y="2222737"/>
                <a:ext cx="859773" cy="953892"/>
              </a:xfrm>
              <a:prstGeom prst="rect">
                <a:avLst/>
              </a:prstGeom>
            </p:spPr>
          </p:pic>
        </p:grpSp>
        <p:sp>
          <p:nvSpPr>
            <p:cNvPr id="20" name="Down Arrow 19">
              <a:extLst>
                <a:ext uri="{FF2B5EF4-FFF2-40B4-BE49-F238E27FC236}">
                  <a16:creationId xmlns:a16="http://schemas.microsoft.com/office/drawing/2014/main" id="{D9496B08-1296-384D-8EC3-10B3398FB89F}"/>
                </a:ext>
              </a:extLst>
            </p:cNvPr>
            <p:cNvSpPr/>
            <p:nvPr/>
          </p:nvSpPr>
          <p:spPr>
            <a:xfrm>
              <a:off x="7870236" y="4393106"/>
              <a:ext cx="484632" cy="633096"/>
            </a:xfrm>
            <a:prstGeom prst="downArrow">
              <a:avLst>
                <a:gd name="adj1" fmla="val 31132"/>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2" name="Down Arrow 51">
              <a:extLst>
                <a:ext uri="{FF2B5EF4-FFF2-40B4-BE49-F238E27FC236}">
                  <a16:creationId xmlns:a16="http://schemas.microsoft.com/office/drawing/2014/main" id="{0865DE4B-A763-904D-8B2E-3567E64B5ECC}"/>
                </a:ext>
              </a:extLst>
            </p:cNvPr>
            <p:cNvSpPr/>
            <p:nvPr/>
          </p:nvSpPr>
          <p:spPr>
            <a:xfrm rot="10800000">
              <a:off x="5760062" y="4371427"/>
              <a:ext cx="484632" cy="633096"/>
            </a:xfrm>
            <a:prstGeom prst="downArrow">
              <a:avLst>
                <a:gd name="adj1" fmla="val 31132"/>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D0FDBC8-C93F-004E-8E3F-431C3706188C}"/>
              </a:ext>
            </a:extLst>
          </p:cNvPr>
          <p:cNvGrpSpPr/>
          <p:nvPr/>
        </p:nvGrpSpPr>
        <p:grpSpPr>
          <a:xfrm>
            <a:off x="6394722" y="2645184"/>
            <a:ext cx="3390504" cy="3015886"/>
            <a:chOff x="8700701" y="525649"/>
            <a:chExt cx="3390504" cy="3015886"/>
          </a:xfrm>
        </p:grpSpPr>
        <p:grpSp>
          <p:nvGrpSpPr>
            <p:cNvPr id="33" name="Group 32">
              <a:extLst>
                <a:ext uri="{FF2B5EF4-FFF2-40B4-BE49-F238E27FC236}">
                  <a16:creationId xmlns:a16="http://schemas.microsoft.com/office/drawing/2014/main" id="{743B9AD2-C09D-B049-84B6-F37F25671C66}"/>
                </a:ext>
              </a:extLst>
            </p:cNvPr>
            <p:cNvGrpSpPr/>
            <p:nvPr/>
          </p:nvGrpSpPr>
          <p:grpSpPr>
            <a:xfrm>
              <a:off x="8700701" y="525649"/>
              <a:ext cx="3390504" cy="3015886"/>
              <a:chOff x="5462764" y="2914842"/>
              <a:chExt cx="3390504" cy="3015886"/>
            </a:xfrm>
          </p:grpSpPr>
          <p:grpSp>
            <p:nvGrpSpPr>
              <p:cNvPr id="22" name="Group 21">
                <a:extLst>
                  <a:ext uri="{FF2B5EF4-FFF2-40B4-BE49-F238E27FC236}">
                    <a16:creationId xmlns:a16="http://schemas.microsoft.com/office/drawing/2014/main" id="{681301B4-BDA7-B442-B5AF-EC6C664564DA}"/>
                  </a:ext>
                </a:extLst>
              </p:cNvPr>
              <p:cNvGrpSpPr/>
              <p:nvPr/>
            </p:nvGrpSpPr>
            <p:grpSpPr>
              <a:xfrm>
                <a:off x="5462764" y="2914842"/>
                <a:ext cx="3390504" cy="3015886"/>
                <a:chOff x="5434841" y="2922231"/>
                <a:chExt cx="3390504" cy="3015886"/>
              </a:xfrm>
            </p:grpSpPr>
            <p:grpSp>
              <p:nvGrpSpPr>
                <p:cNvPr id="11" name="Group 10">
                  <a:extLst>
                    <a:ext uri="{FF2B5EF4-FFF2-40B4-BE49-F238E27FC236}">
                      <a16:creationId xmlns:a16="http://schemas.microsoft.com/office/drawing/2014/main" id="{D52585B0-F31A-E744-9F5F-9F82D05BE9BE}"/>
                    </a:ext>
                  </a:extLst>
                </p:cNvPr>
                <p:cNvGrpSpPr/>
                <p:nvPr/>
              </p:nvGrpSpPr>
              <p:grpSpPr>
                <a:xfrm>
                  <a:off x="5434841" y="2922231"/>
                  <a:ext cx="3390504" cy="3015886"/>
                  <a:chOff x="5434841" y="2922231"/>
                  <a:chExt cx="3390504" cy="3015886"/>
                </a:xfrm>
              </p:grpSpPr>
              <p:sp>
                <p:nvSpPr>
                  <p:cNvPr id="108" name="Rounded Rectangle 107">
                    <a:extLst>
                      <a:ext uri="{FF2B5EF4-FFF2-40B4-BE49-F238E27FC236}">
                        <a16:creationId xmlns:a16="http://schemas.microsoft.com/office/drawing/2014/main" id="{E33E9A71-017F-A349-B46C-F106F3CB223C}"/>
                      </a:ext>
                    </a:extLst>
                  </p:cNvPr>
                  <p:cNvSpPr/>
                  <p:nvPr/>
                </p:nvSpPr>
                <p:spPr>
                  <a:xfrm>
                    <a:off x="5434841" y="5026202"/>
                    <a:ext cx="3390504" cy="911915"/>
                  </a:xfrm>
                  <a:prstGeom prst="roundRect">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ysClr val="windowText" lastClr="000000"/>
                        </a:solidFill>
                      </a:rPr>
                      <a:t>	            Resources</a:t>
                    </a:r>
                  </a:p>
                  <a:p>
                    <a:pPr algn="r"/>
                    <a:r>
                      <a:rPr lang="en-US" dirty="0">
                        <a:solidFill>
                          <a:sysClr val="windowText" lastClr="000000"/>
                        </a:solidFill>
                      </a:rPr>
                      <a:t>	     (things +/- valued)</a:t>
                    </a:r>
                  </a:p>
                </p:txBody>
              </p:sp>
              <p:sp>
                <p:nvSpPr>
                  <p:cNvPr id="107" name="Rounded Rectangle 106">
                    <a:extLst>
                      <a:ext uri="{FF2B5EF4-FFF2-40B4-BE49-F238E27FC236}">
                        <a16:creationId xmlns:a16="http://schemas.microsoft.com/office/drawing/2014/main" id="{235897AF-1443-7140-A1BA-B1529BC2F71F}"/>
                      </a:ext>
                    </a:extLst>
                  </p:cNvPr>
                  <p:cNvSpPr/>
                  <p:nvPr/>
                </p:nvSpPr>
                <p:spPr>
                  <a:xfrm>
                    <a:off x="5445392" y="3481191"/>
                    <a:ext cx="3052689" cy="911915"/>
                  </a:xfrm>
                  <a:prstGeom prst="roundRect">
                    <a:avLst/>
                  </a:prstGeom>
                  <a:solidFill>
                    <a:schemeClr val="accent6">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 Social Meanings</a:t>
                    </a:r>
                  </a:p>
                  <a:p>
                    <a:r>
                      <a:rPr lang="en-US" dirty="0">
                        <a:solidFill>
                          <a:sysClr val="windowText" lastClr="000000"/>
                        </a:solidFill>
                      </a:rPr>
                      <a:t>        (Public)</a:t>
                    </a:r>
                  </a:p>
                </p:txBody>
              </p:sp>
              <p:sp>
                <p:nvSpPr>
                  <p:cNvPr id="110" name="TextBox 109">
                    <a:extLst>
                      <a:ext uri="{FF2B5EF4-FFF2-40B4-BE49-F238E27FC236}">
                        <a16:creationId xmlns:a16="http://schemas.microsoft.com/office/drawing/2014/main" id="{6A049CB8-4E62-534D-A6FE-E36C1201108E}"/>
                      </a:ext>
                    </a:extLst>
                  </p:cNvPr>
                  <p:cNvSpPr txBox="1"/>
                  <p:nvPr/>
                </p:nvSpPr>
                <p:spPr>
                  <a:xfrm>
                    <a:off x="5645567" y="2922231"/>
                    <a:ext cx="2604624" cy="369332"/>
                  </a:xfrm>
                  <a:prstGeom prst="rect">
                    <a:avLst/>
                  </a:prstGeom>
                  <a:noFill/>
                </p:spPr>
                <p:txBody>
                  <a:bodyPr wrap="none" rtlCol="0">
                    <a:spAutoFit/>
                  </a:bodyPr>
                  <a:lstStyle/>
                  <a:p>
                    <a:r>
                      <a:rPr lang="en-US" b="1" dirty="0"/>
                      <a:t>Cultural Technē</a:t>
                    </a:r>
                    <a:r>
                      <a:rPr lang="en-US" dirty="0"/>
                      <a:t>/Ideology</a:t>
                    </a:r>
                  </a:p>
                </p:txBody>
              </p:sp>
              <p:sp>
                <p:nvSpPr>
                  <p:cNvPr id="111" name="TextBox 110">
                    <a:extLst>
                      <a:ext uri="{FF2B5EF4-FFF2-40B4-BE49-F238E27FC236}">
                        <a16:creationId xmlns:a16="http://schemas.microsoft.com/office/drawing/2014/main" id="{E4ACDC1F-678A-6E4D-9D2D-FE0E28A43673}"/>
                      </a:ext>
                    </a:extLst>
                  </p:cNvPr>
                  <p:cNvSpPr txBox="1"/>
                  <p:nvPr/>
                </p:nvSpPr>
                <p:spPr>
                  <a:xfrm>
                    <a:off x="6348451" y="4524988"/>
                    <a:ext cx="1135888" cy="369332"/>
                  </a:xfrm>
                  <a:prstGeom prst="rect">
                    <a:avLst/>
                  </a:prstGeom>
                  <a:noFill/>
                </p:spPr>
                <p:txBody>
                  <a:bodyPr wrap="none" rtlCol="0">
                    <a:spAutoFit/>
                  </a:bodyPr>
                  <a:lstStyle/>
                  <a:p>
                    <a:r>
                      <a:rPr lang="en-US" dirty="0"/>
                      <a:t>PRACTICE</a:t>
                    </a:r>
                  </a:p>
                </p:txBody>
              </p:sp>
              <p:sp>
                <p:nvSpPr>
                  <p:cNvPr id="143" name="Right Brace 142">
                    <a:extLst>
                      <a:ext uri="{FF2B5EF4-FFF2-40B4-BE49-F238E27FC236}">
                        <a16:creationId xmlns:a16="http://schemas.microsoft.com/office/drawing/2014/main" id="{2447F39F-0B0A-184F-BFF8-3CD14F872EE9}"/>
                      </a:ext>
                    </a:extLst>
                  </p:cNvPr>
                  <p:cNvSpPr/>
                  <p:nvPr/>
                </p:nvSpPr>
                <p:spPr>
                  <a:xfrm rot="5400000">
                    <a:off x="6782125" y="2912203"/>
                    <a:ext cx="352844" cy="926645"/>
                  </a:xfrm>
                  <a:prstGeom prst="rightBrace">
                    <a:avLst>
                      <a:gd name="adj1" fmla="val 6415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6" name="TextBox 105">
                    <a:extLst>
                      <a:ext uri="{FF2B5EF4-FFF2-40B4-BE49-F238E27FC236}">
                        <a16:creationId xmlns:a16="http://schemas.microsoft.com/office/drawing/2014/main" id="{0419AD59-6C6D-8A4F-A8B5-C6F4234E51D7}"/>
                      </a:ext>
                    </a:extLst>
                  </p:cNvPr>
                  <p:cNvSpPr txBox="1"/>
                  <p:nvPr/>
                </p:nvSpPr>
                <p:spPr>
                  <a:xfrm>
                    <a:off x="7394070" y="3567815"/>
                    <a:ext cx="753372" cy="738664"/>
                  </a:xfrm>
                  <a:prstGeom prst="rect">
                    <a:avLst/>
                  </a:prstGeom>
                  <a:noFill/>
                  <a:ln>
                    <a:noFill/>
                  </a:ln>
                </p:spPr>
                <p:txBody>
                  <a:bodyPr wrap="square" rtlCol="0">
                    <a:spAutoFit/>
                  </a:bodyPr>
                  <a:lstStyle/>
                  <a:p>
                    <a:r>
                      <a:rPr lang="en-US" sz="1400" dirty="0"/>
                      <a:t>Pet?</a:t>
                    </a:r>
                  </a:p>
                  <a:p>
                    <a:r>
                      <a:rPr lang="en-US" sz="1400" dirty="0"/>
                      <a:t>Food?</a:t>
                    </a:r>
                  </a:p>
                  <a:p>
                    <a:r>
                      <a:rPr lang="en-US" sz="1400" dirty="0"/>
                      <a:t>Pelt?</a:t>
                    </a:r>
                  </a:p>
                </p:txBody>
              </p:sp>
            </p:grpSp>
            <p:sp>
              <p:nvSpPr>
                <p:cNvPr id="54" name="Down Arrow 53">
                  <a:extLst>
                    <a:ext uri="{FF2B5EF4-FFF2-40B4-BE49-F238E27FC236}">
                      <a16:creationId xmlns:a16="http://schemas.microsoft.com/office/drawing/2014/main" id="{EFA83501-AE0C-A245-9CE5-56528B76DAD6}"/>
                    </a:ext>
                  </a:extLst>
                </p:cNvPr>
                <p:cNvSpPr/>
                <p:nvPr/>
              </p:nvSpPr>
              <p:spPr>
                <a:xfrm>
                  <a:off x="7775201" y="4413607"/>
                  <a:ext cx="484632" cy="633096"/>
                </a:xfrm>
                <a:prstGeom prst="downArrow">
                  <a:avLst>
                    <a:gd name="adj1" fmla="val 31132"/>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6" name="Down Arrow 55">
                  <a:extLst>
                    <a:ext uri="{FF2B5EF4-FFF2-40B4-BE49-F238E27FC236}">
                      <a16:creationId xmlns:a16="http://schemas.microsoft.com/office/drawing/2014/main" id="{CD22C1E3-C19A-0244-9CE1-01AE303E96B0}"/>
                    </a:ext>
                  </a:extLst>
                </p:cNvPr>
                <p:cNvSpPr/>
                <p:nvPr/>
              </p:nvSpPr>
              <p:spPr>
                <a:xfrm rot="10800000">
                  <a:off x="5681493" y="4393106"/>
                  <a:ext cx="484632" cy="633096"/>
                </a:xfrm>
                <a:prstGeom prst="downArrow">
                  <a:avLst>
                    <a:gd name="adj1" fmla="val 31132"/>
                    <a:gd name="adj2" fmla="val 50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grpSp>
          <p:pic>
            <p:nvPicPr>
              <p:cNvPr id="32" name="Picture 31" descr="A picture containing mammal, animal, cat, sitting&#10;&#10;Description automatically generated">
                <a:extLst>
                  <a:ext uri="{FF2B5EF4-FFF2-40B4-BE49-F238E27FC236}">
                    <a16:creationId xmlns:a16="http://schemas.microsoft.com/office/drawing/2014/main" id="{7AD08F24-082D-904B-B029-657D835E9D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1090" y="5026202"/>
                <a:ext cx="1174994" cy="902444"/>
              </a:xfrm>
              <a:prstGeom prst="rect">
                <a:avLst/>
              </a:prstGeom>
            </p:spPr>
          </p:pic>
        </p:grpSp>
        <p:sp>
          <p:nvSpPr>
            <p:cNvPr id="86" name="Oval 85">
              <a:extLst>
                <a:ext uri="{FF2B5EF4-FFF2-40B4-BE49-F238E27FC236}">
                  <a16:creationId xmlns:a16="http://schemas.microsoft.com/office/drawing/2014/main" id="{3C3E2C01-FA1B-3643-829C-0D8BEB523C80}"/>
                </a:ext>
              </a:extLst>
            </p:cNvPr>
            <p:cNvSpPr/>
            <p:nvPr/>
          </p:nvSpPr>
          <p:spPr>
            <a:xfrm>
              <a:off x="10590930" y="1135753"/>
              <a:ext cx="689775" cy="3941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5" name="Picture 144">
            <a:extLst>
              <a:ext uri="{FF2B5EF4-FFF2-40B4-BE49-F238E27FC236}">
                <a16:creationId xmlns:a16="http://schemas.microsoft.com/office/drawing/2014/main" id="{524B8003-76E6-4041-B07F-BEA6D8663990}"/>
              </a:ext>
            </a:extLst>
          </p:cNvPr>
          <p:cNvPicPr>
            <a:picLocks noChangeAspect="1"/>
          </p:cNvPicPr>
          <p:nvPr/>
        </p:nvPicPr>
        <p:blipFill>
          <a:blip r:embed="rId6"/>
          <a:stretch>
            <a:fillRect/>
          </a:stretch>
        </p:blipFill>
        <p:spPr>
          <a:xfrm>
            <a:off x="2808556" y="594447"/>
            <a:ext cx="3801715" cy="2358472"/>
          </a:xfrm>
          <a:prstGeom prst="rect">
            <a:avLst/>
          </a:prstGeom>
        </p:spPr>
      </p:pic>
      <p:cxnSp>
        <p:nvCxnSpPr>
          <p:cNvPr id="55" name="Curved Connector 54">
            <a:extLst>
              <a:ext uri="{FF2B5EF4-FFF2-40B4-BE49-F238E27FC236}">
                <a16:creationId xmlns:a16="http://schemas.microsoft.com/office/drawing/2014/main" id="{FA6FA087-3F64-334E-AD71-2790301D70A1}"/>
              </a:ext>
            </a:extLst>
          </p:cNvPr>
          <p:cNvCxnSpPr>
            <a:cxnSpLocks/>
            <a:endCxn id="107" idx="1"/>
          </p:cNvCxnSpPr>
          <p:nvPr/>
        </p:nvCxnSpPr>
        <p:spPr>
          <a:xfrm rot="16200000" flipV="1">
            <a:off x="5628784" y="4436591"/>
            <a:ext cx="1557640" cy="4661"/>
          </a:xfrm>
          <a:prstGeom prst="curvedConnector4">
            <a:avLst>
              <a:gd name="adj1" fmla="val 22644"/>
              <a:gd name="adj2" fmla="val 11870865"/>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842FA5CA-A1CC-8641-BCE4-41B10C86B8D1}"/>
              </a:ext>
            </a:extLst>
          </p:cNvPr>
          <p:cNvGrpSpPr/>
          <p:nvPr/>
        </p:nvGrpSpPr>
        <p:grpSpPr>
          <a:xfrm>
            <a:off x="8319024" y="1515018"/>
            <a:ext cx="3458621" cy="4090016"/>
            <a:chOff x="7266542" y="1272852"/>
            <a:chExt cx="4495244" cy="4890298"/>
          </a:xfrm>
        </p:grpSpPr>
        <p:grpSp>
          <p:nvGrpSpPr>
            <p:cNvPr id="92" name="Group 91">
              <a:extLst>
                <a:ext uri="{FF2B5EF4-FFF2-40B4-BE49-F238E27FC236}">
                  <a16:creationId xmlns:a16="http://schemas.microsoft.com/office/drawing/2014/main" id="{9F0CDC83-3591-B94C-9F52-84A65F7FCEFB}"/>
                </a:ext>
              </a:extLst>
            </p:cNvPr>
            <p:cNvGrpSpPr/>
            <p:nvPr/>
          </p:nvGrpSpPr>
          <p:grpSpPr>
            <a:xfrm>
              <a:off x="7266542" y="1272852"/>
              <a:ext cx="4495244" cy="4890298"/>
              <a:chOff x="7266542" y="1272852"/>
              <a:chExt cx="4495244" cy="4890298"/>
            </a:xfrm>
          </p:grpSpPr>
          <p:pic>
            <p:nvPicPr>
              <p:cNvPr id="94" name="Picture 93">
                <a:extLst>
                  <a:ext uri="{FF2B5EF4-FFF2-40B4-BE49-F238E27FC236}">
                    <a16:creationId xmlns:a16="http://schemas.microsoft.com/office/drawing/2014/main" id="{F3F33149-74C4-914A-9BFB-759C6C54BFAA}"/>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96308" l="4348" r="96047">
                            <a14:foregroundMark x1="4348" y1="45846" x2="4348" y2="45846"/>
                            <a14:foregroundMark x1="5534" y1="37846" x2="5534" y2="37846"/>
                            <a14:foregroundMark x1="19368" y1="93846" x2="19368" y2="93846"/>
                            <a14:foregroundMark x1="37549" y1="96615" x2="37549" y2="96615"/>
                            <a14:foregroundMark x1="71542" y1="14462" x2="71542" y2="14462"/>
                            <a14:foregroundMark x1="47826" y1="30462" x2="88933" y2="5538"/>
                            <a14:foregroundMark x1="86166" y1="6769" x2="84190" y2="7692"/>
                            <a14:backgroundMark x1="92095" y1="4308" x2="92095" y2="4308"/>
                            <a14:backgroundMark x1="92095" y1="4308" x2="63636" y2="3385"/>
                          </a14:backgroundRemoval>
                        </a14:imgEffect>
                      </a14:imgLayer>
                    </a14:imgProps>
                  </a:ext>
                  <a:ext uri="{28A0092B-C50C-407E-A947-70E740481C1C}">
                    <a14:useLocalDpi xmlns:a14="http://schemas.microsoft.com/office/drawing/2010/main"/>
                  </a:ext>
                </a:extLst>
              </a:blip>
              <a:srcRect r="4262"/>
              <a:stretch/>
            </p:blipFill>
            <p:spPr>
              <a:xfrm>
                <a:off x="9123427" y="2623062"/>
                <a:ext cx="2638359" cy="3540088"/>
              </a:xfrm>
              <a:prstGeom prst="rect">
                <a:avLst/>
              </a:prstGeom>
            </p:spPr>
          </p:pic>
          <p:cxnSp>
            <p:nvCxnSpPr>
              <p:cNvPr id="95" name="Curved Connector 94">
                <a:extLst>
                  <a:ext uri="{FF2B5EF4-FFF2-40B4-BE49-F238E27FC236}">
                    <a16:creationId xmlns:a16="http://schemas.microsoft.com/office/drawing/2014/main" id="{9AD121B2-C491-8F4C-B608-3C6EAD185978}"/>
                  </a:ext>
                </a:extLst>
              </p:cNvPr>
              <p:cNvCxnSpPr>
                <a:cxnSpLocks/>
              </p:cNvCxnSpPr>
              <p:nvPr/>
            </p:nvCxnSpPr>
            <p:spPr>
              <a:xfrm flipV="1">
                <a:off x="8701065" y="3201841"/>
                <a:ext cx="1001640" cy="509143"/>
              </a:xfrm>
              <a:prstGeom prst="curvedConnector3">
                <a:avLst>
                  <a:gd name="adj1" fmla="val 50000"/>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BF3D9227-4B47-6A47-8AF7-2B115E354025}"/>
                  </a:ext>
                </a:extLst>
              </p:cNvPr>
              <p:cNvSpPr txBox="1"/>
              <p:nvPr/>
            </p:nvSpPr>
            <p:spPr>
              <a:xfrm>
                <a:off x="7266542" y="1272852"/>
                <a:ext cx="4273147" cy="1103995"/>
              </a:xfrm>
              <a:prstGeom prst="rect">
                <a:avLst/>
              </a:prstGeom>
              <a:noFill/>
              <a:ln>
                <a:solidFill>
                  <a:schemeClr val="tx1">
                    <a:lumMod val="65000"/>
                    <a:lumOff val="35000"/>
                  </a:schemeClr>
                </a:solidFill>
              </a:ln>
            </p:spPr>
            <p:txBody>
              <a:bodyPr wrap="square" rtlCol="0">
                <a:spAutoFit/>
              </a:bodyPr>
              <a:lstStyle/>
              <a:p>
                <a:pPr algn="ctr"/>
                <a:r>
                  <a:rPr lang="en-US" dirty="0"/>
                  <a:t>Internalization of schemas produce: filtering and shaping mechanisms</a:t>
                </a:r>
              </a:p>
            </p:txBody>
          </p:sp>
          <p:sp>
            <p:nvSpPr>
              <p:cNvPr id="97" name="Right Brace 96">
                <a:extLst>
                  <a:ext uri="{FF2B5EF4-FFF2-40B4-BE49-F238E27FC236}">
                    <a16:creationId xmlns:a16="http://schemas.microsoft.com/office/drawing/2014/main" id="{8E005AC2-C8F6-4646-B113-9E3D2EAA6942}"/>
                  </a:ext>
                </a:extLst>
              </p:cNvPr>
              <p:cNvSpPr/>
              <p:nvPr/>
            </p:nvSpPr>
            <p:spPr>
              <a:xfrm rot="5400000">
                <a:off x="9450741" y="2169749"/>
                <a:ext cx="503927" cy="863383"/>
              </a:xfrm>
              <a:prstGeom prst="rightBrace">
                <a:avLst>
                  <a:gd name="adj1" fmla="val 6415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0" name="Lightning Bolt 99">
                <a:extLst>
                  <a:ext uri="{FF2B5EF4-FFF2-40B4-BE49-F238E27FC236}">
                    <a16:creationId xmlns:a16="http://schemas.microsoft.com/office/drawing/2014/main" id="{C92EB21B-5728-074E-A697-9EFD44884C3F}"/>
                  </a:ext>
                </a:extLst>
              </p:cNvPr>
              <p:cNvSpPr/>
              <p:nvPr/>
            </p:nvSpPr>
            <p:spPr>
              <a:xfrm rot="19030310">
                <a:off x="10129381" y="3061561"/>
                <a:ext cx="868535" cy="624451"/>
              </a:xfrm>
              <a:prstGeom prst="lightningBol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9E510708-B1A1-674E-AA2F-638C2570A4FB}"/>
                  </a:ext>
                </a:extLst>
              </p:cNvPr>
              <p:cNvSpPr/>
              <p:nvPr/>
            </p:nvSpPr>
            <p:spPr>
              <a:xfrm>
                <a:off x="9524296" y="2957962"/>
                <a:ext cx="698292" cy="670495"/>
              </a:xfrm>
              <a:prstGeom prst="ellipse">
                <a:avLst/>
              </a:prstGeom>
              <a:blipFill>
                <a:blip r:embed="rId9"/>
                <a:tile tx="0" ty="0" sx="100000" sy="100000" flip="none" algn="tl"/>
              </a:bli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grpSp>
        <p:sp>
          <p:nvSpPr>
            <p:cNvPr id="93" name="TextBox 92">
              <a:extLst>
                <a:ext uri="{FF2B5EF4-FFF2-40B4-BE49-F238E27FC236}">
                  <a16:creationId xmlns:a16="http://schemas.microsoft.com/office/drawing/2014/main" id="{0E0D6CA9-C955-9548-A8CA-9C00FFFAA650}"/>
                </a:ext>
              </a:extLst>
            </p:cNvPr>
            <p:cNvSpPr txBox="1"/>
            <p:nvPr/>
          </p:nvSpPr>
          <p:spPr>
            <a:xfrm>
              <a:off x="10620935" y="2886827"/>
              <a:ext cx="1046825" cy="369332"/>
            </a:xfrm>
            <a:prstGeom prst="rect">
              <a:avLst/>
            </a:prstGeom>
            <a:noFill/>
          </p:spPr>
          <p:txBody>
            <a:bodyPr wrap="none" rtlCol="0">
              <a:spAutoFit/>
            </a:bodyPr>
            <a:lstStyle/>
            <a:p>
              <a:r>
                <a:rPr lang="en-US" dirty="0"/>
                <a:t>Attitudes</a:t>
              </a:r>
            </a:p>
          </p:txBody>
        </p:sp>
      </p:grpSp>
      <p:cxnSp>
        <p:nvCxnSpPr>
          <p:cNvPr id="101" name="Curved Connector 100">
            <a:extLst>
              <a:ext uri="{FF2B5EF4-FFF2-40B4-BE49-F238E27FC236}">
                <a16:creationId xmlns:a16="http://schemas.microsoft.com/office/drawing/2014/main" id="{BAE5C360-80F1-2F47-8E50-81DE09E402FC}"/>
              </a:ext>
            </a:extLst>
          </p:cNvPr>
          <p:cNvCxnSpPr>
            <a:cxnSpLocks/>
            <a:endCxn id="108" idx="3"/>
          </p:cNvCxnSpPr>
          <p:nvPr/>
        </p:nvCxnSpPr>
        <p:spPr>
          <a:xfrm rot="10800000" flipV="1">
            <a:off x="9785227" y="4438921"/>
            <a:ext cx="1167095" cy="766192"/>
          </a:xfrm>
          <a:prstGeom prst="curvedConnector3">
            <a:avLst>
              <a:gd name="adj1" fmla="val 50000"/>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4" name="Round Diagonal Corner Rectangle 63">
            <a:extLst>
              <a:ext uri="{FF2B5EF4-FFF2-40B4-BE49-F238E27FC236}">
                <a16:creationId xmlns:a16="http://schemas.microsoft.com/office/drawing/2014/main" id="{205511CC-C20E-4748-B848-249BE63BF1B3}"/>
              </a:ext>
            </a:extLst>
          </p:cNvPr>
          <p:cNvSpPr/>
          <p:nvPr/>
        </p:nvSpPr>
        <p:spPr>
          <a:xfrm>
            <a:off x="414355" y="1515018"/>
            <a:ext cx="5701659" cy="4735880"/>
          </a:xfrm>
          <a:prstGeom prst="round2DiagRect">
            <a:avLst>
              <a:gd name="adj1" fmla="val 16667"/>
              <a:gd name="adj2" fmla="val 10944"/>
            </a:avLst>
          </a:prstGeom>
          <a:solidFill>
            <a:srgbClr val="FFEFC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ysClr val="windowText" lastClr="000000"/>
              </a:solidFill>
              <a:latin typeface="Avenir" panose="02000503020000020003" pitchFamily="2" charset="0"/>
            </a:endParaRPr>
          </a:p>
          <a:p>
            <a:r>
              <a:rPr lang="en-US" sz="2000" dirty="0">
                <a:solidFill>
                  <a:sysClr val="windowText" lastClr="000000"/>
                </a:solidFill>
                <a:latin typeface="Avenir Book" panose="02000503020000020003" pitchFamily="2" charset="0"/>
                <a:cs typeface="Calibri" panose="020F0502020204030204" pitchFamily="34" charset="0"/>
              </a:rPr>
              <a:t>Social practices are </a:t>
            </a:r>
          </a:p>
          <a:p>
            <a:pPr marL="256032" indent="-256032">
              <a:spcBef>
                <a:spcPts val="600"/>
              </a:spcBef>
              <a:buFont typeface="Arial" panose="020B0604020202020204" pitchFamily="34" charset="0"/>
              <a:buChar char="•"/>
            </a:pPr>
            <a:r>
              <a:rPr lang="en-US" sz="2000" dirty="0">
                <a:solidFill>
                  <a:sysClr val="windowText" lastClr="000000"/>
                </a:solidFill>
                <a:latin typeface="Avenir Book" panose="02000503020000020003" pitchFamily="2" charset="0"/>
                <a:cs typeface="Calibri" panose="020F0502020204030204" pitchFamily="34" charset="0"/>
              </a:rPr>
              <a:t>patterns of </a:t>
            </a:r>
            <a:r>
              <a:rPr lang="en-US" sz="2000" b="1" dirty="0">
                <a:solidFill>
                  <a:sysClr val="windowText" lastClr="000000"/>
                </a:solidFill>
                <a:latin typeface="Avenir Book" panose="02000503020000020003" pitchFamily="2" charset="0"/>
                <a:cs typeface="Calibri" panose="020F0502020204030204" pitchFamily="34" charset="0"/>
              </a:rPr>
              <a:t>learned behavior </a:t>
            </a:r>
            <a:r>
              <a:rPr lang="en-US" sz="2000" dirty="0">
                <a:solidFill>
                  <a:sysClr val="windowText" lastClr="000000"/>
                </a:solidFill>
                <a:latin typeface="Avenir Book" panose="02000503020000020003" pitchFamily="2" charset="0"/>
                <a:cs typeface="Calibri" panose="020F0502020204030204" pitchFamily="34" charset="0"/>
              </a:rPr>
              <a:t>that, at least in the primary instances, </a:t>
            </a:r>
          </a:p>
          <a:p>
            <a:pPr marL="256032" indent="-256032">
              <a:spcBef>
                <a:spcPts val="600"/>
              </a:spcBef>
              <a:buFont typeface="Arial" panose="020B0604020202020204" pitchFamily="34" charset="0"/>
              <a:buChar char="•"/>
            </a:pPr>
            <a:r>
              <a:rPr lang="en-US" sz="2000" b="1" dirty="0">
                <a:solidFill>
                  <a:sysClr val="windowText" lastClr="000000"/>
                </a:solidFill>
                <a:latin typeface="Avenir Book" panose="02000503020000020003" pitchFamily="2" charset="0"/>
                <a:cs typeface="Calibri" panose="020F0502020204030204" pitchFamily="34" charset="0"/>
              </a:rPr>
              <a:t>enable us to coordinate </a:t>
            </a:r>
            <a:r>
              <a:rPr lang="en-US" sz="2000" dirty="0">
                <a:solidFill>
                  <a:sysClr val="windowText" lastClr="000000"/>
                </a:solidFill>
                <a:latin typeface="Avenir Book" panose="02000503020000020003" pitchFamily="2" charset="0"/>
                <a:cs typeface="Calibri" panose="020F0502020204030204" pitchFamily="34" charset="0"/>
              </a:rPr>
              <a:t>as members of a group in creating, distributing, managing, maintaining, and eliminating </a:t>
            </a:r>
            <a:r>
              <a:rPr lang="en-US" sz="2000" b="1" dirty="0">
                <a:solidFill>
                  <a:sysClr val="windowText" lastClr="000000"/>
                </a:solidFill>
                <a:latin typeface="Avenir Book" panose="02000503020000020003" pitchFamily="2" charset="0"/>
                <a:cs typeface="Calibri" panose="020F0502020204030204" pitchFamily="34" charset="0"/>
              </a:rPr>
              <a:t>a resource </a:t>
            </a:r>
            <a:r>
              <a:rPr lang="en-US" sz="2000" dirty="0">
                <a:solidFill>
                  <a:sysClr val="windowText" lastClr="000000"/>
                </a:solidFill>
                <a:latin typeface="Avenir Book" panose="02000503020000020003" pitchFamily="2" charset="0"/>
                <a:cs typeface="Calibri" panose="020F0502020204030204" pitchFamily="34" charset="0"/>
              </a:rPr>
              <a:t>(or multiple resources), </a:t>
            </a:r>
          </a:p>
          <a:p>
            <a:pPr marL="256032" indent="-256032">
              <a:spcBef>
                <a:spcPts val="600"/>
              </a:spcBef>
              <a:buFont typeface="Arial" panose="020B0604020202020204" pitchFamily="34" charset="0"/>
              <a:buChar char="•"/>
            </a:pPr>
            <a:r>
              <a:rPr lang="en-US" sz="2000" dirty="0">
                <a:solidFill>
                  <a:sysClr val="windowText" lastClr="000000"/>
                </a:solidFill>
                <a:latin typeface="Avenir Book" panose="02000503020000020003" pitchFamily="2" charset="0"/>
                <a:cs typeface="Calibri" panose="020F0502020204030204" pitchFamily="34" charset="0"/>
              </a:rPr>
              <a:t>due to </a:t>
            </a:r>
            <a:r>
              <a:rPr lang="en-US" sz="2000" b="1" dirty="0">
                <a:solidFill>
                  <a:sysClr val="windowText" lastClr="000000"/>
                </a:solidFill>
                <a:latin typeface="Avenir Book" panose="02000503020000020003" pitchFamily="2" charset="0"/>
                <a:cs typeface="Calibri" panose="020F0502020204030204" pitchFamily="34" charset="0"/>
              </a:rPr>
              <a:t>mutual responsiveness </a:t>
            </a:r>
            <a:r>
              <a:rPr lang="en-US" sz="2000" dirty="0">
                <a:solidFill>
                  <a:sysClr val="windowText" lastClr="000000"/>
                </a:solidFill>
                <a:latin typeface="Avenir Book" panose="02000503020000020003" pitchFamily="2" charset="0"/>
                <a:cs typeface="Calibri" panose="020F0502020204030204" pitchFamily="34" charset="0"/>
              </a:rPr>
              <a:t>to each other’s behavior and the resource(s) in question, </a:t>
            </a:r>
          </a:p>
          <a:p>
            <a:pPr marL="256032" indent="-256032">
              <a:spcBef>
                <a:spcPts val="600"/>
              </a:spcBef>
              <a:buFont typeface="Arial" panose="020B0604020202020204" pitchFamily="34" charset="0"/>
              <a:buChar char="•"/>
            </a:pPr>
            <a:r>
              <a:rPr lang="en-US" sz="2000" dirty="0">
                <a:solidFill>
                  <a:sysClr val="windowText" lastClr="000000"/>
                </a:solidFill>
                <a:latin typeface="Avenir Book" panose="02000503020000020003" pitchFamily="2" charset="0"/>
                <a:cs typeface="Calibri" panose="020F0502020204030204" pitchFamily="34" charset="0"/>
              </a:rPr>
              <a:t>as </a:t>
            </a:r>
            <a:r>
              <a:rPr lang="en-US" sz="2000" b="1" dirty="0">
                <a:solidFill>
                  <a:sysClr val="windowText" lastClr="000000"/>
                </a:solidFill>
                <a:latin typeface="Avenir Book" panose="02000503020000020003" pitchFamily="2" charset="0"/>
                <a:cs typeface="Calibri" panose="020F0502020204030204" pitchFamily="34" charset="0"/>
              </a:rPr>
              <a:t>interpreted through shared meanings/cultural schemas (a cultural technē)</a:t>
            </a:r>
            <a:r>
              <a:rPr lang="en-US" sz="2000" dirty="0">
                <a:solidFill>
                  <a:sysClr val="windowText" lastClr="000000"/>
                </a:solidFill>
                <a:latin typeface="Avenir Book" panose="02000503020000020003" pitchFamily="2" charset="0"/>
                <a:cs typeface="Calibri" panose="020F0502020204030204" pitchFamily="34" charset="0"/>
              </a:rPr>
              <a:t>. </a:t>
            </a:r>
          </a:p>
          <a:p>
            <a:pPr algn="ctr"/>
            <a:endParaRPr lang="en-US" sz="2200" dirty="0">
              <a:solidFill>
                <a:sysClr val="windowText" lastClr="000000"/>
              </a:solidFill>
              <a:latin typeface="Avenir" panose="02000503020000020003" pitchFamily="2" charset="0"/>
            </a:endParaRPr>
          </a:p>
        </p:txBody>
      </p:sp>
      <p:sp>
        <p:nvSpPr>
          <p:cNvPr id="2" name="Slide Number Placeholder 1">
            <a:extLst>
              <a:ext uri="{FF2B5EF4-FFF2-40B4-BE49-F238E27FC236}">
                <a16:creationId xmlns:a16="http://schemas.microsoft.com/office/drawing/2014/main" id="{76CFA64C-F162-D648-990A-F454291E09A4}"/>
              </a:ext>
            </a:extLst>
          </p:cNvPr>
          <p:cNvSpPr>
            <a:spLocks noGrp="1"/>
          </p:cNvSpPr>
          <p:nvPr>
            <p:ph type="sldNum" sz="quarter" idx="12"/>
          </p:nvPr>
        </p:nvSpPr>
        <p:spPr/>
        <p:txBody>
          <a:bodyPr/>
          <a:lstStyle/>
          <a:p>
            <a:fld id="{60553ECD-7F6D-420D-93CA-D8D15EB427AC}" type="slidenum">
              <a:rPr lang="en-US" smtClean="0"/>
              <a:t>16</a:t>
            </a:fld>
            <a:endParaRPr lang="en-US" dirty="0"/>
          </a:p>
        </p:txBody>
      </p:sp>
    </p:spTree>
    <p:extLst>
      <p:ext uri="{BB962C8B-B14F-4D97-AF65-F5344CB8AC3E}">
        <p14:creationId xmlns:p14="http://schemas.microsoft.com/office/powerpoint/2010/main" val="161627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63102-C726-1046-1A18-67667A77A3B3}"/>
              </a:ext>
            </a:extLst>
          </p:cNvPr>
          <p:cNvSpPr>
            <a:spLocks noGrp="1"/>
          </p:cNvSpPr>
          <p:nvPr>
            <p:ph type="title"/>
          </p:nvPr>
        </p:nvSpPr>
        <p:spPr>
          <a:xfrm>
            <a:off x="482600" y="583902"/>
            <a:ext cx="7282306" cy="727084"/>
          </a:xfrm>
          <a:solidFill>
            <a:schemeClr val="accent1">
              <a:lumMod val="20000"/>
              <a:lumOff val="80000"/>
            </a:schemeClr>
          </a:solidFill>
          <a:ln w="19050">
            <a:solidFill>
              <a:schemeClr val="tx1"/>
            </a:solidFill>
          </a:ln>
        </p:spPr>
        <p:txBody>
          <a:bodyPr/>
          <a:lstStyle/>
          <a:p>
            <a:r>
              <a:rPr lang="en-US" dirty="0"/>
              <a:t>Structural Stability</a:t>
            </a:r>
          </a:p>
        </p:txBody>
      </p:sp>
      <p:pic>
        <p:nvPicPr>
          <p:cNvPr id="6" name="Content Placeholder 5">
            <a:extLst>
              <a:ext uri="{FF2B5EF4-FFF2-40B4-BE49-F238E27FC236}">
                <a16:creationId xmlns:a16="http://schemas.microsoft.com/office/drawing/2014/main" id="{B62B68D3-6A39-54E6-DEAB-55158A1F037C}"/>
              </a:ext>
            </a:extLst>
          </p:cNvPr>
          <p:cNvPicPr>
            <a:picLocks noGrp="1" noChangeAspect="1"/>
          </p:cNvPicPr>
          <p:nvPr>
            <p:ph idx="1"/>
          </p:nvPr>
        </p:nvPicPr>
        <p:blipFill>
          <a:blip r:embed="rId2"/>
          <a:stretch>
            <a:fillRect/>
          </a:stretch>
        </p:blipFill>
        <p:spPr>
          <a:xfrm>
            <a:off x="2013340" y="1734270"/>
            <a:ext cx="4082660" cy="4097781"/>
          </a:xfrm>
        </p:spPr>
      </p:pic>
      <p:sp>
        <p:nvSpPr>
          <p:cNvPr id="4" name="Slide Number Placeholder 3">
            <a:extLst>
              <a:ext uri="{FF2B5EF4-FFF2-40B4-BE49-F238E27FC236}">
                <a16:creationId xmlns:a16="http://schemas.microsoft.com/office/drawing/2014/main" id="{92255325-0C8F-7C10-5F66-D1074F9A9C57}"/>
              </a:ext>
            </a:extLst>
          </p:cNvPr>
          <p:cNvSpPr>
            <a:spLocks noGrp="1"/>
          </p:cNvSpPr>
          <p:nvPr>
            <p:ph type="sldNum" sz="quarter" idx="12"/>
          </p:nvPr>
        </p:nvSpPr>
        <p:spPr/>
        <p:txBody>
          <a:bodyPr/>
          <a:lstStyle/>
          <a:p>
            <a:fld id="{60553ECD-7F6D-420D-93CA-D8D15EB427AC}" type="slidenum">
              <a:rPr lang="en-US" smtClean="0"/>
              <a:t>17</a:t>
            </a:fld>
            <a:endParaRPr lang="en-US" dirty="0"/>
          </a:p>
        </p:txBody>
      </p:sp>
      <p:pic>
        <p:nvPicPr>
          <p:cNvPr id="7" name="Picture 6" descr="A picture containing text, plant, flower&#10;&#10;Description automatically generated">
            <a:extLst>
              <a:ext uri="{FF2B5EF4-FFF2-40B4-BE49-F238E27FC236}">
                <a16:creationId xmlns:a16="http://schemas.microsoft.com/office/drawing/2014/main" id="{A27A10F5-F4CC-5420-592B-0E61BBD1C8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1852" y="-28984"/>
            <a:ext cx="4270148" cy="6886983"/>
          </a:xfrm>
          <a:prstGeom prst="rect">
            <a:avLst/>
          </a:prstGeom>
        </p:spPr>
      </p:pic>
      <p:pic>
        <p:nvPicPr>
          <p:cNvPr id="9" name="Picture 8">
            <a:extLst>
              <a:ext uri="{FF2B5EF4-FFF2-40B4-BE49-F238E27FC236}">
                <a16:creationId xmlns:a16="http://schemas.microsoft.com/office/drawing/2014/main" id="{FCFBE07B-11EC-E820-5673-B40120997C59}"/>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541350" y="1589673"/>
            <a:ext cx="7026639" cy="4684426"/>
          </a:xfrm>
          <a:prstGeom prst="rect">
            <a:avLst/>
          </a:prstGeom>
        </p:spPr>
      </p:pic>
    </p:spTree>
    <p:extLst>
      <p:ext uri="{BB962C8B-B14F-4D97-AF65-F5344CB8AC3E}">
        <p14:creationId xmlns:p14="http://schemas.microsoft.com/office/powerpoint/2010/main" val="90878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A033-0936-B162-143C-CB31151CF3BF}"/>
              </a:ext>
            </a:extLst>
          </p:cNvPr>
          <p:cNvSpPr>
            <a:spLocks noGrp="1"/>
          </p:cNvSpPr>
          <p:nvPr>
            <p:ph type="title"/>
          </p:nvPr>
        </p:nvSpPr>
        <p:spPr/>
        <p:txBody>
          <a:bodyPr/>
          <a:lstStyle/>
          <a:p>
            <a:r>
              <a:rPr lang="en-US" dirty="0" err="1"/>
              <a:t>Subjectivization</a:t>
            </a:r>
            <a:r>
              <a:rPr lang="en-US" dirty="0"/>
              <a:t> (Interpellation)</a:t>
            </a:r>
          </a:p>
        </p:txBody>
      </p:sp>
      <p:sp>
        <p:nvSpPr>
          <p:cNvPr id="4" name="Slide Number Placeholder 3">
            <a:extLst>
              <a:ext uri="{FF2B5EF4-FFF2-40B4-BE49-F238E27FC236}">
                <a16:creationId xmlns:a16="http://schemas.microsoft.com/office/drawing/2014/main" id="{D3CD6FCF-1DD1-65BF-64C1-947EB1EA993B}"/>
              </a:ext>
            </a:extLst>
          </p:cNvPr>
          <p:cNvSpPr>
            <a:spLocks noGrp="1"/>
          </p:cNvSpPr>
          <p:nvPr>
            <p:ph type="sldNum" sz="quarter" idx="12"/>
          </p:nvPr>
        </p:nvSpPr>
        <p:spPr/>
        <p:txBody>
          <a:bodyPr/>
          <a:lstStyle/>
          <a:p>
            <a:fld id="{60553ECD-7F6D-420D-93CA-D8D15EB427AC}" type="slidenum">
              <a:rPr lang="en-US" smtClean="0"/>
              <a:t>18</a:t>
            </a:fld>
            <a:endParaRPr lang="en-US" dirty="0"/>
          </a:p>
        </p:txBody>
      </p:sp>
      <p:pic>
        <p:nvPicPr>
          <p:cNvPr id="6" name="Picture 5">
            <a:extLst>
              <a:ext uri="{FF2B5EF4-FFF2-40B4-BE49-F238E27FC236}">
                <a16:creationId xmlns:a16="http://schemas.microsoft.com/office/drawing/2014/main" id="{BF08C521-F3E4-8211-F63C-27EB9975A116}"/>
              </a:ext>
            </a:extLst>
          </p:cNvPr>
          <p:cNvPicPr>
            <a:picLocks noChangeAspect="1"/>
          </p:cNvPicPr>
          <p:nvPr/>
        </p:nvPicPr>
        <p:blipFill>
          <a:blip r:embed="rId2"/>
          <a:stretch>
            <a:fillRect/>
          </a:stretch>
        </p:blipFill>
        <p:spPr>
          <a:xfrm>
            <a:off x="2582778" y="1433591"/>
            <a:ext cx="7130455" cy="4757935"/>
          </a:xfrm>
          <a:prstGeom prst="rect">
            <a:avLst/>
          </a:prstGeom>
        </p:spPr>
      </p:pic>
      <p:sp>
        <p:nvSpPr>
          <p:cNvPr id="7" name="TextBox 6">
            <a:extLst>
              <a:ext uri="{FF2B5EF4-FFF2-40B4-BE49-F238E27FC236}">
                <a16:creationId xmlns:a16="http://schemas.microsoft.com/office/drawing/2014/main" id="{241AB431-CEF6-5A0F-9FAC-1A994CCD7CE8}"/>
              </a:ext>
            </a:extLst>
          </p:cNvPr>
          <p:cNvSpPr txBox="1"/>
          <p:nvPr/>
        </p:nvSpPr>
        <p:spPr>
          <a:xfrm>
            <a:off x="7829883" y="6388084"/>
            <a:ext cx="4555958" cy="369332"/>
          </a:xfrm>
          <a:prstGeom prst="rect">
            <a:avLst/>
          </a:prstGeom>
          <a:noFill/>
        </p:spPr>
        <p:txBody>
          <a:bodyPr wrap="square" rtlCol="0">
            <a:spAutoFit/>
          </a:bodyPr>
          <a:lstStyle/>
          <a:p>
            <a:r>
              <a:rPr lang="en-US" dirty="0"/>
              <a:t>Egon Schiele 'Portrait of Wally' (1912).</a:t>
            </a:r>
          </a:p>
        </p:txBody>
      </p:sp>
    </p:spTree>
    <p:extLst>
      <p:ext uri="{BB962C8B-B14F-4D97-AF65-F5344CB8AC3E}">
        <p14:creationId xmlns:p14="http://schemas.microsoft.com/office/powerpoint/2010/main" val="4173553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636ACB-BD86-414D-89DA-26DF8A19A0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0918" y="3429000"/>
            <a:ext cx="2439220" cy="2366189"/>
          </a:xfrm>
          <a:prstGeom prst="rect">
            <a:avLst/>
          </a:prstGeom>
        </p:spPr>
      </p:pic>
      <p:sp>
        <p:nvSpPr>
          <p:cNvPr id="2" name="Title 1">
            <a:extLst>
              <a:ext uri="{FF2B5EF4-FFF2-40B4-BE49-F238E27FC236}">
                <a16:creationId xmlns:a16="http://schemas.microsoft.com/office/drawing/2014/main" id="{62A2F57F-D030-B24C-8CD2-8BE7DFC83175}"/>
              </a:ext>
            </a:extLst>
          </p:cNvPr>
          <p:cNvSpPr>
            <a:spLocks noGrp="1"/>
          </p:cNvSpPr>
          <p:nvPr>
            <p:ph type="title"/>
          </p:nvPr>
        </p:nvSpPr>
        <p:spPr>
          <a:xfrm>
            <a:off x="478954" y="590292"/>
            <a:ext cx="11147071" cy="611559"/>
          </a:xfrm>
          <a:solidFill>
            <a:schemeClr val="accent1">
              <a:lumMod val="20000"/>
              <a:lumOff val="80000"/>
            </a:schemeClr>
          </a:solidFill>
        </p:spPr>
        <p:txBody>
          <a:bodyPr>
            <a:normAutofit fontScale="90000"/>
          </a:bodyPr>
          <a:lstStyle/>
          <a:p>
            <a:r>
              <a:rPr lang="en-US" dirty="0"/>
              <a:t>Power Lands on the Body</a:t>
            </a:r>
          </a:p>
        </p:txBody>
      </p:sp>
      <p:sp>
        <p:nvSpPr>
          <p:cNvPr id="3" name="Slide Number Placeholder 2">
            <a:extLst>
              <a:ext uri="{FF2B5EF4-FFF2-40B4-BE49-F238E27FC236}">
                <a16:creationId xmlns:a16="http://schemas.microsoft.com/office/drawing/2014/main" id="{8DF77974-8979-EA40-A05E-BFD63C64AD63}"/>
              </a:ext>
            </a:extLst>
          </p:cNvPr>
          <p:cNvSpPr>
            <a:spLocks noGrp="1"/>
          </p:cNvSpPr>
          <p:nvPr>
            <p:ph type="sldNum" sz="quarter" idx="12"/>
          </p:nvPr>
        </p:nvSpPr>
        <p:spPr/>
        <p:txBody>
          <a:bodyPr/>
          <a:lstStyle/>
          <a:p>
            <a:fld id="{60553ECD-7F6D-420D-93CA-D8D15EB427AC}" type="slidenum">
              <a:rPr lang="en-US" smtClean="0"/>
              <a:t>19</a:t>
            </a:fld>
            <a:endParaRPr lang="en-US" dirty="0"/>
          </a:p>
        </p:txBody>
      </p:sp>
      <p:pic>
        <p:nvPicPr>
          <p:cNvPr id="6" name="Picture 5">
            <a:extLst>
              <a:ext uri="{FF2B5EF4-FFF2-40B4-BE49-F238E27FC236}">
                <a16:creationId xmlns:a16="http://schemas.microsoft.com/office/drawing/2014/main" id="{3459744D-6587-384D-8644-34BD772BB6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60538" y="3268061"/>
            <a:ext cx="3065486" cy="2366189"/>
          </a:xfrm>
          <a:prstGeom prst="rect">
            <a:avLst/>
          </a:prstGeom>
        </p:spPr>
      </p:pic>
      <p:sp>
        <p:nvSpPr>
          <p:cNvPr id="7" name="TextBox 6">
            <a:extLst>
              <a:ext uri="{FF2B5EF4-FFF2-40B4-BE49-F238E27FC236}">
                <a16:creationId xmlns:a16="http://schemas.microsoft.com/office/drawing/2014/main" id="{16B4F419-BE10-334E-A0E9-16D54362DF7E}"/>
              </a:ext>
            </a:extLst>
          </p:cNvPr>
          <p:cNvSpPr txBox="1"/>
          <p:nvPr/>
        </p:nvSpPr>
        <p:spPr>
          <a:xfrm>
            <a:off x="1443559" y="5933126"/>
            <a:ext cx="1273938" cy="369332"/>
          </a:xfrm>
          <a:prstGeom prst="rect">
            <a:avLst/>
          </a:prstGeom>
          <a:noFill/>
        </p:spPr>
        <p:txBody>
          <a:bodyPr wrap="none" rtlCol="0">
            <a:spAutoFit/>
          </a:bodyPr>
          <a:lstStyle/>
          <a:p>
            <a:r>
              <a:rPr lang="en-US" dirty="0"/>
              <a:t>Repression</a:t>
            </a:r>
          </a:p>
        </p:txBody>
      </p:sp>
      <p:sp>
        <p:nvSpPr>
          <p:cNvPr id="8" name="TextBox 7">
            <a:extLst>
              <a:ext uri="{FF2B5EF4-FFF2-40B4-BE49-F238E27FC236}">
                <a16:creationId xmlns:a16="http://schemas.microsoft.com/office/drawing/2014/main" id="{1F3B4DD7-79E7-1F40-B845-DEB906B3FFFE}"/>
              </a:ext>
            </a:extLst>
          </p:cNvPr>
          <p:cNvSpPr txBox="1"/>
          <p:nvPr/>
        </p:nvSpPr>
        <p:spPr>
          <a:xfrm>
            <a:off x="4210863" y="5898376"/>
            <a:ext cx="3683252" cy="369332"/>
          </a:xfrm>
          <a:prstGeom prst="rect">
            <a:avLst/>
          </a:prstGeom>
          <a:noFill/>
        </p:spPr>
        <p:txBody>
          <a:bodyPr wrap="none" rtlCol="0">
            <a:spAutoFit/>
          </a:bodyPr>
          <a:lstStyle/>
          <a:p>
            <a:r>
              <a:rPr lang="en-US" dirty="0"/>
              <a:t>Ideological oppression/exploitation</a:t>
            </a:r>
          </a:p>
        </p:txBody>
      </p:sp>
      <p:sp>
        <p:nvSpPr>
          <p:cNvPr id="9" name="TextBox 8">
            <a:extLst>
              <a:ext uri="{FF2B5EF4-FFF2-40B4-BE49-F238E27FC236}">
                <a16:creationId xmlns:a16="http://schemas.microsoft.com/office/drawing/2014/main" id="{1135C01C-E57B-6F4C-B6F4-BB7C2A85F419}"/>
              </a:ext>
            </a:extLst>
          </p:cNvPr>
          <p:cNvSpPr txBox="1"/>
          <p:nvPr/>
        </p:nvSpPr>
        <p:spPr>
          <a:xfrm>
            <a:off x="8436417" y="5694263"/>
            <a:ext cx="3313729" cy="646331"/>
          </a:xfrm>
          <a:prstGeom prst="rect">
            <a:avLst/>
          </a:prstGeom>
          <a:noFill/>
        </p:spPr>
        <p:txBody>
          <a:bodyPr wrap="none" rtlCol="0">
            <a:spAutoFit/>
          </a:bodyPr>
          <a:lstStyle/>
          <a:p>
            <a:pPr algn="ctr"/>
            <a:r>
              <a:rPr lang="en-US" dirty="0"/>
              <a:t>Hybrid: Ideological domination </a:t>
            </a:r>
          </a:p>
          <a:p>
            <a:pPr algn="ctr"/>
            <a:r>
              <a:rPr lang="en-US" dirty="0"/>
              <a:t>&amp; repression</a:t>
            </a:r>
          </a:p>
        </p:txBody>
      </p:sp>
      <p:pic>
        <p:nvPicPr>
          <p:cNvPr id="10" name="Picture 9" descr="A group of people posing for the camera&#10;&#10;Description automatically generated">
            <a:extLst>
              <a:ext uri="{FF2B5EF4-FFF2-40B4-BE49-F238E27FC236}">
                <a16:creationId xmlns:a16="http://schemas.microsoft.com/office/drawing/2014/main" id="{AD462946-1EB3-D843-9BD9-58D9C60BF2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0863" y="3124006"/>
            <a:ext cx="3764280" cy="2654300"/>
          </a:xfrm>
          <a:prstGeom prst="rect">
            <a:avLst/>
          </a:prstGeom>
        </p:spPr>
      </p:pic>
      <p:sp>
        <p:nvSpPr>
          <p:cNvPr id="13" name="Rounded Rectangle 12">
            <a:extLst>
              <a:ext uri="{FF2B5EF4-FFF2-40B4-BE49-F238E27FC236}">
                <a16:creationId xmlns:a16="http://schemas.microsoft.com/office/drawing/2014/main" id="{A5B3830C-0C02-E640-9D29-E7E05EFE19D0}"/>
              </a:ext>
            </a:extLst>
          </p:cNvPr>
          <p:cNvSpPr/>
          <p:nvPr/>
        </p:nvSpPr>
        <p:spPr>
          <a:xfrm>
            <a:off x="478955" y="1365548"/>
            <a:ext cx="11147071" cy="162052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Avenir Book" panose="02000503020000020003" pitchFamily="2" charset="0"/>
              </a:rPr>
              <a:t>A structure of stable social relations produces individuals who are highly motivated to conform “all by themselves”.  Those who are socially fluent don’t think twice about what to do: performing the role comes “naturally” –</a:t>
            </a:r>
            <a:r>
              <a:rPr lang="en-US" sz="2200" dirty="0">
                <a:solidFill>
                  <a:srgbClr val="002060"/>
                </a:solidFill>
                <a:latin typeface="Avenir Book" panose="02000503020000020003" pitchFamily="2" charset="0"/>
              </a:rPr>
              <a:t> </a:t>
            </a:r>
            <a:r>
              <a:rPr lang="en-US" sz="2200" b="1" dirty="0">
                <a:solidFill>
                  <a:srgbClr val="002060"/>
                </a:solidFill>
                <a:latin typeface="Avenir Book" panose="02000503020000020003" pitchFamily="2" charset="0"/>
              </a:rPr>
              <a:t>but it is </a:t>
            </a:r>
            <a:r>
              <a:rPr lang="en-US" sz="2200" b="1" i="1" dirty="0">
                <a:solidFill>
                  <a:srgbClr val="002060"/>
                </a:solidFill>
                <a:latin typeface="Avenir Book" panose="02000503020000020003" pitchFamily="2" charset="0"/>
              </a:rPr>
              <a:t>second</a:t>
            </a:r>
            <a:r>
              <a:rPr lang="en-US" sz="2200" b="1" dirty="0">
                <a:solidFill>
                  <a:srgbClr val="002060"/>
                </a:solidFill>
                <a:latin typeface="Avenir Book" panose="02000503020000020003" pitchFamily="2" charset="0"/>
              </a:rPr>
              <a:t> nature.  </a:t>
            </a:r>
          </a:p>
        </p:txBody>
      </p:sp>
    </p:spTree>
    <p:extLst>
      <p:ext uri="{BB962C8B-B14F-4D97-AF65-F5344CB8AC3E}">
        <p14:creationId xmlns:p14="http://schemas.microsoft.com/office/powerpoint/2010/main" val="310385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30F8-3971-A443-92A0-0605DDE194C6}"/>
              </a:ext>
            </a:extLst>
          </p:cNvPr>
          <p:cNvSpPr>
            <a:spLocks noGrp="1"/>
          </p:cNvSpPr>
          <p:nvPr>
            <p:ph type="title"/>
          </p:nvPr>
        </p:nvSpPr>
        <p:spPr>
          <a:xfrm>
            <a:off x="482601" y="721946"/>
            <a:ext cx="10813250" cy="1022100"/>
          </a:xfrm>
          <a:solidFill>
            <a:schemeClr val="accent1">
              <a:lumMod val="20000"/>
              <a:lumOff val="80000"/>
            </a:schemeClr>
          </a:solidFill>
        </p:spPr>
        <p:txBody>
          <a:bodyPr>
            <a:normAutofit/>
          </a:bodyPr>
          <a:lstStyle/>
          <a:p>
            <a:r>
              <a:rPr lang="en-US" dirty="0"/>
              <a:t>Outline</a:t>
            </a:r>
          </a:p>
        </p:txBody>
      </p:sp>
      <p:sp>
        <p:nvSpPr>
          <p:cNvPr id="3" name="Content Placeholder 2">
            <a:extLst>
              <a:ext uri="{FF2B5EF4-FFF2-40B4-BE49-F238E27FC236}">
                <a16:creationId xmlns:a16="http://schemas.microsoft.com/office/drawing/2014/main" id="{0535A36E-BFA5-5C4D-8EAF-4C90BCC7A25B}"/>
              </a:ext>
            </a:extLst>
          </p:cNvPr>
          <p:cNvSpPr>
            <a:spLocks noGrp="1"/>
          </p:cNvSpPr>
          <p:nvPr>
            <p:ph idx="1"/>
          </p:nvPr>
        </p:nvSpPr>
        <p:spPr>
          <a:xfrm>
            <a:off x="563922" y="2000284"/>
            <a:ext cx="6173762" cy="4135770"/>
          </a:xfrm>
        </p:spPr>
        <p:txBody>
          <a:bodyPr anchor="ctr">
            <a:normAutofit/>
          </a:bodyPr>
          <a:lstStyle/>
          <a:p>
            <a:pPr marL="457200" indent="-457200">
              <a:buFont typeface="+mj-lt"/>
              <a:buAutoNum type="arabicPeriod"/>
            </a:pPr>
            <a:r>
              <a:rPr lang="en-US" sz="2200" dirty="0"/>
              <a:t>Introduction</a:t>
            </a:r>
          </a:p>
          <a:p>
            <a:pPr marL="457200" indent="-457200">
              <a:buFont typeface="+mj-lt"/>
              <a:buAutoNum type="arabicPeriod"/>
            </a:pPr>
            <a:r>
              <a:rPr lang="en-US" sz="2200" dirty="0"/>
              <a:t>Social Reproduction</a:t>
            </a:r>
          </a:p>
          <a:p>
            <a:pPr marL="1143000" lvl="1" indent="-457200">
              <a:buFont typeface="+mj-lt"/>
              <a:buAutoNum type="alphaLcPeriod"/>
            </a:pPr>
            <a:r>
              <a:rPr lang="en-US" dirty="0"/>
              <a:t>Structures are the Skeletons of Systems</a:t>
            </a:r>
          </a:p>
          <a:p>
            <a:pPr marL="1143000" lvl="1" indent="-457200">
              <a:buFont typeface="+mj-lt"/>
              <a:buAutoNum type="alphaLcPeriod"/>
            </a:pPr>
            <a:r>
              <a:rPr lang="en-US" dirty="0"/>
              <a:t>Social Relations Established in Social Practices</a:t>
            </a:r>
          </a:p>
          <a:p>
            <a:pPr marL="1143000" lvl="1" indent="-457200">
              <a:buFont typeface="+mj-lt"/>
              <a:buAutoNum type="alphaLcPeriod"/>
            </a:pPr>
            <a:r>
              <a:rPr lang="en-US" dirty="0"/>
              <a:t>Social Stability</a:t>
            </a:r>
          </a:p>
          <a:p>
            <a:pPr marL="1143000" lvl="1" indent="-457200">
              <a:buFont typeface="+mj-lt"/>
              <a:buAutoNum type="alphaLcPeriod"/>
            </a:pPr>
            <a:r>
              <a:rPr lang="en-US" dirty="0"/>
              <a:t>Power and the Body</a:t>
            </a:r>
          </a:p>
          <a:p>
            <a:pPr marL="457200" indent="-457200">
              <a:buFont typeface="+mj-lt"/>
              <a:buAutoNum type="arabicPeriod"/>
            </a:pPr>
            <a:r>
              <a:rPr lang="en-US" sz="2200" dirty="0"/>
              <a:t>Social Change</a:t>
            </a:r>
          </a:p>
          <a:p>
            <a:pPr marL="1143000" lvl="1" indent="-457200">
              <a:buFont typeface="+mj-lt"/>
              <a:buAutoNum type="alphaLcPeriod"/>
            </a:pPr>
            <a:r>
              <a:rPr lang="en-US" dirty="0"/>
              <a:t>Legal/Institutional Change</a:t>
            </a:r>
          </a:p>
          <a:p>
            <a:pPr marL="1143000" lvl="1" indent="-457200">
              <a:buFont typeface="+mj-lt"/>
              <a:buAutoNum type="alphaLcPeriod"/>
            </a:pPr>
            <a:r>
              <a:rPr lang="en-US" dirty="0"/>
              <a:t>Changing Culture: Not by Law Alone</a:t>
            </a:r>
          </a:p>
          <a:p>
            <a:pPr marL="457200" indent="-457200">
              <a:buFont typeface="+mj-lt"/>
              <a:buAutoNum type="arabicPeriod"/>
            </a:pPr>
            <a:r>
              <a:rPr lang="en-US" sz="2200" dirty="0"/>
              <a:t>Conclusion</a:t>
            </a:r>
          </a:p>
        </p:txBody>
      </p:sp>
      <p:sp>
        <p:nvSpPr>
          <p:cNvPr id="4" name="Slide Number Placeholder 3">
            <a:extLst>
              <a:ext uri="{FF2B5EF4-FFF2-40B4-BE49-F238E27FC236}">
                <a16:creationId xmlns:a16="http://schemas.microsoft.com/office/drawing/2014/main" id="{F3E04751-CBC9-DD48-9203-902EF051CF92}"/>
              </a:ext>
            </a:extLst>
          </p:cNvPr>
          <p:cNvSpPr>
            <a:spLocks noGrp="1"/>
          </p:cNvSpPr>
          <p:nvPr>
            <p:ph type="sldNum" sz="quarter" idx="12"/>
          </p:nvPr>
        </p:nvSpPr>
        <p:spPr/>
        <p:txBody>
          <a:bodyPr/>
          <a:lstStyle/>
          <a:p>
            <a:fld id="{60553ECD-7F6D-420D-93CA-D8D15EB427AC}" type="slidenum">
              <a:rPr lang="en-US" smtClean="0"/>
              <a:t>2</a:t>
            </a:fld>
            <a:endParaRPr lang="en-US" dirty="0"/>
          </a:p>
        </p:txBody>
      </p:sp>
      <p:pic>
        <p:nvPicPr>
          <p:cNvPr id="10" name="Picture 9" descr="A picture containing text&#10;&#10;Description automatically generated">
            <a:extLst>
              <a:ext uri="{FF2B5EF4-FFF2-40B4-BE49-F238E27FC236}">
                <a16:creationId xmlns:a16="http://schemas.microsoft.com/office/drawing/2014/main" id="{F909D2EC-960B-01C5-6FC2-864E7E578A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43675" y="1811496"/>
            <a:ext cx="3928284" cy="4324558"/>
          </a:xfrm>
          <a:prstGeom prst="rect">
            <a:avLst/>
          </a:prstGeom>
        </p:spPr>
      </p:pic>
    </p:spTree>
    <p:extLst>
      <p:ext uri="{BB962C8B-B14F-4D97-AF65-F5344CB8AC3E}">
        <p14:creationId xmlns:p14="http://schemas.microsoft.com/office/powerpoint/2010/main" val="195928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30F8-3971-A443-92A0-0605DDE194C6}"/>
              </a:ext>
            </a:extLst>
          </p:cNvPr>
          <p:cNvSpPr>
            <a:spLocks noGrp="1"/>
          </p:cNvSpPr>
          <p:nvPr>
            <p:ph type="title"/>
          </p:nvPr>
        </p:nvSpPr>
        <p:spPr>
          <a:xfrm>
            <a:off x="482601" y="721946"/>
            <a:ext cx="10813250" cy="1022100"/>
          </a:xfrm>
          <a:solidFill>
            <a:schemeClr val="accent1">
              <a:lumMod val="20000"/>
              <a:lumOff val="80000"/>
            </a:schemeClr>
          </a:solidFill>
        </p:spPr>
        <p:txBody>
          <a:bodyPr>
            <a:normAutofit/>
          </a:bodyPr>
          <a:lstStyle/>
          <a:p>
            <a:r>
              <a:rPr lang="en-US" dirty="0"/>
              <a:t>Outline</a:t>
            </a:r>
          </a:p>
        </p:txBody>
      </p:sp>
      <p:sp>
        <p:nvSpPr>
          <p:cNvPr id="3" name="Content Placeholder 2">
            <a:extLst>
              <a:ext uri="{FF2B5EF4-FFF2-40B4-BE49-F238E27FC236}">
                <a16:creationId xmlns:a16="http://schemas.microsoft.com/office/drawing/2014/main" id="{0535A36E-BFA5-5C4D-8EAF-4C90BCC7A25B}"/>
              </a:ext>
            </a:extLst>
          </p:cNvPr>
          <p:cNvSpPr>
            <a:spLocks noGrp="1"/>
          </p:cNvSpPr>
          <p:nvPr>
            <p:ph idx="1"/>
          </p:nvPr>
        </p:nvSpPr>
        <p:spPr>
          <a:xfrm>
            <a:off x="563922" y="2000284"/>
            <a:ext cx="6173762" cy="4135770"/>
          </a:xfrm>
        </p:spPr>
        <p:txBody>
          <a:bodyPr anchor="ctr">
            <a:normAutofit/>
          </a:bodyPr>
          <a:lstStyle/>
          <a:p>
            <a:pPr marL="457200" indent="-457200">
              <a:buFont typeface="+mj-lt"/>
              <a:buAutoNum type="arabicPeriod"/>
            </a:pPr>
            <a:r>
              <a:rPr lang="en-US" sz="2200" dirty="0">
                <a:solidFill>
                  <a:schemeClr val="bg1">
                    <a:lumMod val="65000"/>
                  </a:schemeClr>
                </a:solidFill>
              </a:rPr>
              <a:t>Introduction</a:t>
            </a:r>
          </a:p>
          <a:p>
            <a:pPr marL="457200" indent="-457200">
              <a:buFont typeface="+mj-lt"/>
              <a:buAutoNum type="arabicPeriod"/>
            </a:pPr>
            <a:r>
              <a:rPr lang="en-US" sz="2200" dirty="0">
                <a:solidFill>
                  <a:schemeClr val="bg1">
                    <a:lumMod val="65000"/>
                  </a:schemeClr>
                </a:solidFill>
              </a:rPr>
              <a:t>Social Reproduction</a:t>
            </a:r>
          </a:p>
          <a:p>
            <a:pPr marL="1143000" lvl="1" indent="-457200">
              <a:buFont typeface="+mj-lt"/>
              <a:buAutoNum type="alphaLcPeriod"/>
            </a:pPr>
            <a:r>
              <a:rPr lang="en-US" dirty="0">
                <a:solidFill>
                  <a:schemeClr val="bg1">
                    <a:lumMod val="65000"/>
                  </a:schemeClr>
                </a:solidFill>
              </a:rPr>
              <a:t>Structures are the Skeletons of Systems</a:t>
            </a:r>
          </a:p>
          <a:p>
            <a:pPr marL="1143000" lvl="1" indent="-457200">
              <a:buFont typeface="+mj-lt"/>
              <a:buAutoNum type="alphaLcPeriod"/>
            </a:pPr>
            <a:r>
              <a:rPr lang="en-US" dirty="0">
                <a:solidFill>
                  <a:schemeClr val="bg1">
                    <a:lumMod val="65000"/>
                  </a:schemeClr>
                </a:solidFill>
              </a:rPr>
              <a:t>Social Relations Established in Social Practices</a:t>
            </a:r>
          </a:p>
          <a:p>
            <a:pPr marL="1143000" lvl="1" indent="-457200">
              <a:buFont typeface="+mj-lt"/>
              <a:buAutoNum type="alphaLcPeriod"/>
            </a:pPr>
            <a:r>
              <a:rPr lang="en-US" dirty="0">
                <a:solidFill>
                  <a:schemeClr val="bg1">
                    <a:lumMod val="65000"/>
                  </a:schemeClr>
                </a:solidFill>
              </a:rPr>
              <a:t>Social Stability</a:t>
            </a:r>
          </a:p>
          <a:p>
            <a:pPr marL="1143000" lvl="1" indent="-457200">
              <a:buFont typeface="+mj-lt"/>
              <a:buAutoNum type="alphaLcPeriod"/>
            </a:pPr>
            <a:r>
              <a:rPr lang="en-US" dirty="0">
                <a:solidFill>
                  <a:schemeClr val="bg1">
                    <a:lumMod val="65000"/>
                  </a:schemeClr>
                </a:solidFill>
              </a:rPr>
              <a:t>Power and the Body</a:t>
            </a:r>
          </a:p>
          <a:p>
            <a:pPr marL="457200" indent="-457200">
              <a:buFont typeface="+mj-lt"/>
              <a:buAutoNum type="arabicPeriod"/>
            </a:pPr>
            <a:r>
              <a:rPr lang="en-US" sz="2200" dirty="0"/>
              <a:t>Social Change</a:t>
            </a:r>
          </a:p>
          <a:p>
            <a:pPr marL="1143000" lvl="1" indent="-457200">
              <a:buFont typeface="+mj-lt"/>
              <a:buAutoNum type="alphaLcPeriod"/>
            </a:pPr>
            <a:r>
              <a:rPr lang="en-US" dirty="0"/>
              <a:t>Legal/Institutional Change</a:t>
            </a:r>
          </a:p>
          <a:p>
            <a:pPr marL="1143000" lvl="1" indent="-457200">
              <a:buFont typeface="+mj-lt"/>
              <a:buAutoNum type="alphaLcPeriod"/>
            </a:pPr>
            <a:r>
              <a:rPr lang="en-US" dirty="0"/>
              <a:t>Changing Culture: Not by Law Alone</a:t>
            </a:r>
          </a:p>
          <a:p>
            <a:pPr marL="457200" indent="-457200">
              <a:buFont typeface="+mj-lt"/>
              <a:buAutoNum type="arabicPeriod"/>
            </a:pPr>
            <a:r>
              <a:rPr lang="en-US" sz="2200" dirty="0">
                <a:solidFill>
                  <a:schemeClr val="bg1">
                    <a:lumMod val="65000"/>
                  </a:schemeClr>
                </a:solidFill>
              </a:rPr>
              <a:t>Conclusion</a:t>
            </a:r>
          </a:p>
        </p:txBody>
      </p:sp>
      <p:sp>
        <p:nvSpPr>
          <p:cNvPr id="4" name="Slide Number Placeholder 3">
            <a:extLst>
              <a:ext uri="{FF2B5EF4-FFF2-40B4-BE49-F238E27FC236}">
                <a16:creationId xmlns:a16="http://schemas.microsoft.com/office/drawing/2014/main" id="{F3E04751-CBC9-DD48-9203-902EF051CF92}"/>
              </a:ext>
            </a:extLst>
          </p:cNvPr>
          <p:cNvSpPr>
            <a:spLocks noGrp="1"/>
          </p:cNvSpPr>
          <p:nvPr>
            <p:ph type="sldNum" sz="quarter" idx="12"/>
          </p:nvPr>
        </p:nvSpPr>
        <p:spPr/>
        <p:txBody>
          <a:bodyPr/>
          <a:lstStyle/>
          <a:p>
            <a:fld id="{60553ECD-7F6D-420D-93CA-D8D15EB427AC}" type="slidenum">
              <a:rPr lang="en-US" smtClean="0"/>
              <a:t>20</a:t>
            </a:fld>
            <a:endParaRPr lang="en-US" dirty="0"/>
          </a:p>
        </p:txBody>
      </p:sp>
      <p:pic>
        <p:nvPicPr>
          <p:cNvPr id="10" name="Picture 9" descr="A picture containing text&#10;&#10;Description automatically generated">
            <a:extLst>
              <a:ext uri="{FF2B5EF4-FFF2-40B4-BE49-F238E27FC236}">
                <a16:creationId xmlns:a16="http://schemas.microsoft.com/office/drawing/2014/main" id="{F909D2EC-960B-01C5-6FC2-864E7E578A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43675" y="1811496"/>
            <a:ext cx="3928284" cy="4324558"/>
          </a:xfrm>
          <a:prstGeom prst="rect">
            <a:avLst/>
          </a:prstGeom>
        </p:spPr>
      </p:pic>
    </p:spTree>
    <p:extLst>
      <p:ext uri="{BB962C8B-B14F-4D97-AF65-F5344CB8AC3E}">
        <p14:creationId xmlns:p14="http://schemas.microsoft.com/office/powerpoint/2010/main" val="3740164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36896B0-3571-C941-43B2-52738EBDEE0A}"/>
              </a:ext>
            </a:extLst>
          </p:cNvPr>
          <p:cNvGrpSpPr/>
          <p:nvPr/>
        </p:nvGrpSpPr>
        <p:grpSpPr>
          <a:xfrm>
            <a:off x="5638113" y="2365961"/>
            <a:ext cx="6494626" cy="4086341"/>
            <a:chOff x="5638113" y="2365961"/>
            <a:chExt cx="6494626" cy="4086341"/>
          </a:xfrm>
        </p:grpSpPr>
        <p:grpSp>
          <p:nvGrpSpPr>
            <p:cNvPr id="8" name="Group 7">
              <a:extLst>
                <a:ext uri="{FF2B5EF4-FFF2-40B4-BE49-F238E27FC236}">
                  <a16:creationId xmlns:a16="http://schemas.microsoft.com/office/drawing/2014/main" id="{93468588-33AD-3C40-A7D7-313E5C9E4E64}"/>
                </a:ext>
              </a:extLst>
            </p:cNvPr>
            <p:cNvGrpSpPr/>
            <p:nvPr/>
          </p:nvGrpSpPr>
          <p:grpSpPr>
            <a:xfrm>
              <a:off x="5638113" y="2365961"/>
              <a:ext cx="6494626" cy="4086341"/>
              <a:chOff x="2164277" y="976073"/>
              <a:chExt cx="6380270" cy="4410229"/>
            </a:xfrm>
          </p:grpSpPr>
          <p:grpSp>
            <p:nvGrpSpPr>
              <p:cNvPr id="9" name="Group 8">
                <a:extLst>
                  <a:ext uri="{FF2B5EF4-FFF2-40B4-BE49-F238E27FC236}">
                    <a16:creationId xmlns:a16="http://schemas.microsoft.com/office/drawing/2014/main" id="{6E9E939E-EB5C-AF46-95D1-AE280C2B018F}"/>
                  </a:ext>
                </a:extLst>
              </p:cNvPr>
              <p:cNvGrpSpPr/>
              <p:nvPr/>
            </p:nvGrpSpPr>
            <p:grpSpPr>
              <a:xfrm>
                <a:off x="2164277" y="976073"/>
                <a:ext cx="6380270" cy="4410229"/>
                <a:chOff x="5381516" y="1752921"/>
                <a:chExt cx="6380270" cy="4410229"/>
              </a:xfrm>
            </p:grpSpPr>
            <p:grpSp>
              <p:nvGrpSpPr>
                <p:cNvPr id="13" name="Group 12">
                  <a:extLst>
                    <a:ext uri="{FF2B5EF4-FFF2-40B4-BE49-F238E27FC236}">
                      <a16:creationId xmlns:a16="http://schemas.microsoft.com/office/drawing/2014/main" id="{DDAA36A6-2A0F-9643-8C20-2FBAFC883F33}"/>
                    </a:ext>
                  </a:extLst>
                </p:cNvPr>
                <p:cNvGrpSpPr/>
                <p:nvPr/>
              </p:nvGrpSpPr>
              <p:grpSpPr>
                <a:xfrm>
                  <a:off x="7695429" y="1752921"/>
                  <a:ext cx="4066357" cy="4410229"/>
                  <a:chOff x="7695429" y="1752921"/>
                  <a:chExt cx="4066357" cy="4410229"/>
                </a:xfrm>
              </p:grpSpPr>
              <p:grpSp>
                <p:nvGrpSpPr>
                  <p:cNvPr id="25" name="Group 24">
                    <a:extLst>
                      <a:ext uri="{FF2B5EF4-FFF2-40B4-BE49-F238E27FC236}">
                        <a16:creationId xmlns:a16="http://schemas.microsoft.com/office/drawing/2014/main" id="{B4EA1C64-A046-934D-81AE-1792552B193F}"/>
                      </a:ext>
                    </a:extLst>
                  </p:cNvPr>
                  <p:cNvGrpSpPr/>
                  <p:nvPr/>
                </p:nvGrpSpPr>
                <p:grpSpPr>
                  <a:xfrm>
                    <a:off x="7695429" y="1752921"/>
                    <a:ext cx="4066357" cy="4410229"/>
                    <a:chOff x="7695429" y="1752921"/>
                    <a:chExt cx="4066357" cy="4410229"/>
                  </a:xfrm>
                </p:grpSpPr>
                <p:grpSp>
                  <p:nvGrpSpPr>
                    <p:cNvPr id="27" name="Group 26">
                      <a:extLst>
                        <a:ext uri="{FF2B5EF4-FFF2-40B4-BE49-F238E27FC236}">
                          <a16:creationId xmlns:a16="http://schemas.microsoft.com/office/drawing/2014/main" id="{8BC8951E-1809-CF4C-A556-BAA6AAA124C7}"/>
                        </a:ext>
                      </a:extLst>
                    </p:cNvPr>
                    <p:cNvGrpSpPr/>
                    <p:nvPr/>
                  </p:nvGrpSpPr>
                  <p:grpSpPr>
                    <a:xfrm>
                      <a:off x="7695429" y="1752921"/>
                      <a:ext cx="4066357" cy="4410229"/>
                      <a:chOff x="7695429" y="1752921"/>
                      <a:chExt cx="4066357" cy="4410229"/>
                    </a:xfrm>
                  </p:grpSpPr>
                  <p:pic>
                    <p:nvPicPr>
                      <p:cNvPr id="29" name="Picture 28">
                        <a:extLst>
                          <a:ext uri="{FF2B5EF4-FFF2-40B4-BE49-F238E27FC236}">
                            <a16:creationId xmlns:a16="http://schemas.microsoft.com/office/drawing/2014/main" id="{71A13C8B-5EC6-D24A-B0CE-A8F1B5C5AB6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96308" l="4348" r="96047">
                                    <a14:foregroundMark x1="4348" y1="45846" x2="4348" y2="45846"/>
                                    <a14:foregroundMark x1="5534" y1="37846" x2="5534" y2="37846"/>
                                    <a14:foregroundMark x1="19368" y1="93846" x2="19368" y2="93846"/>
                                    <a14:foregroundMark x1="37549" y1="96615" x2="37549" y2="96615"/>
                                    <a14:foregroundMark x1="71542" y1="14462" x2="71542" y2="14462"/>
                                    <a14:foregroundMark x1="47826" y1="30462" x2="88933" y2="5538"/>
                                    <a14:foregroundMark x1="86166" y1="6769" x2="84190" y2="7692"/>
                                    <a14:backgroundMark x1="92095" y1="4308" x2="92095" y2="4308"/>
                                    <a14:backgroundMark x1="92095" y1="4308" x2="63636" y2="3385"/>
                                  </a14:backgroundRemoval>
                                </a14:imgEffect>
                              </a14:imgLayer>
                            </a14:imgProps>
                          </a:ext>
                          <a:ext uri="{28A0092B-C50C-407E-A947-70E740481C1C}">
                            <a14:useLocalDpi xmlns:a14="http://schemas.microsoft.com/office/drawing/2010/main"/>
                          </a:ext>
                        </a:extLst>
                      </a:blip>
                      <a:srcRect r="4262"/>
                      <a:stretch/>
                    </p:blipFill>
                    <p:spPr>
                      <a:xfrm>
                        <a:off x="9123427" y="2623062"/>
                        <a:ext cx="2638359" cy="3540088"/>
                      </a:xfrm>
                      <a:prstGeom prst="rect">
                        <a:avLst/>
                      </a:prstGeom>
                    </p:spPr>
                  </p:pic>
                  <p:sp>
                    <p:nvSpPr>
                      <p:cNvPr id="34" name="Lightning Bolt 33">
                        <a:extLst>
                          <a:ext uri="{FF2B5EF4-FFF2-40B4-BE49-F238E27FC236}">
                            <a16:creationId xmlns:a16="http://schemas.microsoft.com/office/drawing/2014/main" id="{2213BAE6-0F1B-2044-A2DE-886F62A8B741}"/>
                          </a:ext>
                        </a:extLst>
                      </p:cNvPr>
                      <p:cNvSpPr/>
                      <p:nvPr/>
                    </p:nvSpPr>
                    <p:spPr>
                      <a:xfrm rot="19030310">
                        <a:off x="10062727" y="3022184"/>
                        <a:ext cx="868535" cy="671891"/>
                      </a:xfrm>
                      <a:prstGeom prst="lightningBol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Curved Connector 29">
                        <a:extLst>
                          <a:ext uri="{FF2B5EF4-FFF2-40B4-BE49-F238E27FC236}">
                            <a16:creationId xmlns:a16="http://schemas.microsoft.com/office/drawing/2014/main" id="{96BF69CE-4DF2-7D4E-B676-D0353300AD26}"/>
                          </a:ext>
                        </a:extLst>
                      </p:cNvPr>
                      <p:cNvCxnSpPr>
                        <a:cxnSpLocks/>
                        <a:stCxn id="19" idx="3"/>
                      </p:cNvCxnSpPr>
                      <p:nvPr/>
                    </p:nvCxnSpPr>
                    <p:spPr>
                      <a:xfrm flipV="1">
                        <a:off x="8498081" y="3162210"/>
                        <a:ext cx="1123655" cy="774938"/>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482B48C-F2AC-2544-99D6-6A8CA6C2B4B9}"/>
                          </a:ext>
                        </a:extLst>
                      </p:cNvPr>
                      <p:cNvSpPr txBox="1"/>
                      <p:nvPr/>
                    </p:nvSpPr>
                    <p:spPr>
                      <a:xfrm>
                        <a:off x="7695429" y="1752921"/>
                        <a:ext cx="3518143" cy="646331"/>
                      </a:xfrm>
                      <a:prstGeom prst="rect">
                        <a:avLst/>
                      </a:prstGeom>
                      <a:noFill/>
                      <a:ln>
                        <a:solidFill>
                          <a:schemeClr val="tx1">
                            <a:lumMod val="75000"/>
                            <a:lumOff val="25000"/>
                          </a:schemeClr>
                        </a:solidFill>
                      </a:ln>
                    </p:spPr>
                    <p:txBody>
                      <a:bodyPr wrap="none" rtlCol="0">
                        <a:spAutoFit/>
                      </a:bodyPr>
                      <a:lstStyle/>
                      <a:p>
                        <a:pPr algn="ctr"/>
                        <a:r>
                          <a:rPr lang="en-US" dirty="0"/>
                          <a:t>Psychological schemas: </a:t>
                        </a:r>
                      </a:p>
                      <a:p>
                        <a:r>
                          <a:rPr lang="en-US" dirty="0"/>
                          <a:t>filtering and shaping mechanisms</a:t>
                        </a:r>
                      </a:p>
                    </p:txBody>
                  </p:sp>
                  <p:sp>
                    <p:nvSpPr>
                      <p:cNvPr id="32" name="Right Brace 31">
                        <a:extLst>
                          <a:ext uri="{FF2B5EF4-FFF2-40B4-BE49-F238E27FC236}">
                            <a16:creationId xmlns:a16="http://schemas.microsoft.com/office/drawing/2014/main" id="{4A2CA77C-F616-D14B-ABD7-AD81DE32970F}"/>
                          </a:ext>
                        </a:extLst>
                      </p:cNvPr>
                      <p:cNvSpPr/>
                      <p:nvPr/>
                    </p:nvSpPr>
                    <p:spPr>
                      <a:xfrm rot="5400000">
                        <a:off x="9801464" y="2167668"/>
                        <a:ext cx="503927" cy="863383"/>
                      </a:xfrm>
                      <a:prstGeom prst="rightBrace">
                        <a:avLst>
                          <a:gd name="adj1" fmla="val 6415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Oval 32">
                        <a:extLst>
                          <a:ext uri="{FF2B5EF4-FFF2-40B4-BE49-F238E27FC236}">
                            <a16:creationId xmlns:a16="http://schemas.microsoft.com/office/drawing/2014/main" id="{28219F3A-CA34-F149-80D6-CBED09B2C54C}"/>
                          </a:ext>
                        </a:extLst>
                      </p:cNvPr>
                      <p:cNvSpPr/>
                      <p:nvPr/>
                    </p:nvSpPr>
                    <p:spPr>
                      <a:xfrm>
                        <a:off x="9648032" y="2937115"/>
                        <a:ext cx="698292" cy="670495"/>
                      </a:xfrm>
                      <a:prstGeom prst="ellipse">
                        <a:avLst/>
                      </a:prstGeom>
                      <a:pattFill prst="smGrid">
                        <a:fgClr>
                          <a:schemeClr val="accent2">
                            <a:lumMod val="60000"/>
                            <a:lumOff val="40000"/>
                          </a:schemeClr>
                        </a:fgClr>
                        <a:bgClr>
                          <a:schemeClr val="bg1"/>
                        </a:bgClr>
                      </a:pattFill>
                      <a:scene3d>
                        <a:camera prst="orthographicFront">
                          <a:rot lat="240000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B175D853-2DCB-9444-B110-F1003F6F9FC5}"/>
                        </a:ext>
                      </a:extLst>
                    </p:cNvPr>
                    <p:cNvSpPr txBox="1"/>
                    <p:nvPr/>
                  </p:nvSpPr>
                  <p:spPr>
                    <a:xfrm>
                      <a:off x="10620935" y="2886827"/>
                      <a:ext cx="1046825" cy="369332"/>
                    </a:xfrm>
                    <a:prstGeom prst="rect">
                      <a:avLst/>
                    </a:prstGeom>
                    <a:noFill/>
                  </p:spPr>
                  <p:txBody>
                    <a:bodyPr wrap="none" rtlCol="0">
                      <a:spAutoFit/>
                    </a:bodyPr>
                    <a:lstStyle/>
                    <a:p>
                      <a:r>
                        <a:rPr lang="en-US" dirty="0"/>
                        <a:t>Attitudes</a:t>
                      </a:r>
                    </a:p>
                  </p:txBody>
                </p:sp>
              </p:grpSp>
              <p:sp>
                <p:nvSpPr>
                  <p:cNvPr id="26" name="Triangle 25">
                    <a:extLst>
                      <a:ext uri="{FF2B5EF4-FFF2-40B4-BE49-F238E27FC236}">
                        <a16:creationId xmlns:a16="http://schemas.microsoft.com/office/drawing/2014/main" id="{263BD4A1-1033-BD43-B29C-71BEE27A2599}"/>
                      </a:ext>
                    </a:extLst>
                  </p:cNvPr>
                  <p:cNvSpPr/>
                  <p:nvPr/>
                </p:nvSpPr>
                <p:spPr>
                  <a:xfrm rot="5588057">
                    <a:off x="9318527" y="3039853"/>
                    <a:ext cx="345831" cy="24935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C00FD5C0-26CE-5942-BEC5-4941521A21AF}"/>
                    </a:ext>
                  </a:extLst>
                </p:cNvPr>
                <p:cNvGrpSpPr/>
                <p:nvPr/>
              </p:nvGrpSpPr>
              <p:grpSpPr>
                <a:xfrm>
                  <a:off x="5381516" y="2900969"/>
                  <a:ext cx="3443829" cy="3037148"/>
                  <a:chOff x="5381516" y="2900969"/>
                  <a:chExt cx="3443829" cy="3037148"/>
                </a:xfrm>
              </p:grpSpPr>
              <p:grpSp>
                <p:nvGrpSpPr>
                  <p:cNvPr id="15" name="Group 14">
                    <a:extLst>
                      <a:ext uri="{FF2B5EF4-FFF2-40B4-BE49-F238E27FC236}">
                        <a16:creationId xmlns:a16="http://schemas.microsoft.com/office/drawing/2014/main" id="{D520C273-03EC-6043-A121-0637D10E25D8}"/>
                      </a:ext>
                    </a:extLst>
                  </p:cNvPr>
                  <p:cNvGrpSpPr/>
                  <p:nvPr/>
                </p:nvGrpSpPr>
                <p:grpSpPr>
                  <a:xfrm>
                    <a:off x="5381516" y="2900969"/>
                    <a:ext cx="3443829" cy="3037148"/>
                    <a:chOff x="5381516" y="2900969"/>
                    <a:chExt cx="3443829" cy="3037148"/>
                  </a:xfrm>
                </p:grpSpPr>
                <p:sp>
                  <p:nvSpPr>
                    <p:cNvPr id="18" name="Rounded Rectangle 17">
                      <a:extLst>
                        <a:ext uri="{FF2B5EF4-FFF2-40B4-BE49-F238E27FC236}">
                          <a16:creationId xmlns:a16="http://schemas.microsoft.com/office/drawing/2014/main" id="{EDC9D7A6-F212-A042-8B04-6BA50A35F08F}"/>
                        </a:ext>
                      </a:extLst>
                    </p:cNvPr>
                    <p:cNvSpPr/>
                    <p:nvPr/>
                  </p:nvSpPr>
                  <p:spPr>
                    <a:xfrm>
                      <a:off x="5381516" y="5067203"/>
                      <a:ext cx="3443829" cy="87091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ysClr val="windowText" lastClr="000000"/>
                          </a:solidFill>
                        </a:rPr>
                        <a:t>	            Resources</a:t>
                      </a:r>
                    </a:p>
                    <a:p>
                      <a:pPr algn="r"/>
                      <a:r>
                        <a:rPr lang="en-US" dirty="0">
                          <a:solidFill>
                            <a:sysClr val="windowText" lastClr="000000"/>
                          </a:solidFill>
                        </a:rPr>
                        <a:t>	     (things +/- valued)</a:t>
                      </a:r>
                    </a:p>
                  </p:txBody>
                </p:sp>
                <p:sp>
                  <p:nvSpPr>
                    <p:cNvPr id="19" name="Rounded Rectangle 18">
                      <a:extLst>
                        <a:ext uri="{FF2B5EF4-FFF2-40B4-BE49-F238E27FC236}">
                          <a16:creationId xmlns:a16="http://schemas.microsoft.com/office/drawing/2014/main" id="{1CFE144B-7F85-524A-8C6E-5DB35F282D5C}"/>
                        </a:ext>
                      </a:extLst>
                    </p:cNvPr>
                    <p:cNvSpPr/>
                    <p:nvPr/>
                  </p:nvSpPr>
                  <p:spPr>
                    <a:xfrm>
                      <a:off x="5445392" y="3481191"/>
                      <a:ext cx="3052689" cy="91191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 Social Meanings</a:t>
                      </a:r>
                    </a:p>
                    <a:p>
                      <a:r>
                        <a:rPr lang="en-US" dirty="0">
                          <a:solidFill>
                            <a:sysClr val="windowText" lastClr="000000"/>
                          </a:solidFill>
                        </a:rPr>
                        <a:t>        (Public)</a:t>
                      </a:r>
                    </a:p>
                  </p:txBody>
                </p:sp>
                <p:sp>
                  <p:nvSpPr>
                    <p:cNvPr id="20" name="TextBox 19">
                      <a:extLst>
                        <a:ext uri="{FF2B5EF4-FFF2-40B4-BE49-F238E27FC236}">
                          <a16:creationId xmlns:a16="http://schemas.microsoft.com/office/drawing/2014/main" id="{6A83C71C-7DF4-A647-914C-1EC298C14922}"/>
                        </a:ext>
                      </a:extLst>
                    </p:cNvPr>
                    <p:cNvSpPr txBox="1"/>
                    <p:nvPr/>
                  </p:nvSpPr>
                  <p:spPr>
                    <a:xfrm>
                      <a:off x="5665111" y="2900969"/>
                      <a:ext cx="2604624" cy="369332"/>
                    </a:xfrm>
                    <a:prstGeom prst="rect">
                      <a:avLst/>
                    </a:prstGeom>
                    <a:noFill/>
                  </p:spPr>
                  <p:txBody>
                    <a:bodyPr wrap="none" rtlCol="0">
                      <a:spAutoFit/>
                    </a:bodyPr>
                    <a:lstStyle/>
                    <a:p>
                      <a:r>
                        <a:rPr lang="en-US" b="1" dirty="0"/>
                        <a:t>Cultural Technē</a:t>
                      </a:r>
                      <a:r>
                        <a:rPr lang="en-US" dirty="0"/>
                        <a:t>/Ideology</a:t>
                      </a:r>
                    </a:p>
                  </p:txBody>
                </p:sp>
                <p:sp>
                  <p:nvSpPr>
                    <p:cNvPr id="21" name="TextBox 20">
                      <a:extLst>
                        <a:ext uri="{FF2B5EF4-FFF2-40B4-BE49-F238E27FC236}">
                          <a16:creationId xmlns:a16="http://schemas.microsoft.com/office/drawing/2014/main" id="{41875DAF-A0E8-D34C-B8F9-21A176A75D7B}"/>
                        </a:ext>
                      </a:extLst>
                    </p:cNvPr>
                    <p:cNvSpPr txBox="1"/>
                    <p:nvPr/>
                  </p:nvSpPr>
                  <p:spPr>
                    <a:xfrm>
                      <a:off x="6348451" y="4524988"/>
                      <a:ext cx="1135888" cy="369332"/>
                    </a:xfrm>
                    <a:prstGeom prst="rect">
                      <a:avLst/>
                    </a:prstGeom>
                    <a:noFill/>
                  </p:spPr>
                  <p:txBody>
                    <a:bodyPr wrap="none" rtlCol="0">
                      <a:spAutoFit/>
                    </a:bodyPr>
                    <a:lstStyle/>
                    <a:p>
                      <a:r>
                        <a:rPr lang="en-US" dirty="0"/>
                        <a:t>PRACTICE</a:t>
                      </a:r>
                    </a:p>
                  </p:txBody>
                </p:sp>
                <p:sp>
                  <p:nvSpPr>
                    <p:cNvPr id="23" name="Right Brace 22">
                      <a:extLst>
                        <a:ext uri="{FF2B5EF4-FFF2-40B4-BE49-F238E27FC236}">
                          <a16:creationId xmlns:a16="http://schemas.microsoft.com/office/drawing/2014/main" id="{40A15ADE-137F-2746-9B6B-05E73162CF54}"/>
                        </a:ext>
                      </a:extLst>
                    </p:cNvPr>
                    <p:cNvSpPr/>
                    <p:nvPr/>
                  </p:nvSpPr>
                  <p:spPr>
                    <a:xfrm rot="5400000">
                      <a:off x="6782125" y="2912203"/>
                      <a:ext cx="352844" cy="926645"/>
                    </a:xfrm>
                    <a:prstGeom prst="rightBrace">
                      <a:avLst>
                        <a:gd name="adj1" fmla="val 6415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TextBox 23">
                      <a:extLst>
                        <a:ext uri="{FF2B5EF4-FFF2-40B4-BE49-F238E27FC236}">
                          <a16:creationId xmlns:a16="http://schemas.microsoft.com/office/drawing/2014/main" id="{36FFF59C-9821-8149-BA70-B889D6FF19D6}"/>
                        </a:ext>
                      </a:extLst>
                    </p:cNvPr>
                    <p:cNvSpPr txBox="1"/>
                    <p:nvPr/>
                  </p:nvSpPr>
                  <p:spPr>
                    <a:xfrm>
                      <a:off x="7394070" y="3567814"/>
                      <a:ext cx="753371" cy="738663"/>
                    </a:xfrm>
                    <a:prstGeom prst="rect">
                      <a:avLst/>
                    </a:prstGeom>
                    <a:noFill/>
                    <a:ln>
                      <a:solidFill>
                        <a:schemeClr val="tx1"/>
                      </a:solidFill>
                    </a:ln>
                  </p:spPr>
                  <p:txBody>
                    <a:bodyPr wrap="square" rtlCol="0">
                      <a:spAutoFit/>
                    </a:bodyPr>
                    <a:lstStyle/>
                    <a:p>
                      <a:r>
                        <a:rPr lang="en-US" sz="1400" dirty="0"/>
                        <a:t>Pet?</a:t>
                      </a:r>
                    </a:p>
                    <a:p>
                      <a:r>
                        <a:rPr lang="en-US" sz="1400" dirty="0"/>
                        <a:t>Food?</a:t>
                      </a:r>
                    </a:p>
                    <a:p>
                      <a:r>
                        <a:rPr lang="en-US" sz="1400" dirty="0"/>
                        <a:t>Pelt?</a:t>
                      </a:r>
                    </a:p>
                  </p:txBody>
                </p:sp>
              </p:grpSp>
              <p:sp>
                <p:nvSpPr>
                  <p:cNvPr id="16" name="Down Arrow 15">
                    <a:extLst>
                      <a:ext uri="{FF2B5EF4-FFF2-40B4-BE49-F238E27FC236}">
                        <a16:creationId xmlns:a16="http://schemas.microsoft.com/office/drawing/2014/main" id="{BAB2C62D-DC55-2440-98F0-92ACBBAB3D13}"/>
                      </a:ext>
                    </a:extLst>
                  </p:cNvPr>
                  <p:cNvSpPr/>
                  <p:nvPr/>
                </p:nvSpPr>
                <p:spPr>
                  <a:xfrm>
                    <a:off x="7775201" y="4413607"/>
                    <a:ext cx="484632" cy="633096"/>
                  </a:xfrm>
                  <a:prstGeom prst="downArrow">
                    <a:avLst>
                      <a:gd name="adj1" fmla="val 31132"/>
                      <a:gd name="adj2" fmla="val 5000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a:extLst>
                      <a:ext uri="{FF2B5EF4-FFF2-40B4-BE49-F238E27FC236}">
                        <a16:creationId xmlns:a16="http://schemas.microsoft.com/office/drawing/2014/main" id="{03EC6B6E-0D80-D247-8BDB-7B2E93CA9472}"/>
                      </a:ext>
                    </a:extLst>
                  </p:cNvPr>
                  <p:cNvSpPr/>
                  <p:nvPr/>
                </p:nvSpPr>
                <p:spPr>
                  <a:xfrm rot="10800000">
                    <a:off x="5681493" y="4393106"/>
                    <a:ext cx="484632" cy="633096"/>
                  </a:xfrm>
                  <a:prstGeom prst="downArrow">
                    <a:avLst>
                      <a:gd name="adj1" fmla="val 31132"/>
                      <a:gd name="adj2"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 name="Group 9">
                <a:extLst>
                  <a:ext uri="{FF2B5EF4-FFF2-40B4-BE49-F238E27FC236}">
                    <a16:creationId xmlns:a16="http://schemas.microsoft.com/office/drawing/2014/main" id="{9361D96A-E3AE-4348-B178-07F8E91A43CB}"/>
                  </a:ext>
                </a:extLst>
              </p:cNvPr>
              <p:cNvGrpSpPr/>
              <p:nvPr/>
            </p:nvGrpSpPr>
            <p:grpSpPr>
              <a:xfrm>
                <a:off x="5445738" y="3923259"/>
                <a:ext cx="2208035" cy="992911"/>
                <a:chOff x="2955394" y="2456752"/>
                <a:chExt cx="2208035" cy="992911"/>
              </a:xfrm>
            </p:grpSpPr>
            <p:cxnSp>
              <p:nvCxnSpPr>
                <p:cNvPr id="11" name="Curved Connector 10">
                  <a:extLst>
                    <a:ext uri="{FF2B5EF4-FFF2-40B4-BE49-F238E27FC236}">
                      <a16:creationId xmlns:a16="http://schemas.microsoft.com/office/drawing/2014/main" id="{D032CAB9-7152-6E49-A407-9924BB214DA1}"/>
                    </a:ext>
                  </a:extLst>
                </p:cNvPr>
                <p:cNvCxnSpPr>
                  <a:cxnSpLocks/>
                </p:cNvCxnSpPr>
                <p:nvPr/>
              </p:nvCxnSpPr>
              <p:spPr>
                <a:xfrm rot="10800000" flipV="1">
                  <a:off x="3100407" y="2456752"/>
                  <a:ext cx="2063022" cy="848874"/>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riangle 11">
                  <a:extLst>
                    <a:ext uri="{FF2B5EF4-FFF2-40B4-BE49-F238E27FC236}">
                      <a16:creationId xmlns:a16="http://schemas.microsoft.com/office/drawing/2014/main" id="{A62DC558-7EE4-AD41-AA56-51718721715A}"/>
                    </a:ext>
                  </a:extLst>
                </p:cNvPr>
                <p:cNvSpPr/>
                <p:nvPr/>
              </p:nvSpPr>
              <p:spPr>
                <a:xfrm rot="16200000">
                  <a:off x="2907156" y="3152070"/>
                  <a:ext cx="345831" cy="24935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39" name="Picture 38" descr="A picture containing mammal, animal, cat, sitting&#10;&#10;Description automatically generated">
              <a:extLst>
                <a:ext uri="{FF2B5EF4-FFF2-40B4-BE49-F238E27FC236}">
                  <a16:creationId xmlns:a16="http://schemas.microsoft.com/office/drawing/2014/main" id="{4AC22E01-3DED-D5D7-C9DA-97B88DE38D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3776" y="5445704"/>
              <a:ext cx="1027585" cy="789228"/>
            </a:xfrm>
            <a:prstGeom prst="rect">
              <a:avLst/>
            </a:prstGeom>
          </p:spPr>
        </p:pic>
      </p:grpSp>
      <p:sp>
        <p:nvSpPr>
          <p:cNvPr id="2" name="Title 1">
            <a:extLst>
              <a:ext uri="{FF2B5EF4-FFF2-40B4-BE49-F238E27FC236}">
                <a16:creationId xmlns:a16="http://schemas.microsoft.com/office/drawing/2014/main" id="{0B209503-D190-2A4A-AFB3-AB6A21B3781A}"/>
              </a:ext>
            </a:extLst>
          </p:cNvPr>
          <p:cNvSpPr>
            <a:spLocks noGrp="1"/>
          </p:cNvSpPr>
          <p:nvPr>
            <p:ph type="title"/>
          </p:nvPr>
        </p:nvSpPr>
        <p:spPr>
          <a:xfrm>
            <a:off x="482600" y="544603"/>
            <a:ext cx="11147071" cy="684319"/>
          </a:xfrm>
          <a:solidFill>
            <a:schemeClr val="accent1">
              <a:lumMod val="20000"/>
              <a:lumOff val="80000"/>
            </a:schemeClr>
          </a:solidFill>
          <a:ln w="19050">
            <a:solidFill>
              <a:schemeClr val="tx1"/>
            </a:solidFill>
          </a:ln>
        </p:spPr>
        <p:txBody>
          <a:bodyPr>
            <a:noAutofit/>
          </a:bodyPr>
          <a:lstStyle/>
          <a:p>
            <a:r>
              <a:rPr lang="en-US" dirty="0">
                <a:latin typeface="+mj-lt"/>
              </a:rPr>
              <a:t>Leverage Points </a:t>
            </a:r>
          </a:p>
        </p:txBody>
      </p:sp>
      <p:sp>
        <p:nvSpPr>
          <p:cNvPr id="4" name="Slide Number Placeholder 3">
            <a:extLst>
              <a:ext uri="{FF2B5EF4-FFF2-40B4-BE49-F238E27FC236}">
                <a16:creationId xmlns:a16="http://schemas.microsoft.com/office/drawing/2014/main" id="{D71E2466-5FED-364E-829B-A6066689F6C2}"/>
              </a:ext>
            </a:extLst>
          </p:cNvPr>
          <p:cNvSpPr>
            <a:spLocks noGrp="1"/>
          </p:cNvSpPr>
          <p:nvPr>
            <p:ph type="sldNum" sz="quarter" idx="12"/>
          </p:nvPr>
        </p:nvSpPr>
        <p:spPr/>
        <p:txBody>
          <a:bodyPr/>
          <a:lstStyle/>
          <a:p>
            <a:fld id="{60553ECD-7F6D-420D-93CA-D8D15EB427AC}" type="slidenum">
              <a:rPr lang="en-US" smtClean="0"/>
              <a:t>21</a:t>
            </a:fld>
            <a:endParaRPr lang="en-US" dirty="0"/>
          </a:p>
        </p:txBody>
      </p:sp>
      <p:sp>
        <p:nvSpPr>
          <p:cNvPr id="7" name="Round Diagonal Corner Rectangle 6">
            <a:extLst>
              <a:ext uri="{FF2B5EF4-FFF2-40B4-BE49-F238E27FC236}">
                <a16:creationId xmlns:a16="http://schemas.microsoft.com/office/drawing/2014/main" id="{4FC38C87-39B6-E446-9993-F89449DBCF72}"/>
              </a:ext>
            </a:extLst>
          </p:cNvPr>
          <p:cNvSpPr/>
          <p:nvPr/>
        </p:nvSpPr>
        <p:spPr>
          <a:xfrm>
            <a:off x="810919" y="1370947"/>
            <a:ext cx="6778266" cy="2019993"/>
          </a:xfrm>
          <a:prstGeom prst="round2DiagRect">
            <a:avLst/>
          </a:prstGeom>
          <a:solidFill>
            <a:srgbClr val="FFEFC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dirty="0">
                <a:solidFill>
                  <a:schemeClr val="tx1"/>
                </a:solidFill>
                <a:latin typeface="Avenir" panose="02000503020000020003" pitchFamily="2" charset="0"/>
              </a:rPr>
              <a:t>The material and semiotic conditions of coordination make available certain choice architectures.  Agency outside of the choice architecture can be physically impossible, legally forbidden, or socially unintelligible.  </a:t>
            </a:r>
          </a:p>
        </p:txBody>
      </p:sp>
      <p:pic>
        <p:nvPicPr>
          <p:cNvPr id="37" name="Picture 36" descr="A person holding a baby&#10;&#10;Description automatically generated with medium confidence">
            <a:extLst>
              <a:ext uri="{FF2B5EF4-FFF2-40B4-BE49-F238E27FC236}">
                <a16:creationId xmlns:a16="http://schemas.microsoft.com/office/drawing/2014/main" id="{C653F7F4-212B-5C34-A9FD-B4C4F625FF51}"/>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2000"/>
                    </a14:imgEffect>
                  </a14:imgLayer>
                </a14:imgProps>
              </a:ext>
              <a:ext uri="{28A0092B-C50C-407E-A947-70E740481C1C}">
                <a14:useLocalDpi xmlns:a14="http://schemas.microsoft.com/office/drawing/2010/main"/>
              </a:ext>
            </a:extLst>
          </a:blip>
          <a:srcRect/>
          <a:stretch/>
        </p:blipFill>
        <p:spPr>
          <a:xfrm>
            <a:off x="2083818" y="3301742"/>
            <a:ext cx="2978647" cy="2938895"/>
          </a:xfrm>
          <a:prstGeom prst="rect">
            <a:avLst/>
          </a:prstGeom>
          <a:scene3d>
            <a:camera prst="orthographicFront">
              <a:rot lat="0" lon="10800000" rev="0"/>
            </a:camera>
            <a:lightRig rig="threePt" dir="t"/>
          </a:scene3d>
        </p:spPr>
      </p:pic>
      <p:sp>
        <p:nvSpPr>
          <p:cNvPr id="40" name="Rounded Rectangle 39">
            <a:extLst>
              <a:ext uri="{FF2B5EF4-FFF2-40B4-BE49-F238E27FC236}">
                <a16:creationId xmlns:a16="http://schemas.microsoft.com/office/drawing/2014/main" id="{DCC2C788-7C6D-1F5B-9B68-4865888AB29A}"/>
              </a:ext>
            </a:extLst>
          </p:cNvPr>
          <p:cNvSpPr/>
          <p:nvPr/>
        </p:nvSpPr>
        <p:spPr>
          <a:xfrm>
            <a:off x="632660" y="3593179"/>
            <a:ext cx="1519132" cy="247613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venir Book" panose="02000503020000020003" pitchFamily="2" charset="0"/>
              </a:rPr>
              <a:t>Private action has limited impact in changing entrenched social  practices. </a:t>
            </a:r>
          </a:p>
        </p:txBody>
      </p:sp>
      <p:grpSp>
        <p:nvGrpSpPr>
          <p:cNvPr id="43" name="Group 42">
            <a:extLst>
              <a:ext uri="{FF2B5EF4-FFF2-40B4-BE49-F238E27FC236}">
                <a16:creationId xmlns:a16="http://schemas.microsoft.com/office/drawing/2014/main" id="{ED0176C4-CEE3-3C8E-3E9B-09E462913C21}"/>
              </a:ext>
            </a:extLst>
          </p:cNvPr>
          <p:cNvGrpSpPr/>
          <p:nvPr/>
        </p:nvGrpSpPr>
        <p:grpSpPr>
          <a:xfrm>
            <a:off x="2234813" y="1459148"/>
            <a:ext cx="2292639" cy="4551531"/>
            <a:chOff x="2234813" y="1459148"/>
            <a:chExt cx="2292639" cy="4551531"/>
          </a:xfrm>
        </p:grpSpPr>
        <p:sp>
          <p:nvSpPr>
            <p:cNvPr id="3" name="Right Arrow 2">
              <a:extLst>
                <a:ext uri="{FF2B5EF4-FFF2-40B4-BE49-F238E27FC236}">
                  <a16:creationId xmlns:a16="http://schemas.microsoft.com/office/drawing/2014/main" id="{6F05CFDA-BE84-5C4F-B727-0A9A4CD54507}"/>
                </a:ext>
              </a:extLst>
            </p:cNvPr>
            <p:cNvSpPr/>
            <p:nvPr/>
          </p:nvSpPr>
          <p:spPr>
            <a:xfrm rot="3237799">
              <a:off x="2141489" y="3624716"/>
              <a:ext cx="4512684" cy="259242"/>
            </a:xfrm>
            <a:prstGeom prst="rightArrow">
              <a:avLst>
                <a:gd name="adj1" fmla="val 23085"/>
                <a:gd name="adj2" fmla="val 8151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D7043FCE-ECF0-7679-828A-A664B924BBC1}"/>
                </a:ext>
              </a:extLst>
            </p:cNvPr>
            <p:cNvSpPr/>
            <p:nvPr/>
          </p:nvSpPr>
          <p:spPr>
            <a:xfrm>
              <a:off x="2234813" y="1459148"/>
              <a:ext cx="1142403" cy="474583"/>
            </a:xfrm>
            <a:prstGeom prst="ellipse">
              <a:avLst/>
            </a:prstGeom>
            <a:noFill/>
            <a:ln w="38100">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62B43CE2-F0E0-313C-7A8B-43391D10C5CE}"/>
              </a:ext>
            </a:extLst>
          </p:cNvPr>
          <p:cNvGrpSpPr/>
          <p:nvPr/>
        </p:nvGrpSpPr>
        <p:grpSpPr>
          <a:xfrm>
            <a:off x="3851821" y="1449841"/>
            <a:ext cx="1772950" cy="2935883"/>
            <a:chOff x="3851821" y="1449841"/>
            <a:chExt cx="1772950" cy="2935883"/>
          </a:xfrm>
        </p:grpSpPr>
        <p:sp>
          <p:nvSpPr>
            <p:cNvPr id="36" name="Right Arrow 35">
              <a:extLst>
                <a:ext uri="{FF2B5EF4-FFF2-40B4-BE49-F238E27FC236}">
                  <a16:creationId xmlns:a16="http://schemas.microsoft.com/office/drawing/2014/main" id="{D15D0677-4033-BE41-8B1C-6DA7CBBBA2D2}"/>
                </a:ext>
              </a:extLst>
            </p:cNvPr>
            <p:cNvSpPr/>
            <p:nvPr/>
          </p:nvSpPr>
          <p:spPr>
            <a:xfrm rot="3237799">
              <a:off x="4152844" y="2913796"/>
              <a:ext cx="2730838" cy="213017"/>
            </a:xfrm>
            <a:prstGeom prst="rightArrow">
              <a:avLst>
                <a:gd name="adj1" fmla="val 21054"/>
                <a:gd name="adj2" fmla="val 8151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610344CE-B35C-CBE4-E905-466DDF901F1F}"/>
                </a:ext>
              </a:extLst>
            </p:cNvPr>
            <p:cNvSpPr/>
            <p:nvPr/>
          </p:nvSpPr>
          <p:spPr>
            <a:xfrm>
              <a:off x="3851821" y="1449841"/>
              <a:ext cx="1176812" cy="474583"/>
            </a:xfrm>
            <a:prstGeom prst="ellipse">
              <a:avLst/>
            </a:prstGeom>
            <a:noFill/>
            <a:ln w="38100">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37548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D7A0-24C4-8B0D-D1B4-6A408A2AD5BC}"/>
              </a:ext>
            </a:extLst>
          </p:cNvPr>
          <p:cNvSpPr>
            <a:spLocks noGrp="1"/>
          </p:cNvSpPr>
          <p:nvPr>
            <p:ph type="title"/>
          </p:nvPr>
        </p:nvSpPr>
        <p:spPr>
          <a:xfrm>
            <a:off x="482599" y="599608"/>
            <a:ext cx="11147071" cy="711378"/>
          </a:xfrm>
          <a:solidFill>
            <a:schemeClr val="accent1">
              <a:lumMod val="20000"/>
              <a:lumOff val="80000"/>
            </a:schemeClr>
          </a:solidFill>
          <a:ln w="19050">
            <a:solidFill>
              <a:schemeClr val="tx1"/>
            </a:solidFill>
          </a:ln>
        </p:spPr>
        <p:txBody>
          <a:bodyPr/>
          <a:lstStyle/>
          <a:p>
            <a:r>
              <a:rPr lang="en-US" dirty="0"/>
              <a:t>Social Change and the Law</a:t>
            </a:r>
          </a:p>
        </p:txBody>
      </p:sp>
      <p:pic>
        <p:nvPicPr>
          <p:cNvPr id="6" name="Content Placeholder 5">
            <a:extLst>
              <a:ext uri="{FF2B5EF4-FFF2-40B4-BE49-F238E27FC236}">
                <a16:creationId xmlns:a16="http://schemas.microsoft.com/office/drawing/2014/main" id="{134DE928-9EF4-4394-4CD2-48C2BE1165F6}"/>
              </a:ext>
            </a:extLst>
          </p:cNvPr>
          <p:cNvPicPr>
            <a:picLocks noGrp="1" noChangeAspect="1"/>
          </p:cNvPicPr>
          <p:nvPr>
            <p:ph idx="1"/>
          </p:nvPr>
        </p:nvPicPr>
        <p:blipFill>
          <a:blip r:embed="rId2"/>
          <a:stretch>
            <a:fillRect/>
          </a:stretch>
        </p:blipFill>
        <p:spPr>
          <a:xfrm>
            <a:off x="2335075" y="1738859"/>
            <a:ext cx="7521850" cy="4212236"/>
          </a:xfrm>
        </p:spPr>
      </p:pic>
      <p:sp>
        <p:nvSpPr>
          <p:cNvPr id="4" name="Slide Number Placeholder 3">
            <a:extLst>
              <a:ext uri="{FF2B5EF4-FFF2-40B4-BE49-F238E27FC236}">
                <a16:creationId xmlns:a16="http://schemas.microsoft.com/office/drawing/2014/main" id="{5DECC0AB-E69E-0BE2-3BB5-132145341A83}"/>
              </a:ext>
            </a:extLst>
          </p:cNvPr>
          <p:cNvSpPr>
            <a:spLocks noGrp="1"/>
          </p:cNvSpPr>
          <p:nvPr>
            <p:ph type="sldNum" sz="quarter" idx="12"/>
          </p:nvPr>
        </p:nvSpPr>
        <p:spPr/>
        <p:txBody>
          <a:bodyPr/>
          <a:lstStyle/>
          <a:p>
            <a:fld id="{60553ECD-7F6D-420D-93CA-D8D15EB427AC}" type="slidenum">
              <a:rPr lang="en-US" smtClean="0"/>
              <a:t>22</a:t>
            </a:fld>
            <a:endParaRPr lang="en-US" dirty="0"/>
          </a:p>
        </p:txBody>
      </p:sp>
    </p:spTree>
    <p:extLst>
      <p:ext uri="{BB962C8B-B14F-4D97-AF65-F5344CB8AC3E}">
        <p14:creationId xmlns:p14="http://schemas.microsoft.com/office/powerpoint/2010/main" val="477043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43301-6CF3-DE36-13E1-5A81C4986D38}"/>
              </a:ext>
            </a:extLst>
          </p:cNvPr>
          <p:cNvSpPr>
            <a:spLocks noGrp="1"/>
          </p:cNvSpPr>
          <p:nvPr>
            <p:ph type="title"/>
          </p:nvPr>
        </p:nvSpPr>
        <p:spPr>
          <a:xfrm>
            <a:off x="482599" y="584616"/>
            <a:ext cx="11147071" cy="726369"/>
          </a:xfrm>
          <a:solidFill>
            <a:schemeClr val="accent1">
              <a:lumMod val="20000"/>
              <a:lumOff val="80000"/>
            </a:schemeClr>
          </a:solidFill>
          <a:ln w="19050">
            <a:solidFill>
              <a:schemeClr val="tx1"/>
            </a:solidFill>
          </a:ln>
        </p:spPr>
        <p:txBody>
          <a:bodyPr/>
          <a:lstStyle/>
          <a:p>
            <a:r>
              <a:rPr lang="en-US" dirty="0"/>
              <a:t>How is law taken up in culture? </a:t>
            </a:r>
          </a:p>
        </p:txBody>
      </p:sp>
      <p:pic>
        <p:nvPicPr>
          <p:cNvPr id="6" name="Content Placeholder 5">
            <a:extLst>
              <a:ext uri="{FF2B5EF4-FFF2-40B4-BE49-F238E27FC236}">
                <a16:creationId xmlns:a16="http://schemas.microsoft.com/office/drawing/2014/main" id="{1F55E7A8-9386-9340-31D9-D43E180020B8}"/>
              </a:ext>
            </a:extLst>
          </p:cNvPr>
          <p:cNvPicPr>
            <a:picLocks noGrp="1" noChangeAspect="1"/>
          </p:cNvPicPr>
          <p:nvPr>
            <p:ph idx="1"/>
          </p:nvPr>
        </p:nvPicPr>
        <p:blipFill>
          <a:blip r:embed="rId2"/>
          <a:stretch>
            <a:fillRect/>
          </a:stretch>
        </p:blipFill>
        <p:spPr>
          <a:xfrm>
            <a:off x="3375285" y="1577614"/>
            <a:ext cx="5441430" cy="4534525"/>
          </a:xfrm>
        </p:spPr>
      </p:pic>
      <p:sp>
        <p:nvSpPr>
          <p:cNvPr id="4" name="Slide Number Placeholder 3">
            <a:extLst>
              <a:ext uri="{FF2B5EF4-FFF2-40B4-BE49-F238E27FC236}">
                <a16:creationId xmlns:a16="http://schemas.microsoft.com/office/drawing/2014/main" id="{8CEA6F77-417A-4AED-D076-D51732BD4523}"/>
              </a:ext>
            </a:extLst>
          </p:cNvPr>
          <p:cNvSpPr>
            <a:spLocks noGrp="1"/>
          </p:cNvSpPr>
          <p:nvPr>
            <p:ph type="sldNum" sz="quarter" idx="12"/>
          </p:nvPr>
        </p:nvSpPr>
        <p:spPr/>
        <p:txBody>
          <a:bodyPr/>
          <a:lstStyle/>
          <a:p>
            <a:fld id="{60553ECD-7F6D-420D-93CA-D8D15EB427AC}" type="slidenum">
              <a:rPr lang="en-US" smtClean="0"/>
              <a:t>23</a:t>
            </a:fld>
            <a:endParaRPr lang="en-US" dirty="0"/>
          </a:p>
        </p:txBody>
      </p:sp>
    </p:spTree>
    <p:extLst>
      <p:ext uri="{BB962C8B-B14F-4D97-AF65-F5344CB8AC3E}">
        <p14:creationId xmlns:p14="http://schemas.microsoft.com/office/powerpoint/2010/main" val="1252968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AE92-F8CA-E488-63B3-7410F1EBD86F}"/>
              </a:ext>
            </a:extLst>
          </p:cNvPr>
          <p:cNvSpPr>
            <a:spLocks noGrp="1"/>
          </p:cNvSpPr>
          <p:nvPr>
            <p:ph type="title"/>
          </p:nvPr>
        </p:nvSpPr>
        <p:spPr>
          <a:xfrm>
            <a:off x="482599" y="584616"/>
            <a:ext cx="11147071" cy="726369"/>
          </a:xfrm>
          <a:solidFill>
            <a:schemeClr val="accent1">
              <a:lumMod val="20000"/>
              <a:lumOff val="80000"/>
            </a:schemeClr>
          </a:solidFill>
          <a:ln w="19050">
            <a:solidFill>
              <a:schemeClr val="tx1"/>
            </a:solidFill>
          </a:ln>
        </p:spPr>
        <p:txBody>
          <a:bodyPr/>
          <a:lstStyle/>
          <a:p>
            <a:r>
              <a:rPr lang="en-US" dirty="0"/>
              <a:t>Dueling Example</a:t>
            </a:r>
          </a:p>
        </p:txBody>
      </p:sp>
      <p:pic>
        <p:nvPicPr>
          <p:cNvPr id="6" name="Content Placeholder 5">
            <a:extLst>
              <a:ext uri="{FF2B5EF4-FFF2-40B4-BE49-F238E27FC236}">
                <a16:creationId xmlns:a16="http://schemas.microsoft.com/office/drawing/2014/main" id="{93C77EA3-093B-5E02-74F5-E4268F428C7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06812" y="1458913"/>
            <a:ext cx="4699000" cy="4699000"/>
          </a:xfrm>
        </p:spPr>
      </p:pic>
      <p:sp>
        <p:nvSpPr>
          <p:cNvPr id="4" name="Slide Number Placeholder 3">
            <a:extLst>
              <a:ext uri="{FF2B5EF4-FFF2-40B4-BE49-F238E27FC236}">
                <a16:creationId xmlns:a16="http://schemas.microsoft.com/office/drawing/2014/main" id="{0C13DB37-F127-E080-DAAE-89C4783B773A}"/>
              </a:ext>
            </a:extLst>
          </p:cNvPr>
          <p:cNvSpPr>
            <a:spLocks noGrp="1"/>
          </p:cNvSpPr>
          <p:nvPr>
            <p:ph type="sldNum" sz="quarter" idx="12"/>
          </p:nvPr>
        </p:nvSpPr>
        <p:spPr/>
        <p:txBody>
          <a:bodyPr/>
          <a:lstStyle/>
          <a:p>
            <a:fld id="{60553ECD-7F6D-420D-93CA-D8D15EB427AC}" type="slidenum">
              <a:rPr lang="en-US" smtClean="0"/>
              <a:t>24</a:t>
            </a:fld>
            <a:endParaRPr lang="en-US" dirty="0"/>
          </a:p>
        </p:txBody>
      </p:sp>
      <p:sp>
        <p:nvSpPr>
          <p:cNvPr id="7" name="TextBox 6">
            <a:extLst>
              <a:ext uri="{FF2B5EF4-FFF2-40B4-BE49-F238E27FC236}">
                <a16:creationId xmlns:a16="http://schemas.microsoft.com/office/drawing/2014/main" id="{5F75139A-058B-3758-873B-087963297658}"/>
              </a:ext>
            </a:extLst>
          </p:cNvPr>
          <p:cNvSpPr txBox="1"/>
          <p:nvPr/>
        </p:nvSpPr>
        <p:spPr>
          <a:xfrm>
            <a:off x="562330" y="4404248"/>
            <a:ext cx="2645781" cy="1754326"/>
          </a:xfrm>
          <a:prstGeom prst="rect">
            <a:avLst/>
          </a:prstGeom>
          <a:noFill/>
        </p:spPr>
        <p:txBody>
          <a:bodyPr wrap="square" rtlCol="0">
            <a:spAutoFit/>
          </a:bodyPr>
          <a:lstStyle/>
          <a:p>
            <a:r>
              <a:rPr lang="en-US" dirty="0"/>
              <a:t>Lessig, Lawrence. (1995). “The Regulation of Social Meaning.” </a:t>
            </a:r>
            <a:r>
              <a:rPr lang="en-US" i="1" dirty="0"/>
              <a:t>University of Chicago Law Review </a:t>
            </a:r>
            <a:r>
              <a:rPr lang="en-US" dirty="0"/>
              <a:t>62(3): 943-1045.</a:t>
            </a:r>
          </a:p>
        </p:txBody>
      </p:sp>
      <p:sp>
        <p:nvSpPr>
          <p:cNvPr id="8" name="TextBox 7">
            <a:extLst>
              <a:ext uri="{FF2B5EF4-FFF2-40B4-BE49-F238E27FC236}">
                <a16:creationId xmlns:a16="http://schemas.microsoft.com/office/drawing/2014/main" id="{7C73753F-CCC8-69D5-B551-2761972CB455}"/>
              </a:ext>
            </a:extLst>
          </p:cNvPr>
          <p:cNvSpPr txBox="1"/>
          <p:nvPr/>
        </p:nvSpPr>
        <p:spPr>
          <a:xfrm>
            <a:off x="8904157" y="4681246"/>
            <a:ext cx="2725513" cy="1477328"/>
          </a:xfrm>
          <a:prstGeom prst="rect">
            <a:avLst/>
          </a:prstGeom>
          <a:noFill/>
        </p:spPr>
        <p:txBody>
          <a:bodyPr wrap="square" rtlCol="0">
            <a:spAutoFit/>
          </a:bodyPr>
          <a:lstStyle/>
          <a:p>
            <a:r>
              <a:rPr lang="en-US" dirty="0"/>
              <a:t>Appiah, K. Anthony. 2010. </a:t>
            </a:r>
            <a:r>
              <a:rPr lang="en-US" i="1" dirty="0"/>
              <a:t>The Honor Code</a:t>
            </a:r>
            <a:r>
              <a:rPr lang="en-US" dirty="0"/>
              <a:t>: </a:t>
            </a:r>
            <a:r>
              <a:rPr lang="en-US" i="1" dirty="0"/>
              <a:t>How Moral Revolutions Happen</a:t>
            </a:r>
            <a:r>
              <a:rPr lang="en-US" dirty="0"/>
              <a:t>. New York: W. W. Norton &amp; Co.</a:t>
            </a:r>
          </a:p>
        </p:txBody>
      </p:sp>
    </p:spTree>
    <p:extLst>
      <p:ext uri="{BB962C8B-B14F-4D97-AF65-F5344CB8AC3E}">
        <p14:creationId xmlns:p14="http://schemas.microsoft.com/office/powerpoint/2010/main" val="2946272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8051-D231-682E-F632-4403CADFBB24}"/>
              </a:ext>
            </a:extLst>
          </p:cNvPr>
          <p:cNvSpPr>
            <a:spLocks noGrp="1"/>
          </p:cNvSpPr>
          <p:nvPr>
            <p:ph type="title"/>
          </p:nvPr>
        </p:nvSpPr>
        <p:spPr>
          <a:xfrm>
            <a:off x="482599" y="584616"/>
            <a:ext cx="11147071" cy="726369"/>
          </a:xfrm>
          <a:solidFill>
            <a:schemeClr val="accent1">
              <a:lumMod val="20000"/>
              <a:lumOff val="80000"/>
            </a:schemeClr>
          </a:solidFill>
          <a:ln w="19050">
            <a:solidFill>
              <a:schemeClr val="tx1"/>
            </a:solidFill>
          </a:ln>
        </p:spPr>
        <p:txBody>
          <a:bodyPr/>
          <a:lstStyle/>
          <a:p>
            <a:r>
              <a:rPr lang="en-US" dirty="0"/>
              <a:t>Social Movements Change Practices</a:t>
            </a:r>
          </a:p>
        </p:txBody>
      </p:sp>
      <p:pic>
        <p:nvPicPr>
          <p:cNvPr id="6" name="Content Placeholder 5">
            <a:extLst>
              <a:ext uri="{FF2B5EF4-FFF2-40B4-BE49-F238E27FC236}">
                <a16:creationId xmlns:a16="http://schemas.microsoft.com/office/drawing/2014/main" id="{102FA65B-BA30-1198-9325-306988B820E6}"/>
              </a:ext>
            </a:extLst>
          </p:cNvPr>
          <p:cNvPicPr>
            <a:picLocks noGrp="1" noChangeAspect="1"/>
          </p:cNvPicPr>
          <p:nvPr>
            <p:ph idx="1"/>
          </p:nvPr>
        </p:nvPicPr>
        <p:blipFill>
          <a:blip r:embed="rId2"/>
          <a:stretch>
            <a:fillRect/>
          </a:stretch>
        </p:blipFill>
        <p:spPr>
          <a:xfrm>
            <a:off x="2875421" y="1633928"/>
            <a:ext cx="6441158" cy="4407108"/>
          </a:xfrm>
        </p:spPr>
      </p:pic>
      <p:sp>
        <p:nvSpPr>
          <p:cNvPr id="4" name="Slide Number Placeholder 3">
            <a:extLst>
              <a:ext uri="{FF2B5EF4-FFF2-40B4-BE49-F238E27FC236}">
                <a16:creationId xmlns:a16="http://schemas.microsoft.com/office/drawing/2014/main" id="{E893A5B1-9AEE-151B-B116-4B5323542D19}"/>
              </a:ext>
            </a:extLst>
          </p:cNvPr>
          <p:cNvSpPr>
            <a:spLocks noGrp="1"/>
          </p:cNvSpPr>
          <p:nvPr>
            <p:ph type="sldNum" sz="quarter" idx="12"/>
          </p:nvPr>
        </p:nvSpPr>
        <p:spPr/>
        <p:txBody>
          <a:bodyPr/>
          <a:lstStyle/>
          <a:p>
            <a:fld id="{60553ECD-7F6D-420D-93CA-D8D15EB427AC}" type="slidenum">
              <a:rPr lang="en-US" smtClean="0"/>
              <a:t>25</a:t>
            </a:fld>
            <a:endParaRPr lang="en-US" dirty="0"/>
          </a:p>
        </p:txBody>
      </p:sp>
    </p:spTree>
    <p:extLst>
      <p:ext uri="{BB962C8B-B14F-4D97-AF65-F5344CB8AC3E}">
        <p14:creationId xmlns:p14="http://schemas.microsoft.com/office/powerpoint/2010/main" val="1025343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30F8-3971-A443-92A0-0605DDE194C6}"/>
              </a:ext>
            </a:extLst>
          </p:cNvPr>
          <p:cNvSpPr>
            <a:spLocks noGrp="1"/>
          </p:cNvSpPr>
          <p:nvPr>
            <p:ph type="title"/>
          </p:nvPr>
        </p:nvSpPr>
        <p:spPr>
          <a:xfrm>
            <a:off x="482601" y="721946"/>
            <a:ext cx="10813250" cy="1022100"/>
          </a:xfrm>
          <a:solidFill>
            <a:schemeClr val="accent1">
              <a:lumMod val="20000"/>
              <a:lumOff val="80000"/>
            </a:schemeClr>
          </a:solidFill>
        </p:spPr>
        <p:txBody>
          <a:bodyPr>
            <a:normAutofit/>
          </a:bodyPr>
          <a:lstStyle/>
          <a:p>
            <a:r>
              <a:rPr lang="en-US" dirty="0"/>
              <a:t>Outline</a:t>
            </a:r>
          </a:p>
        </p:txBody>
      </p:sp>
      <p:sp>
        <p:nvSpPr>
          <p:cNvPr id="3" name="Content Placeholder 2">
            <a:extLst>
              <a:ext uri="{FF2B5EF4-FFF2-40B4-BE49-F238E27FC236}">
                <a16:creationId xmlns:a16="http://schemas.microsoft.com/office/drawing/2014/main" id="{0535A36E-BFA5-5C4D-8EAF-4C90BCC7A25B}"/>
              </a:ext>
            </a:extLst>
          </p:cNvPr>
          <p:cNvSpPr>
            <a:spLocks noGrp="1"/>
          </p:cNvSpPr>
          <p:nvPr>
            <p:ph idx="1"/>
          </p:nvPr>
        </p:nvSpPr>
        <p:spPr>
          <a:xfrm>
            <a:off x="563922" y="2000284"/>
            <a:ext cx="6173762" cy="4135770"/>
          </a:xfrm>
        </p:spPr>
        <p:txBody>
          <a:bodyPr anchor="ctr">
            <a:normAutofit/>
          </a:bodyPr>
          <a:lstStyle/>
          <a:p>
            <a:pPr marL="457200" indent="-457200">
              <a:buFont typeface="+mj-lt"/>
              <a:buAutoNum type="arabicPeriod"/>
            </a:pPr>
            <a:r>
              <a:rPr lang="en-US" sz="2200" dirty="0">
                <a:solidFill>
                  <a:schemeClr val="bg1">
                    <a:lumMod val="65000"/>
                  </a:schemeClr>
                </a:solidFill>
              </a:rPr>
              <a:t>Introduction</a:t>
            </a:r>
          </a:p>
          <a:p>
            <a:pPr marL="457200" indent="-457200">
              <a:buFont typeface="+mj-lt"/>
              <a:buAutoNum type="arabicPeriod"/>
            </a:pPr>
            <a:r>
              <a:rPr lang="en-US" sz="2200" dirty="0">
                <a:solidFill>
                  <a:schemeClr val="bg1">
                    <a:lumMod val="65000"/>
                  </a:schemeClr>
                </a:solidFill>
              </a:rPr>
              <a:t>Social Reproduction</a:t>
            </a:r>
          </a:p>
          <a:p>
            <a:pPr marL="1143000" lvl="1" indent="-457200">
              <a:buFont typeface="+mj-lt"/>
              <a:buAutoNum type="alphaLcPeriod"/>
            </a:pPr>
            <a:r>
              <a:rPr lang="en-US" dirty="0">
                <a:solidFill>
                  <a:schemeClr val="bg1">
                    <a:lumMod val="65000"/>
                  </a:schemeClr>
                </a:solidFill>
              </a:rPr>
              <a:t>Structures are the Skeletons of Systems</a:t>
            </a:r>
          </a:p>
          <a:p>
            <a:pPr marL="1143000" lvl="1" indent="-457200">
              <a:buFont typeface="+mj-lt"/>
              <a:buAutoNum type="alphaLcPeriod"/>
            </a:pPr>
            <a:r>
              <a:rPr lang="en-US" dirty="0">
                <a:solidFill>
                  <a:schemeClr val="bg1">
                    <a:lumMod val="65000"/>
                  </a:schemeClr>
                </a:solidFill>
              </a:rPr>
              <a:t>Social Relations Established in Social Practices</a:t>
            </a:r>
          </a:p>
          <a:p>
            <a:pPr marL="1143000" lvl="1" indent="-457200">
              <a:buFont typeface="+mj-lt"/>
              <a:buAutoNum type="alphaLcPeriod"/>
            </a:pPr>
            <a:r>
              <a:rPr lang="en-US" dirty="0">
                <a:solidFill>
                  <a:schemeClr val="bg1">
                    <a:lumMod val="65000"/>
                  </a:schemeClr>
                </a:solidFill>
              </a:rPr>
              <a:t>Social Stability</a:t>
            </a:r>
          </a:p>
          <a:p>
            <a:pPr marL="1143000" lvl="1" indent="-457200">
              <a:buFont typeface="+mj-lt"/>
              <a:buAutoNum type="alphaLcPeriod"/>
            </a:pPr>
            <a:r>
              <a:rPr lang="en-US" dirty="0">
                <a:solidFill>
                  <a:schemeClr val="bg1">
                    <a:lumMod val="65000"/>
                  </a:schemeClr>
                </a:solidFill>
              </a:rPr>
              <a:t>Power and the Body</a:t>
            </a:r>
          </a:p>
          <a:p>
            <a:pPr marL="457200" indent="-457200">
              <a:buFont typeface="+mj-lt"/>
              <a:buAutoNum type="arabicPeriod"/>
            </a:pPr>
            <a:r>
              <a:rPr lang="en-US" sz="2200" dirty="0">
                <a:solidFill>
                  <a:schemeClr val="bg1">
                    <a:lumMod val="65000"/>
                  </a:schemeClr>
                </a:solidFill>
              </a:rPr>
              <a:t>Social Change</a:t>
            </a:r>
          </a:p>
          <a:p>
            <a:pPr marL="1143000" lvl="1" indent="-457200">
              <a:buFont typeface="+mj-lt"/>
              <a:buAutoNum type="alphaLcPeriod"/>
            </a:pPr>
            <a:r>
              <a:rPr lang="en-US" dirty="0">
                <a:solidFill>
                  <a:schemeClr val="bg1">
                    <a:lumMod val="65000"/>
                  </a:schemeClr>
                </a:solidFill>
              </a:rPr>
              <a:t>Legal/Institutional Change</a:t>
            </a:r>
          </a:p>
          <a:p>
            <a:pPr marL="1143000" lvl="1" indent="-457200">
              <a:buFont typeface="+mj-lt"/>
              <a:buAutoNum type="alphaLcPeriod"/>
            </a:pPr>
            <a:r>
              <a:rPr lang="en-US" dirty="0">
                <a:solidFill>
                  <a:schemeClr val="bg1">
                    <a:lumMod val="65000"/>
                  </a:schemeClr>
                </a:solidFill>
              </a:rPr>
              <a:t>Changing Culture: Not by Law Alone</a:t>
            </a:r>
          </a:p>
          <a:p>
            <a:pPr marL="457200" indent="-457200">
              <a:buFont typeface="+mj-lt"/>
              <a:buAutoNum type="arabicPeriod"/>
            </a:pPr>
            <a:r>
              <a:rPr lang="en-US" sz="2200" dirty="0"/>
              <a:t>Conclusion</a:t>
            </a:r>
          </a:p>
        </p:txBody>
      </p:sp>
      <p:sp>
        <p:nvSpPr>
          <p:cNvPr id="4" name="Slide Number Placeholder 3">
            <a:extLst>
              <a:ext uri="{FF2B5EF4-FFF2-40B4-BE49-F238E27FC236}">
                <a16:creationId xmlns:a16="http://schemas.microsoft.com/office/drawing/2014/main" id="{F3E04751-CBC9-DD48-9203-902EF051CF92}"/>
              </a:ext>
            </a:extLst>
          </p:cNvPr>
          <p:cNvSpPr>
            <a:spLocks noGrp="1"/>
          </p:cNvSpPr>
          <p:nvPr>
            <p:ph type="sldNum" sz="quarter" idx="12"/>
          </p:nvPr>
        </p:nvSpPr>
        <p:spPr/>
        <p:txBody>
          <a:bodyPr/>
          <a:lstStyle/>
          <a:p>
            <a:fld id="{60553ECD-7F6D-420D-93CA-D8D15EB427AC}" type="slidenum">
              <a:rPr lang="en-US" smtClean="0"/>
              <a:t>26</a:t>
            </a:fld>
            <a:endParaRPr lang="en-US" dirty="0"/>
          </a:p>
        </p:txBody>
      </p:sp>
      <p:pic>
        <p:nvPicPr>
          <p:cNvPr id="10" name="Picture 9" descr="A picture containing text&#10;&#10;Description automatically generated">
            <a:extLst>
              <a:ext uri="{FF2B5EF4-FFF2-40B4-BE49-F238E27FC236}">
                <a16:creationId xmlns:a16="http://schemas.microsoft.com/office/drawing/2014/main" id="{F909D2EC-960B-01C5-6FC2-864E7E578A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43675" y="1811496"/>
            <a:ext cx="3928284" cy="4324558"/>
          </a:xfrm>
          <a:prstGeom prst="rect">
            <a:avLst/>
          </a:prstGeom>
        </p:spPr>
      </p:pic>
    </p:spTree>
    <p:extLst>
      <p:ext uri="{BB962C8B-B14F-4D97-AF65-F5344CB8AC3E}">
        <p14:creationId xmlns:p14="http://schemas.microsoft.com/office/powerpoint/2010/main" val="1213604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735D7AAB-28B6-174B-84F8-0A5307949D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67282" y="1906771"/>
            <a:ext cx="4691451" cy="3787007"/>
          </a:xfrm>
          <a:prstGeom prst="rect">
            <a:avLst/>
          </a:prstGeom>
        </p:spPr>
      </p:pic>
      <p:sp>
        <p:nvSpPr>
          <p:cNvPr id="2" name="Title 1">
            <a:extLst>
              <a:ext uri="{FF2B5EF4-FFF2-40B4-BE49-F238E27FC236}">
                <a16:creationId xmlns:a16="http://schemas.microsoft.com/office/drawing/2014/main" id="{F4AC318A-1A26-7B49-9ECB-9BB894347630}"/>
              </a:ext>
            </a:extLst>
          </p:cNvPr>
          <p:cNvSpPr>
            <a:spLocks noGrp="1"/>
          </p:cNvSpPr>
          <p:nvPr>
            <p:ph type="title"/>
          </p:nvPr>
        </p:nvSpPr>
        <p:spPr>
          <a:xfrm>
            <a:off x="496532" y="671052"/>
            <a:ext cx="10836032" cy="730045"/>
          </a:xfrm>
        </p:spPr>
        <p:txBody>
          <a:bodyPr>
            <a:normAutofit/>
          </a:bodyPr>
          <a:lstStyle/>
          <a:p>
            <a:r>
              <a:rPr lang="en-US" dirty="0">
                <a:latin typeface="+mj-lt"/>
              </a:rPr>
              <a:t>Tying some of the threads together</a:t>
            </a:r>
          </a:p>
        </p:txBody>
      </p:sp>
      <p:sp>
        <p:nvSpPr>
          <p:cNvPr id="3" name="Content Placeholder 2">
            <a:extLst>
              <a:ext uri="{FF2B5EF4-FFF2-40B4-BE49-F238E27FC236}">
                <a16:creationId xmlns:a16="http://schemas.microsoft.com/office/drawing/2014/main" id="{E004DDE0-FC0F-674C-9BD3-01AE7571FEC5}"/>
              </a:ext>
            </a:extLst>
          </p:cNvPr>
          <p:cNvSpPr>
            <a:spLocks noGrp="1"/>
          </p:cNvSpPr>
          <p:nvPr>
            <p:ph idx="1"/>
          </p:nvPr>
        </p:nvSpPr>
        <p:spPr>
          <a:xfrm>
            <a:off x="333268" y="1401097"/>
            <a:ext cx="7197086" cy="4785851"/>
          </a:xfrm>
          <a:solidFill>
            <a:schemeClr val="accent4">
              <a:lumMod val="20000"/>
              <a:lumOff val="80000"/>
            </a:schemeClr>
          </a:solidFill>
        </p:spPr>
        <p:txBody>
          <a:bodyPr anchor="ctr">
            <a:normAutofit/>
          </a:bodyPr>
          <a:lstStyle/>
          <a:p>
            <a:pPr marL="342900" indent="-342900">
              <a:lnSpc>
                <a:spcPct val="100000"/>
              </a:lnSpc>
              <a:buFont typeface="Arial" panose="020B0604020202020204" pitchFamily="34" charset="0"/>
              <a:buChar char="•"/>
            </a:pPr>
            <a:r>
              <a:rPr lang="en-US" sz="2200" dirty="0"/>
              <a:t>A cultural technē is </a:t>
            </a:r>
            <a:r>
              <a:rPr lang="en-US" sz="2200" b="1" i="1" dirty="0">
                <a:solidFill>
                  <a:srgbClr val="C00000"/>
                </a:solidFill>
              </a:rPr>
              <a:t>the cultural dimension of the local social-regulation system. </a:t>
            </a:r>
          </a:p>
          <a:p>
            <a:pPr marL="342900" indent="-342900">
              <a:lnSpc>
                <a:spcPct val="100000"/>
              </a:lnSpc>
              <a:buFont typeface="Arial" panose="020B0604020202020204" pitchFamily="34" charset="0"/>
              <a:buChar char="•"/>
            </a:pPr>
            <a:r>
              <a:rPr lang="en-US" sz="2200" dirty="0"/>
              <a:t>When internalized by individuals, it provides tools </a:t>
            </a:r>
            <a:r>
              <a:rPr lang="en-US" sz="2200" b="1" i="1" dirty="0">
                <a:solidFill>
                  <a:srgbClr val="C00000"/>
                </a:solidFill>
              </a:rPr>
              <a:t>for psycho-somatic self-regulation</a:t>
            </a:r>
            <a:r>
              <a:rPr lang="en-US" sz="2200" dirty="0">
                <a:solidFill>
                  <a:srgbClr val="941100"/>
                </a:solidFill>
              </a:rPr>
              <a:t> </a:t>
            </a:r>
            <a:r>
              <a:rPr lang="en-US" sz="2200" dirty="0"/>
              <a:t>that enables fluent coordination with others; it also structures our subjectivity.  We don’t need to be coerced to fulfill our social roles. We do it “all by ourselves.” (Althusser)</a:t>
            </a:r>
          </a:p>
          <a:p>
            <a:pPr marL="342900" indent="-342900">
              <a:lnSpc>
                <a:spcPct val="100000"/>
              </a:lnSpc>
              <a:buFont typeface="Arial" panose="020B0604020202020204" pitchFamily="34" charset="0"/>
              <a:buChar char="•"/>
            </a:pPr>
            <a:r>
              <a:rPr lang="en-US" sz="2200" dirty="0"/>
              <a:t>Because of its coordinating function, the structure has </a:t>
            </a:r>
            <a:r>
              <a:rPr lang="en-US" sz="2200" b="1" i="1" dirty="0">
                <a:solidFill>
                  <a:srgbClr val="C00000"/>
                </a:solidFill>
              </a:rPr>
              <a:t>normative force</a:t>
            </a:r>
            <a:r>
              <a:rPr lang="en-US" sz="2200" i="1" dirty="0">
                <a:solidFill>
                  <a:srgbClr val="C00000"/>
                </a:solidFill>
              </a:rPr>
              <a:t>.  </a:t>
            </a:r>
          </a:p>
          <a:p>
            <a:pPr marL="342900" indent="-342900">
              <a:lnSpc>
                <a:spcPct val="100000"/>
              </a:lnSpc>
              <a:buFont typeface="Arial" panose="020B0604020202020204" pitchFamily="34" charset="0"/>
              <a:buChar char="•"/>
            </a:pPr>
            <a:r>
              <a:rPr lang="en-US" sz="2200" dirty="0"/>
              <a:t>Yet insofar as it regulates our interactions in ways that are problematic (morally, epistemically, politically), </a:t>
            </a:r>
            <a:r>
              <a:rPr lang="en-US" sz="2200" b="1" i="1" dirty="0">
                <a:solidFill>
                  <a:srgbClr val="C00000"/>
                </a:solidFill>
              </a:rPr>
              <a:t>we ought to change it.  But HOW?</a:t>
            </a:r>
            <a:endParaRPr lang="en-US" sz="2200" b="1" dirty="0">
              <a:solidFill>
                <a:srgbClr val="C00000"/>
              </a:solidFill>
            </a:endParaRPr>
          </a:p>
        </p:txBody>
      </p:sp>
      <p:sp>
        <p:nvSpPr>
          <p:cNvPr id="7" name="Slide Number Placeholder 6">
            <a:extLst>
              <a:ext uri="{FF2B5EF4-FFF2-40B4-BE49-F238E27FC236}">
                <a16:creationId xmlns:a16="http://schemas.microsoft.com/office/drawing/2014/main" id="{01C66948-C57B-004A-9D8B-FE664EB63258}"/>
              </a:ext>
            </a:extLst>
          </p:cNvPr>
          <p:cNvSpPr>
            <a:spLocks noGrp="1"/>
          </p:cNvSpPr>
          <p:nvPr>
            <p:ph type="sldNum" sz="quarter" idx="12"/>
          </p:nvPr>
        </p:nvSpPr>
        <p:spPr/>
        <p:txBody>
          <a:bodyPr/>
          <a:lstStyle/>
          <a:p>
            <a:fld id="{60553ECD-7F6D-420D-93CA-D8D15EB427AC}" type="slidenum">
              <a:rPr lang="en-US" smtClean="0"/>
              <a:t>27</a:t>
            </a:fld>
            <a:endParaRPr lang="en-US" dirty="0"/>
          </a:p>
        </p:txBody>
      </p:sp>
    </p:spTree>
    <p:extLst>
      <p:ext uri="{BB962C8B-B14F-4D97-AF65-F5344CB8AC3E}">
        <p14:creationId xmlns:p14="http://schemas.microsoft.com/office/powerpoint/2010/main" val="60012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6073A-B392-C945-9DC3-14D69FF5BF2B}"/>
              </a:ext>
            </a:extLst>
          </p:cNvPr>
          <p:cNvSpPr>
            <a:spLocks noGrp="1"/>
          </p:cNvSpPr>
          <p:nvPr>
            <p:ph idx="1"/>
          </p:nvPr>
        </p:nvSpPr>
        <p:spPr>
          <a:xfrm>
            <a:off x="5714999" y="699425"/>
            <a:ext cx="5897881" cy="5459149"/>
          </a:xfrm>
          <a:solidFill>
            <a:schemeClr val="accent4">
              <a:lumMod val="20000"/>
              <a:lumOff val="80000"/>
            </a:schemeClr>
          </a:solidFill>
        </p:spPr>
        <p:txBody>
          <a:bodyPr anchor="ctr">
            <a:noAutofit/>
          </a:bodyPr>
          <a:lstStyle/>
          <a:p>
            <a:pPr>
              <a:lnSpc>
                <a:spcPct val="100000"/>
              </a:lnSpc>
              <a:spcBef>
                <a:spcPts val="0"/>
              </a:spcBef>
              <a:spcAft>
                <a:spcPts val="0"/>
              </a:spcAft>
            </a:pPr>
            <a:r>
              <a:rPr lang="en-US" sz="2200" dirty="0"/>
              <a:t>Ideology can be disrupted through attention to</a:t>
            </a:r>
            <a:r>
              <a:rPr lang="en-US" sz="2200" b="1" dirty="0"/>
              <a:t> </a:t>
            </a:r>
            <a:r>
              <a:rPr lang="en-US" sz="2200" b="1" dirty="0">
                <a:solidFill>
                  <a:srgbClr val="C00000"/>
                </a:solidFill>
              </a:rPr>
              <a:t>situated knowledge of the marginalized, </a:t>
            </a:r>
            <a:r>
              <a:rPr lang="en-US" sz="2200" dirty="0"/>
              <a:t>investment in </a:t>
            </a:r>
            <a:r>
              <a:rPr lang="en-US" sz="2200" b="1" dirty="0">
                <a:solidFill>
                  <a:srgbClr val="C00000"/>
                </a:solidFill>
              </a:rPr>
              <a:t>counter-publics</a:t>
            </a:r>
            <a:r>
              <a:rPr lang="en-US" sz="2200" dirty="0">
                <a:solidFill>
                  <a:srgbClr val="C00000"/>
                </a:solidFill>
              </a:rPr>
              <a:t>,</a:t>
            </a:r>
            <a:r>
              <a:rPr lang="en-US" sz="2200" dirty="0"/>
              <a:t> and participation in </a:t>
            </a:r>
            <a:r>
              <a:rPr lang="en-US" sz="2200" b="1" dirty="0">
                <a:solidFill>
                  <a:srgbClr val="C00000"/>
                </a:solidFill>
              </a:rPr>
              <a:t>social movements </a:t>
            </a:r>
            <a:r>
              <a:rPr lang="en-US" sz="2200" dirty="0"/>
              <a:t>that bring about epistemic and cultural paradigm shifts.</a:t>
            </a:r>
            <a:endParaRPr lang="en-US" sz="2200" dirty="0">
              <a:solidFill>
                <a:srgbClr val="C00000"/>
              </a:solidFill>
            </a:endParaRPr>
          </a:p>
          <a:p>
            <a:pPr>
              <a:lnSpc>
                <a:spcPct val="100000"/>
              </a:lnSpc>
              <a:spcBef>
                <a:spcPts val="600"/>
              </a:spcBef>
              <a:spcAft>
                <a:spcPts val="0"/>
              </a:spcAft>
            </a:pPr>
            <a:r>
              <a:rPr lang="en-US" sz="2200" dirty="0"/>
              <a:t>Public collective resistance</a:t>
            </a:r>
          </a:p>
          <a:p>
            <a:pPr lvl="1">
              <a:lnSpc>
                <a:spcPct val="100000"/>
              </a:lnSpc>
              <a:spcBef>
                <a:spcPts val="600"/>
              </a:spcBef>
              <a:spcAft>
                <a:spcPts val="0"/>
              </a:spcAft>
            </a:pPr>
            <a:r>
              <a:rPr lang="en-US" sz="2200" dirty="0"/>
              <a:t>Supports (and undergirds?) </a:t>
            </a:r>
            <a:r>
              <a:rPr lang="en-US" sz="2200" b="1" dirty="0">
                <a:solidFill>
                  <a:srgbClr val="C00000"/>
                </a:solidFill>
              </a:rPr>
              <a:t>elite (legislative, judicial, institutional) efforts</a:t>
            </a:r>
            <a:r>
              <a:rPr lang="en-US" sz="2200" dirty="0"/>
              <a:t> to make formal changes; </a:t>
            </a:r>
          </a:p>
          <a:p>
            <a:pPr lvl="1">
              <a:lnSpc>
                <a:spcPct val="100000"/>
              </a:lnSpc>
              <a:spcBef>
                <a:spcPts val="600"/>
              </a:spcBef>
              <a:spcAft>
                <a:spcPts val="0"/>
              </a:spcAft>
            </a:pPr>
            <a:r>
              <a:rPr lang="en-US" sz="2200" dirty="0"/>
              <a:t>Puts pressure on </a:t>
            </a:r>
            <a:r>
              <a:rPr lang="en-US" sz="2200" b="1" dirty="0">
                <a:solidFill>
                  <a:srgbClr val="C00000"/>
                </a:solidFill>
              </a:rPr>
              <a:t>social norms and our terms of coordination</a:t>
            </a:r>
            <a:r>
              <a:rPr lang="en-US" sz="2200" dirty="0">
                <a:solidFill>
                  <a:srgbClr val="C00000"/>
                </a:solidFill>
              </a:rPr>
              <a:t>;</a:t>
            </a:r>
          </a:p>
          <a:p>
            <a:pPr lvl="1">
              <a:lnSpc>
                <a:spcPct val="100000"/>
              </a:lnSpc>
              <a:spcBef>
                <a:spcPts val="600"/>
              </a:spcBef>
              <a:spcAft>
                <a:spcPts val="0"/>
              </a:spcAft>
            </a:pPr>
            <a:r>
              <a:rPr lang="en-US" sz="2200" b="1" dirty="0">
                <a:solidFill>
                  <a:srgbClr val="C00000"/>
                </a:solidFill>
              </a:rPr>
              <a:t>Inspires individuals </a:t>
            </a:r>
            <a:r>
              <a:rPr lang="en-US" sz="2200" dirty="0"/>
              <a:t>who want to change their personal relationships.</a:t>
            </a:r>
          </a:p>
        </p:txBody>
      </p:sp>
      <p:sp>
        <p:nvSpPr>
          <p:cNvPr id="8" name="Slide Number Placeholder 7">
            <a:extLst>
              <a:ext uri="{FF2B5EF4-FFF2-40B4-BE49-F238E27FC236}">
                <a16:creationId xmlns:a16="http://schemas.microsoft.com/office/drawing/2014/main" id="{B62BBCE5-F068-F048-9488-6640AF73ADC9}"/>
              </a:ext>
            </a:extLst>
          </p:cNvPr>
          <p:cNvSpPr>
            <a:spLocks noGrp="1"/>
          </p:cNvSpPr>
          <p:nvPr>
            <p:ph type="sldNum" sz="quarter" idx="12"/>
          </p:nvPr>
        </p:nvSpPr>
        <p:spPr/>
        <p:txBody>
          <a:bodyPr/>
          <a:lstStyle/>
          <a:p>
            <a:fld id="{60553ECD-7F6D-420D-93CA-D8D15EB427AC}" type="slidenum">
              <a:rPr lang="en-US" smtClean="0"/>
              <a:t>28</a:t>
            </a:fld>
            <a:endParaRPr lang="en-US" dirty="0"/>
          </a:p>
        </p:txBody>
      </p:sp>
      <p:pic>
        <p:nvPicPr>
          <p:cNvPr id="7" name="Picture 6" descr="A group of people holding signs&#10;&#10;Description automatically generated">
            <a:extLst>
              <a:ext uri="{FF2B5EF4-FFF2-40B4-BE49-F238E27FC236}">
                <a16:creationId xmlns:a16="http://schemas.microsoft.com/office/drawing/2014/main" id="{C1BED2F2-6847-2C47-B21D-404DFAC5847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82599" y="1005205"/>
            <a:ext cx="4987612" cy="4998720"/>
          </a:xfrm>
          <a:prstGeom prst="rect">
            <a:avLst/>
          </a:prstGeom>
        </p:spPr>
      </p:pic>
    </p:spTree>
    <p:extLst>
      <p:ext uri="{BB962C8B-B14F-4D97-AF65-F5344CB8AC3E}">
        <p14:creationId xmlns:p14="http://schemas.microsoft.com/office/powerpoint/2010/main" val="401950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C2B6B-3014-4E40-ABE7-118640680A15}"/>
              </a:ext>
            </a:extLst>
          </p:cNvPr>
          <p:cNvSpPr>
            <a:spLocks noGrp="1"/>
          </p:cNvSpPr>
          <p:nvPr>
            <p:ph type="title"/>
          </p:nvPr>
        </p:nvSpPr>
        <p:spPr>
          <a:xfrm>
            <a:off x="482600" y="533400"/>
            <a:ext cx="11147071" cy="611559"/>
          </a:xfrm>
        </p:spPr>
        <p:txBody>
          <a:bodyPr/>
          <a:lstStyle/>
          <a:p>
            <a:r>
              <a:rPr lang="en-US" dirty="0"/>
              <a:t>Return to our questions</a:t>
            </a:r>
          </a:p>
        </p:txBody>
      </p:sp>
      <p:sp>
        <p:nvSpPr>
          <p:cNvPr id="3" name="Content Placeholder 2">
            <a:extLst>
              <a:ext uri="{FF2B5EF4-FFF2-40B4-BE49-F238E27FC236}">
                <a16:creationId xmlns:a16="http://schemas.microsoft.com/office/drawing/2014/main" id="{F5ADE088-A48E-FA45-BC45-7429D0BE460F}"/>
              </a:ext>
            </a:extLst>
          </p:cNvPr>
          <p:cNvSpPr>
            <a:spLocks noGrp="1"/>
          </p:cNvSpPr>
          <p:nvPr>
            <p:ph idx="1"/>
          </p:nvPr>
        </p:nvSpPr>
        <p:spPr>
          <a:xfrm>
            <a:off x="482600" y="1144959"/>
            <a:ext cx="11147070" cy="5179641"/>
          </a:xfrm>
        </p:spPr>
        <p:txBody>
          <a:bodyPr>
            <a:normAutofit/>
          </a:bodyPr>
          <a:lstStyle/>
          <a:p>
            <a:pPr marL="457200" indent="-457200">
              <a:buFont typeface="Arial" panose="020B0604020202020204" pitchFamily="34" charset="0"/>
              <a:buChar char="•"/>
            </a:pPr>
            <a:r>
              <a:rPr lang="en-US" sz="2200" dirty="0"/>
              <a:t>How should we understand systemic, structural, institutional racism?  What does it mean to say that injustice is systemic or structural? Are these different terms for the same thing?</a:t>
            </a:r>
          </a:p>
          <a:p>
            <a:endParaRPr lang="en-US" sz="2200" dirty="0"/>
          </a:p>
          <a:p>
            <a:pPr marL="457200" indent="-457200">
              <a:buFont typeface="Arial" panose="020B0604020202020204" pitchFamily="34" charset="0"/>
              <a:buChar char="•"/>
            </a:pPr>
            <a:endParaRPr lang="en-US" sz="2200" dirty="0"/>
          </a:p>
          <a:p>
            <a:pPr marL="457200" indent="-457200">
              <a:buFont typeface="Arial" panose="020B0604020202020204" pitchFamily="34" charset="0"/>
              <a:buChar char="•"/>
            </a:pPr>
            <a:endParaRPr lang="en-US" sz="2200" dirty="0"/>
          </a:p>
          <a:p>
            <a:endParaRPr lang="en-US" dirty="0"/>
          </a:p>
          <a:p>
            <a:pPr marL="457200" indent="-457200">
              <a:buFont typeface="Arial" panose="020B0604020202020204" pitchFamily="34" charset="0"/>
              <a:buChar char="•"/>
            </a:pPr>
            <a:r>
              <a:rPr lang="en-US" sz="2200" dirty="0"/>
              <a:t>How do systemic and structural racism “land upon the body”?</a:t>
            </a:r>
          </a:p>
          <a:p>
            <a:endParaRPr lang="en-US" sz="2200" dirty="0"/>
          </a:p>
          <a:p>
            <a:pPr marL="457200" indent="-457200">
              <a:buFont typeface="Arial" panose="020B0604020202020204" pitchFamily="34" charset="0"/>
              <a:buChar char="•"/>
            </a:pPr>
            <a:endParaRPr lang="en-US" sz="2200" dirty="0"/>
          </a:p>
          <a:p>
            <a:pPr marL="457200" indent="-457200">
              <a:spcBef>
                <a:spcPts val="600"/>
              </a:spcBef>
              <a:buFont typeface="Arial" panose="020B0604020202020204" pitchFamily="34" charset="0"/>
              <a:buChar char="•"/>
            </a:pPr>
            <a:r>
              <a:rPr lang="en-US" sz="2200" dirty="0"/>
              <a:t>How might we address such racism?  How might philosophy help?</a:t>
            </a:r>
          </a:p>
        </p:txBody>
      </p:sp>
      <p:sp>
        <p:nvSpPr>
          <p:cNvPr id="7" name="Slide Number Placeholder 6">
            <a:extLst>
              <a:ext uri="{FF2B5EF4-FFF2-40B4-BE49-F238E27FC236}">
                <a16:creationId xmlns:a16="http://schemas.microsoft.com/office/drawing/2014/main" id="{5B18D5F0-AEFF-9347-93B3-30E591E90D84}"/>
              </a:ext>
            </a:extLst>
          </p:cNvPr>
          <p:cNvSpPr>
            <a:spLocks noGrp="1"/>
          </p:cNvSpPr>
          <p:nvPr>
            <p:ph type="sldNum" sz="quarter" idx="12"/>
          </p:nvPr>
        </p:nvSpPr>
        <p:spPr/>
        <p:txBody>
          <a:bodyPr/>
          <a:lstStyle/>
          <a:p>
            <a:fld id="{60553ECD-7F6D-420D-93CA-D8D15EB427AC}" type="slidenum">
              <a:rPr lang="en-US" smtClean="0"/>
              <a:t>29</a:t>
            </a:fld>
            <a:endParaRPr lang="en-US" dirty="0"/>
          </a:p>
        </p:txBody>
      </p:sp>
      <p:sp>
        <p:nvSpPr>
          <p:cNvPr id="4" name="Rectangle 3">
            <a:extLst>
              <a:ext uri="{FF2B5EF4-FFF2-40B4-BE49-F238E27FC236}">
                <a16:creationId xmlns:a16="http://schemas.microsoft.com/office/drawing/2014/main" id="{2F542DC6-5C05-164E-9C03-8746CAF2AB7E}"/>
              </a:ext>
            </a:extLst>
          </p:cNvPr>
          <p:cNvSpPr/>
          <p:nvPr/>
        </p:nvSpPr>
        <p:spPr>
          <a:xfrm>
            <a:off x="482599" y="1945059"/>
            <a:ext cx="11147071" cy="178972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lvl="1"/>
            <a:r>
              <a:rPr lang="en-US" sz="2000" b="1" dirty="0">
                <a:solidFill>
                  <a:srgbClr val="C00000"/>
                </a:solidFill>
                <a:latin typeface="Avenir Book" panose="02000503020000020003" pitchFamily="2" charset="0"/>
              </a:rPr>
              <a:t>Structural injustice</a:t>
            </a:r>
            <a:r>
              <a:rPr lang="en-US" sz="2000" dirty="0">
                <a:solidFill>
                  <a:sysClr val="windowText" lastClr="000000"/>
                </a:solidFill>
                <a:latin typeface="Avenir Book" panose="02000503020000020003" pitchFamily="2" charset="0"/>
              </a:rPr>
              <a:t> occurs when the practices that create the network of positions and relations (a) distribute resources unjustly, (b) distort our understanding of what is valuable, or (c) organize us in ways that are unjust/harmful/wrong.</a:t>
            </a:r>
          </a:p>
          <a:p>
            <a:pPr marL="91440" lvl="1">
              <a:spcBef>
                <a:spcPts val="1200"/>
              </a:spcBef>
            </a:pPr>
            <a:r>
              <a:rPr lang="en-US" sz="2000" b="1" dirty="0">
                <a:solidFill>
                  <a:srgbClr val="C00000"/>
                </a:solidFill>
                <a:latin typeface="Avenir Book" panose="02000503020000020003" pitchFamily="2" charset="0"/>
              </a:rPr>
              <a:t>Systemic injustice</a:t>
            </a:r>
            <a:r>
              <a:rPr lang="en-US" sz="2000" dirty="0">
                <a:solidFill>
                  <a:sysClr val="windowText" lastClr="000000"/>
                </a:solidFill>
                <a:latin typeface="Avenir Book" panose="02000503020000020003" pitchFamily="2" charset="0"/>
              </a:rPr>
              <a:t> occurs when an unjust structure is maintained in a complex system that its self-reinforcing, adaptive, and creates subjects whose identity is shaped to conform to it.</a:t>
            </a:r>
          </a:p>
        </p:txBody>
      </p:sp>
      <p:sp>
        <p:nvSpPr>
          <p:cNvPr id="5" name="Rectangle 4">
            <a:extLst>
              <a:ext uri="{FF2B5EF4-FFF2-40B4-BE49-F238E27FC236}">
                <a16:creationId xmlns:a16="http://schemas.microsoft.com/office/drawing/2014/main" id="{F6B6A84A-49B9-8040-ABC6-64117278B200}"/>
              </a:ext>
            </a:extLst>
          </p:cNvPr>
          <p:cNvSpPr/>
          <p:nvPr/>
        </p:nvSpPr>
        <p:spPr>
          <a:xfrm>
            <a:off x="482599" y="4210974"/>
            <a:ext cx="11147070" cy="84997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lvl="1"/>
            <a:r>
              <a:rPr lang="en-US" sz="2000" dirty="0">
                <a:solidFill>
                  <a:sysClr val="windowText" lastClr="000000"/>
                </a:solidFill>
              </a:rPr>
              <a:t>Subjects are interpellated to enact injustice and to bear it without complaint.  Those who resist face coercion.</a:t>
            </a:r>
          </a:p>
        </p:txBody>
      </p:sp>
      <p:sp>
        <p:nvSpPr>
          <p:cNvPr id="6" name="Rectangle 5">
            <a:extLst>
              <a:ext uri="{FF2B5EF4-FFF2-40B4-BE49-F238E27FC236}">
                <a16:creationId xmlns:a16="http://schemas.microsoft.com/office/drawing/2014/main" id="{A215E060-8C0A-AC4F-841C-35DAC9C0700D}"/>
              </a:ext>
            </a:extLst>
          </p:cNvPr>
          <p:cNvSpPr/>
          <p:nvPr/>
        </p:nvSpPr>
        <p:spPr>
          <a:xfrm>
            <a:off x="482598" y="5576690"/>
            <a:ext cx="11147070" cy="7479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Participate in social movements that seek to change the structure of social relations by changing practices (both the cultural </a:t>
            </a:r>
            <a:r>
              <a:rPr lang="en-US" sz="2000" dirty="0" err="1">
                <a:solidFill>
                  <a:schemeClr val="tx1"/>
                </a:solidFill>
              </a:rPr>
              <a:t>technē</a:t>
            </a:r>
            <a:r>
              <a:rPr lang="en-US" sz="2000" dirty="0">
                <a:solidFill>
                  <a:schemeClr val="tx1"/>
                </a:solidFill>
              </a:rPr>
              <a:t> (including law) and material conditions).</a:t>
            </a:r>
          </a:p>
        </p:txBody>
      </p:sp>
    </p:spTree>
    <p:extLst>
      <p:ext uri="{BB962C8B-B14F-4D97-AF65-F5344CB8AC3E}">
        <p14:creationId xmlns:p14="http://schemas.microsoft.com/office/powerpoint/2010/main" val="40164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30F8-3971-A443-92A0-0605DDE194C6}"/>
              </a:ext>
            </a:extLst>
          </p:cNvPr>
          <p:cNvSpPr>
            <a:spLocks noGrp="1"/>
          </p:cNvSpPr>
          <p:nvPr>
            <p:ph type="title"/>
          </p:nvPr>
        </p:nvSpPr>
        <p:spPr>
          <a:xfrm>
            <a:off x="482601" y="721946"/>
            <a:ext cx="10813250" cy="1022100"/>
          </a:xfrm>
          <a:solidFill>
            <a:schemeClr val="accent1">
              <a:lumMod val="20000"/>
              <a:lumOff val="80000"/>
            </a:schemeClr>
          </a:solidFill>
        </p:spPr>
        <p:txBody>
          <a:bodyPr>
            <a:normAutofit/>
          </a:bodyPr>
          <a:lstStyle/>
          <a:p>
            <a:r>
              <a:rPr lang="en-US" dirty="0"/>
              <a:t>Outline</a:t>
            </a:r>
          </a:p>
        </p:txBody>
      </p:sp>
      <p:sp>
        <p:nvSpPr>
          <p:cNvPr id="3" name="Content Placeholder 2">
            <a:extLst>
              <a:ext uri="{FF2B5EF4-FFF2-40B4-BE49-F238E27FC236}">
                <a16:creationId xmlns:a16="http://schemas.microsoft.com/office/drawing/2014/main" id="{0535A36E-BFA5-5C4D-8EAF-4C90BCC7A25B}"/>
              </a:ext>
            </a:extLst>
          </p:cNvPr>
          <p:cNvSpPr>
            <a:spLocks noGrp="1"/>
          </p:cNvSpPr>
          <p:nvPr>
            <p:ph idx="1"/>
          </p:nvPr>
        </p:nvSpPr>
        <p:spPr>
          <a:xfrm>
            <a:off x="563922" y="2000284"/>
            <a:ext cx="6173762" cy="4135770"/>
          </a:xfrm>
        </p:spPr>
        <p:txBody>
          <a:bodyPr anchor="ctr">
            <a:normAutofit/>
          </a:bodyPr>
          <a:lstStyle/>
          <a:p>
            <a:pPr marL="457200" indent="-457200">
              <a:buFont typeface="+mj-lt"/>
              <a:buAutoNum type="arabicPeriod"/>
            </a:pPr>
            <a:r>
              <a:rPr lang="en-US" sz="2200" dirty="0"/>
              <a:t>Introduction</a:t>
            </a:r>
          </a:p>
          <a:p>
            <a:pPr marL="457200" indent="-457200">
              <a:buFont typeface="+mj-lt"/>
              <a:buAutoNum type="arabicPeriod"/>
            </a:pPr>
            <a:r>
              <a:rPr lang="en-US" sz="2200" dirty="0">
                <a:solidFill>
                  <a:schemeClr val="bg1">
                    <a:lumMod val="65000"/>
                  </a:schemeClr>
                </a:solidFill>
              </a:rPr>
              <a:t>Social Reproduction</a:t>
            </a:r>
          </a:p>
          <a:p>
            <a:pPr marL="1143000" lvl="1" indent="-457200">
              <a:buFont typeface="+mj-lt"/>
              <a:buAutoNum type="alphaLcPeriod"/>
            </a:pPr>
            <a:r>
              <a:rPr lang="en-US" dirty="0">
                <a:solidFill>
                  <a:schemeClr val="bg1">
                    <a:lumMod val="65000"/>
                  </a:schemeClr>
                </a:solidFill>
              </a:rPr>
              <a:t>Structures are the Skeletons of Systems</a:t>
            </a:r>
          </a:p>
          <a:p>
            <a:pPr marL="1143000" lvl="1" indent="-457200">
              <a:buFont typeface="+mj-lt"/>
              <a:buAutoNum type="alphaLcPeriod"/>
            </a:pPr>
            <a:r>
              <a:rPr lang="en-US" dirty="0">
                <a:solidFill>
                  <a:schemeClr val="bg1">
                    <a:lumMod val="65000"/>
                  </a:schemeClr>
                </a:solidFill>
              </a:rPr>
              <a:t>Social Relations Established in Social Practices</a:t>
            </a:r>
          </a:p>
          <a:p>
            <a:pPr marL="1143000" lvl="1" indent="-457200">
              <a:buFont typeface="+mj-lt"/>
              <a:buAutoNum type="alphaLcPeriod"/>
            </a:pPr>
            <a:r>
              <a:rPr lang="en-US" dirty="0">
                <a:solidFill>
                  <a:schemeClr val="bg1">
                    <a:lumMod val="65000"/>
                  </a:schemeClr>
                </a:solidFill>
              </a:rPr>
              <a:t>Social Stability</a:t>
            </a:r>
          </a:p>
          <a:p>
            <a:pPr marL="1143000" lvl="1" indent="-457200">
              <a:buFont typeface="+mj-lt"/>
              <a:buAutoNum type="alphaLcPeriod"/>
            </a:pPr>
            <a:r>
              <a:rPr lang="en-US" dirty="0">
                <a:solidFill>
                  <a:schemeClr val="bg1">
                    <a:lumMod val="65000"/>
                  </a:schemeClr>
                </a:solidFill>
              </a:rPr>
              <a:t>Power and the Body</a:t>
            </a:r>
          </a:p>
          <a:p>
            <a:pPr marL="457200" indent="-457200">
              <a:buFont typeface="+mj-lt"/>
              <a:buAutoNum type="arabicPeriod"/>
            </a:pPr>
            <a:r>
              <a:rPr lang="en-US" sz="2200" dirty="0">
                <a:solidFill>
                  <a:schemeClr val="bg1">
                    <a:lumMod val="65000"/>
                  </a:schemeClr>
                </a:solidFill>
              </a:rPr>
              <a:t>Social Change</a:t>
            </a:r>
          </a:p>
          <a:p>
            <a:pPr marL="1143000" lvl="1" indent="-457200">
              <a:buFont typeface="+mj-lt"/>
              <a:buAutoNum type="alphaLcPeriod"/>
            </a:pPr>
            <a:r>
              <a:rPr lang="en-US" dirty="0">
                <a:solidFill>
                  <a:schemeClr val="bg1">
                    <a:lumMod val="65000"/>
                  </a:schemeClr>
                </a:solidFill>
              </a:rPr>
              <a:t>Legal/Institutional Change</a:t>
            </a:r>
          </a:p>
          <a:p>
            <a:pPr marL="1143000" lvl="1" indent="-457200">
              <a:buFont typeface="+mj-lt"/>
              <a:buAutoNum type="alphaLcPeriod"/>
            </a:pPr>
            <a:r>
              <a:rPr lang="en-US" dirty="0">
                <a:solidFill>
                  <a:schemeClr val="bg1">
                    <a:lumMod val="65000"/>
                  </a:schemeClr>
                </a:solidFill>
              </a:rPr>
              <a:t>Changing Culture: Not by Law Alone</a:t>
            </a:r>
          </a:p>
          <a:p>
            <a:pPr marL="457200" indent="-457200">
              <a:buFont typeface="+mj-lt"/>
              <a:buAutoNum type="arabicPeriod"/>
            </a:pPr>
            <a:r>
              <a:rPr lang="en-US" sz="2200" dirty="0">
                <a:solidFill>
                  <a:schemeClr val="bg1">
                    <a:lumMod val="65000"/>
                  </a:schemeClr>
                </a:solidFill>
              </a:rPr>
              <a:t>Conclusion</a:t>
            </a:r>
          </a:p>
        </p:txBody>
      </p:sp>
      <p:sp>
        <p:nvSpPr>
          <p:cNvPr id="4" name="Slide Number Placeholder 3">
            <a:extLst>
              <a:ext uri="{FF2B5EF4-FFF2-40B4-BE49-F238E27FC236}">
                <a16:creationId xmlns:a16="http://schemas.microsoft.com/office/drawing/2014/main" id="{F3E04751-CBC9-DD48-9203-902EF051CF92}"/>
              </a:ext>
            </a:extLst>
          </p:cNvPr>
          <p:cNvSpPr>
            <a:spLocks noGrp="1"/>
          </p:cNvSpPr>
          <p:nvPr>
            <p:ph type="sldNum" sz="quarter" idx="12"/>
          </p:nvPr>
        </p:nvSpPr>
        <p:spPr/>
        <p:txBody>
          <a:bodyPr/>
          <a:lstStyle/>
          <a:p>
            <a:fld id="{60553ECD-7F6D-420D-93CA-D8D15EB427AC}" type="slidenum">
              <a:rPr lang="en-US" smtClean="0"/>
              <a:t>3</a:t>
            </a:fld>
            <a:endParaRPr lang="en-US" dirty="0"/>
          </a:p>
        </p:txBody>
      </p:sp>
      <p:pic>
        <p:nvPicPr>
          <p:cNvPr id="10" name="Picture 9" descr="A picture containing text&#10;&#10;Description automatically generated">
            <a:extLst>
              <a:ext uri="{FF2B5EF4-FFF2-40B4-BE49-F238E27FC236}">
                <a16:creationId xmlns:a16="http://schemas.microsoft.com/office/drawing/2014/main" id="{F909D2EC-960B-01C5-6FC2-864E7E578A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43675" y="1811496"/>
            <a:ext cx="3928284" cy="4324558"/>
          </a:xfrm>
          <a:prstGeom prst="rect">
            <a:avLst/>
          </a:prstGeom>
        </p:spPr>
      </p:pic>
    </p:spTree>
    <p:extLst>
      <p:ext uri="{BB962C8B-B14F-4D97-AF65-F5344CB8AC3E}">
        <p14:creationId xmlns:p14="http://schemas.microsoft.com/office/powerpoint/2010/main" val="2970989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A35DE6-2866-1947-B710-32EFCBA5334E}"/>
              </a:ext>
            </a:extLst>
          </p:cNvPr>
          <p:cNvSpPr>
            <a:spLocks noGrp="1"/>
          </p:cNvSpPr>
          <p:nvPr>
            <p:ph idx="1"/>
          </p:nvPr>
        </p:nvSpPr>
        <p:spPr>
          <a:xfrm>
            <a:off x="562329" y="1045029"/>
            <a:ext cx="10996259" cy="5408357"/>
          </a:xfrm>
        </p:spPr>
        <p:txBody>
          <a:bodyPr>
            <a:normAutofit/>
          </a:bodyPr>
          <a:lstStyle/>
          <a:p>
            <a:pPr marL="0" indent="0" algn="ctr">
              <a:buNone/>
            </a:pPr>
            <a:endParaRPr lang="en-US" sz="4000" dirty="0"/>
          </a:p>
          <a:p>
            <a:pPr marL="0" indent="0" algn="ctr">
              <a:buNone/>
            </a:pPr>
            <a:endParaRPr lang="en-US" sz="4000" dirty="0"/>
          </a:p>
          <a:p>
            <a:pPr marL="0" indent="0" algn="ctr">
              <a:buNone/>
            </a:pPr>
            <a:r>
              <a:rPr lang="en-US" sz="4000" dirty="0"/>
              <a:t>Thanks for your attention!</a:t>
            </a:r>
          </a:p>
        </p:txBody>
      </p:sp>
      <p:sp>
        <p:nvSpPr>
          <p:cNvPr id="2" name="Slide Number Placeholder 1">
            <a:extLst>
              <a:ext uri="{FF2B5EF4-FFF2-40B4-BE49-F238E27FC236}">
                <a16:creationId xmlns:a16="http://schemas.microsoft.com/office/drawing/2014/main" id="{4C7AFEB2-6603-F04F-B81B-0C2F06226057}"/>
              </a:ext>
            </a:extLst>
          </p:cNvPr>
          <p:cNvSpPr>
            <a:spLocks noGrp="1"/>
          </p:cNvSpPr>
          <p:nvPr>
            <p:ph type="sldNum" sz="quarter" idx="12"/>
          </p:nvPr>
        </p:nvSpPr>
        <p:spPr/>
        <p:txBody>
          <a:bodyPr/>
          <a:lstStyle/>
          <a:p>
            <a:fld id="{60553ECD-7F6D-420D-93CA-D8D15EB427AC}" type="slidenum">
              <a:rPr lang="en-US" smtClean="0"/>
              <a:t>30</a:t>
            </a:fld>
            <a:endParaRPr lang="en-US" dirty="0"/>
          </a:p>
        </p:txBody>
      </p:sp>
    </p:spTree>
    <p:extLst>
      <p:ext uri="{BB962C8B-B14F-4D97-AF65-F5344CB8AC3E}">
        <p14:creationId xmlns:p14="http://schemas.microsoft.com/office/powerpoint/2010/main" val="1717492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picture containing ground&#10;&#10;Description automatically generated">
            <a:extLst>
              <a:ext uri="{FF2B5EF4-FFF2-40B4-BE49-F238E27FC236}">
                <a16:creationId xmlns:a16="http://schemas.microsoft.com/office/drawing/2014/main" id="{CBC6EFB6-C9EC-4848-AAD0-D92C3B315C9B}"/>
              </a:ext>
            </a:extLst>
          </p:cNvPr>
          <p:cNvPicPr>
            <a:picLocks noChangeAspect="1"/>
          </p:cNvPicPr>
          <p:nvPr/>
        </p:nvPicPr>
        <p:blipFill>
          <a:blip r:embed="rId2"/>
          <a:stretch>
            <a:fillRect/>
          </a:stretch>
        </p:blipFill>
        <p:spPr>
          <a:xfrm>
            <a:off x="1707090" y="2233753"/>
            <a:ext cx="2997200" cy="2997200"/>
          </a:xfrm>
          <a:prstGeom prst="rect">
            <a:avLst/>
          </a:prstGeom>
        </p:spPr>
      </p:pic>
      <p:pic>
        <p:nvPicPr>
          <p:cNvPr id="9" name="Picture 8">
            <a:extLst>
              <a:ext uri="{FF2B5EF4-FFF2-40B4-BE49-F238E27FC236}">
                <a16:creationId xmlns:a16="http://schemas.microsoft.com/office/drawing/2014/main" id="{9402FFD4-EBD9-8845-87D3-4D895EC1F3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4153" y="325823"/>
            <a:ext cx="4300180" cy="3321332"/>
          </a:xfrm>
          <a:prstGeom prst="rect">
            <a:avLst/>
          </a:prstGeom>
        </p:spPr>
      </p:pic>
      <p:sp>
        <p:nvSpPr>
          <p:cNvPr id="2" name="Title 1">
            <a:extLst>
              <a:ext uri="{FF2B5EF4-FFF2-40B4-BE49-F238E27FC236}">
                <a16:creationId xmlns:a16="http://schemas.microsoft.com/office/drawing/2014/main" id="{903BE46B-AB87-454B-9CBB-56257B90DF52}"/>
              </a:ext>
            </a:extLst>
          </p:cNvPr>
          <p:cNvSpPr>
            <a:spLocks noGrp="1"/>
          </p:cNvSpPr>
          <p:nvPr>
            <p:ph type="title"/>
          </p:nvPr>
        </p:nvSpPr>
        <p:spPr/>
        <p:txBody>
          <a:bodyPr>
            <a:noAutofit/>
          </a:bodyPr>
          <a:lstStyle/>
          <a:p>
            <a:r>
              <a:rPr lang="en-US" dirty="0"/>
              <a:t>Social Movements </a:t>
            </a:r>
          </a:p>
        </p:txBody>
      </p:sp>
      <p:sp>
        <p:nvSpPr>
          <p:cNvPr id="7" name="Slide Number Placeholder 6">
            <a:extLst>
              <a:ext uri="{FF2B5EF4-FFF2-40B4-BE49-F238E27FC236}">
                <a16:creationId xmlns:a16="http://schemas.microsoft.com/office/drawing/2014/main" id="{25777720-26DC-AE41-950F-498C4F7D200D}"/>
              </a:ext>
            </a:extLst>
          </p:cNvPr>
          <p:cNvSpPr>
            <a:spLocks noGrp="1"/>
          </p:cNvSpPr>
          <p:nvPr>
            <p:ph type="sldNum" sz="quarter" idx="12"/>
          </p:nvPr>
        </p:nvSpPr>
        <p:spPr/>
        <p:txBody>
          <a:bodyPr/>
          <a:lstStyle/>
          <a:p>
            <a:fld id="{60553ECD-7F6D-420D-93CA-D8D15EB427AC}" type="slidenum">
              <a:rPr lang="en-US" smtClean="0"/>
              <a:t>31</a:t>
            </a:fld>
            <a:endParaRPr lang="en-US" dirty="0"/>
          </a:p>
        </p:txBody>
      </p:sp>
      <p:sp>
        <p:nvSpPr>
          <p:cNvPr id="5" name="Rounded Rectangle 4">
            <a:extLst>
              <a:ext uri="{FF2B5EF4-FFF2-40B4-BE49-F238E27FC236}">
                <a16:creationId xmlns:a16="http://schemas.microsoft.com/office/drawing/2014/main" id="{8F254F94-F5C8-0E49-BCC2-245D6C903116}"/>
              </a:ext>
            </a:extLst>
          </p:cNvPr>
          <p:cNvSpPr/>
          <p:nvPr/>
        </p:nvSpPr>
        <p:spPr>
          <a:xfrm>
            <a:off x="340577" y="1389660"/>
            <a:ext cx="5928553" cy="4793226"/>
          </a:xfrm>
          <a:prstGeom prst="roundRect">
            <a:avLst/>
          </a:prstGeom>
          <a:solidFill>
            <a:schemeClr val="accent6">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ts val="1200"/>
              </a:spcBef>
              <a:buFont typeface="Arial" panose="020B0604020202020204" pitchFamily="34" charset="0"/>
              <a:buChar char="•"/>
            </a:pPr>
            <a:r>
              <a:rPr lang="en-US" sz="2200" dirty="0">
                <a:solidFill>
                  <a:schemeClr val="tx1"/>
                </a:solidFill>
                <a:latin typeface="Avenir" panose="02000503020000020003" pitchFamily="2" charset="0"/>
              </a:rPr>
              <a:t>People unthinkingly conform to norms on the assumption that others will as well, so collective refusal to comply makes the norm available for reflection.  </a:t>
            </a:r>
          </a:p>
          <a:p>
            <a:pPr marL="342900" lvl="0" indent="-342900">
              <a:spcBef>
                <a:spcPts val="1200"/>
              </a:spcBef>
              <a:buFont typeface="Arial" panose="020B0604020202020204" pitchFamily="34" charset="0"/>
              <a:buChar char="•"/>
            </a:pPr>
            <a:r>
              <a:rPr lang="en-US" sz="2200" dirty="0">
                <a:solidFill>
                  <a:schemeClr val="tx1"/>
                </a:solidFill>
                <a:latin typeface="Avenir" panose="02000503020000020003" pitchFamily="2" charset="0"/>
              </a:rPr>
              <a:t>Resistance also reduces the motivation to continue conforming to the norm, since the norm is failing to provide a basis for coordination.  </a:t>
            </a:r>
          </a:p>
          <a:p>
            <a:pPr marL="342900" lvl="0" indent="-342900">
              <a:spcBef>
                <a:spcPts val="1200"/>
              </a:spcBef>
              <a:buFont typeface="Arial" panose="020B0604020202020204" pitchFamily="34" charset="0"/>
              <a:buChar char="•"/>
            </a:pPr>
            <a:r>
              <a:rPr lang="en-US" sz="2200" dirty="0">
                <a:solidFill>
                  <a:schemeClr val="tx1"/>
                </a:solidFill>
                <a:latin typeface="Avenir" panose="02000503020000020003" pitchFamily="2" charset="0"/>
              </a:rPr>
              <a:t>And if the resistance can claim a moral ground, then those who nevertheless continue to comply with the norm lose credibility, legitimacy, and status.  </a:t>
            </a:r>
          </a:p>
        </p:txBody>
      </p:sp>
      <p:sp>
        <p:nvSpPr>
          <p:cNvPr id="4" name="Rectangle 3">
            <a:extLst>
              <a:ext uri="{FF2B5EF4-FFF2-40B4-BE49-F238E27FC236}">
                <a16:creationId xmlns:a16="http://schemas.microsoft.com/office/drawing/2014/main" id="{AA6B4D1A-069A-024D-A4CA-0A210E537E53}"/>
              </a:ext>
            </a:extLst>
          </p:cNvPr>
          <p:cNvSpPr/>
          <p:nvPr/>
        </p:nvSpPr>
        <p:spPr>
          <a:xfrm>
            <a:off x="6070803" y="2379093"/>
            <a:ext cx="5928553" cy="3877535"/>
          </a:xfrm>
          <a:prstGeom prst="rect">
            <a:avLst/>
          </a:prstGeom>
          <a:solidFill>
            <a:schemeClr val="accent2">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200" dirty="0">
                <a:solidFill>
                  <a:schemeClr val="tx1"/>
                </a:solidFill>
                <a:latin typeface="Avenir" panose="02000503020000020003" pitchFamily="2" charset="0"/>
              </a:rPr>
              <a:t>Activism disrupts coordination by changing the conditions within which the practice takes place: street demonstrations make it impossible for people to use roadways; strikes make it impossible for work to continue “as usual.”  </a:t>
            </a:r>
          </a:p>
          <a:p>
            <a:pPr marL="342900" indent="-342900">
              <a:spcBef>
                <a:spcPts val="1200"/>
              </a:spcBef>
              <a:buFont typeface="Arial" panose="020B0604020202020204" pitchFamily="34" charset="0"/>
              <a:buChar char="•"/>
            </a:pPr>
            <a:r>
              <a:rPr lang="en-US" sz="2200" dirty="0">
                <a:solidFill>
                  <a:schemeClr val="tx1"/>
                </a:solidFill>
                <a:latin typeface="Avenir" panose="02000503020000020003" pitchFamily="2" charset="0"/>
              </a:rPr>
              <a:t>But not all change in the material conditions need be as explicitly challenging, disruptive, or unruly.  Small material and cultural changes matter.  </a:t>
            </a:r>
          </a:p>
        </p:txBody>
      </p:sp>
      <p:sp>
        <p:nvSpPr>
          <p:cNvPr id="3" name="Rectangle 2">
            <a:extLst>
              <a:ext uri="{FF2B5EF4-FFF2-40B4-BE49-F238E27FC236}">
                <a16:creationId xmlns:a16="http://schemas.microsoft.com/office/drawing/2014/main" id="{964246FE-5696-8D40-B8C1-98E85BD1060D}"/>
              </a:ext>
            </a:extLst>
          </p:cNvPr>
          <p:cNvSpPr/>
          <p:nvPr/>
        </p:nvSpPr>
        <p:spPr>
          <a:xfrm>
            <a:off x="2035482" y="6075045"/>
            <a:ext cx="3821649" cy="36316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panose="02000503020000020003" pitchFamily="2" charset="0"/>
              </a:rPr>
              <a:t>See: Elizabeth Anderson (2014)</a:t>
            </a:r>
            <a:endParaRPr lang="en-US" dirty="0"/>
          </a:p>
        </p:txBody>
      </p:sp>
      <p:sp>
        <p:nvSpPr>
          <p:cNvPr id="10" name="Round Single Corner Rectangle 9">
            <a:extLst>
              <a:ext uri="{FF2B5EF4-FFF2-40B4-BE49-F238E27FC236}">
                <a16:creationId xmlns:a16="http://schemas.microsoft.com/office/drawing/2014/main" id="{3DA85F2F-4FE6-FD42-AFD9-7D27A0ADCAE4}"/>
              </a:ext>
            </a:extLst>
          </p:cNvPr>
          <p:cNvSpPr/>
          <p:nvPr/>
        </p:nvSpPr>
        <p:spPr>
          <a:xfrm>
            <a:off x="1640351" y="2668117"/>
            <a:ext cx="9602896" cy="2700597"/>
          </a:xfrm>
          <a:prstGeom prst="round1Rect">
            <a:avLst/>
          </a:prstGeom>
          <a:solidFill>
            <a:schemeClr val="accent3">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n-US" sz="2200" dirty="0">
                <a:solidFill>
                  <a:schemeClr val="tx1"/>
                </a:solidFill>
                <a:latin typeface="Avenir" panose="02000503020000020003" pitchFamily="2" charset="0"/>
              </a:rPr>
              <a:t>Reason and argument does not always work.  But….</a:t>
            </a:r>
          </a:p>
          <a:p>
            <a:pPr marL="91440">
              <a:spcBef>
                <a:spcPts val="600"/>
              </a:spcBef>
            </a:pPr>
            <a:r>
              <a:rPr lang="en-US" sz="2200" dirty="0">
                <a:solidFill>
                  <a:schemeClr val="tx1"/>
                </a:solidFill>
                <a:latin typeface="Avenir" panose="02000503020000020003" pitchFamily="2" charset="0"/>
              </a:rPr>
              <a:t>”Between pure argument and violence is a wide range of contentious activities that are more or less disruptive of habitual ways of life, from petitioning, publicity campaigns, theatrical performances, candlelight vigils, litigation, and political campaigns to street demonstrations, boycotts, teach-ins, sit-ins, picketing, strikes, and building occupations.” Elizabeth Anderson (2014)</a:t>
            </a:r>
          </a:p>
        </p:txBody>
      </p:sp>
    </p:spTree>
    <p:extLst>
      <p:ext uri="{BB962C8B-B14F-4D97-AF65-F5344CB8AC3E}">
        <p14:creationId xmlns:p14="http://schemas.microsoft.com/office/powerpoint/2010/main" val="13926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2" nodeType="clickEffect">
                                  <p:stCondLst>
                                    <p:cond delay="0"/>
                                  </p:stCondLst>
                                  <p:childTnLst>
                                    <p:animEffect transition="out" filter="dissolv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bg/>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bg/>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childTnLst>
                                </p:cTn>
                              </p:par>
                              <p:par>
                                <p:cTn id="32" presetID="9"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4" grpId="0" uiExpand="1" build="p" animBg="1"/>
      <p:bldP spid="10" grpId="1" animBg="1"/>
      <p:bldP spid="10"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89AC-7D40-AE48-8B28-B5B0911F1BBC}"/>
              </a:ext>
            </a:extLst>
          </p:cNvPr>
          <p:cNvSpPr>
            <a:spLocks noGrp="1"/>
          </p:cNvSpPr>
          <p:nvPr>
            <p:ph type="title"/>
          </p:nvPr>
        </p:nvSpPr>
        <p:spPr/>
        <p:txBody>
          <a:bodyPr/>
          <a:lstStyle/>
          <a:p>
            <a:r>
              <a:rPr lang="en-US" dirty="0">
                <a:latin typeface="+mj-lt"/>
              </a:rPr>
              <a:t>Systemic/Structural/Institutional Racism	</a:t>
            </a:r>
          </a:p>
        </p:txBody>
      </p:sp>
      <p:sp>
        <p:nvSpPr>
          <p:cNvPr id="3" name="Content Placeholder 2">
            <a:extLst>
              <a:ext uri="{FF2B5EF4-FFF2-40B4-BE49-F238E27FC236}">
                <a16:creationId xmlns:a16="http://schemas.microsoft.com/office/drawing/2014/main" id="{0C249BA0-45AF-A74D-8665-5BF5086C46D7}"/>
              </a:ext>
            </a:extLst>
          </p:cNvPr>
          <p:cNvSpPr>
            <a:spLocks noGrp="1"/>
          </p:cNvSpPr>
          <p:nvPr>
            <p:ph idx="1"/>
          </p:nvPr>
        </p:nvSpPr>
        <p:spPr/>
        <p:txBody>
          <a:bodyPr>
            <a:normAutofit/>
          </a:bodyPr>
          <a:lstStyle/>
          <a:p>
            <a:r>
              <a:rPr lang="en-US" sz="2200" dirty="0"/>
              <a:t>In 1963, after the bombing at the 16</a:t>
            </a:r>
            <a:r>
              <a:rPr lang="en-US" sz="2200" baseline="30000" dirty="0"/>
              <a:t>th</a:t>
            </a:r>
            <a:r>
              <a:rPr lang="en-US" sz="2200" dirty="0"/>
              <a:t> St. Baptist Church that killed four girls (Addie May Collins, Cynthia Wesley, Denise McNair, and Carole Robertson), Martin Luther King, Jr. gave a eulogy for three of them.  One passage reads:</a:t>
            </a:r>
          </a:p>
        </p:txBody>
      </p:sp>
      <p:sp>
        <p:nvSpPr>
          <p:cNvPr id="5" name="Slide Number Placeholder 4">
            <a:extLst>
              <a:ext uri="{FF2B5EF4-FFF2-40B4-BE49-F238E27FC236}">
                <a16:creationId xmlns:a16="http://schemas.microsoft.com/office/drawing/2014/main" id="{CE02F7ED-B338-164D-925C-DBB7B157689A}"/>
              </a:ext>
            </a:extLst>
          </p:cNvPr>
          <p:cNvSpPr>
            <a:spLocks noGrp="1"/>
          </p:cNvSpPr>
          <p:nvPr>
            <p:ph type="sldNum" sz="quarter" idx="12"/>
          </p:nvPr>
        </p:nvSpPr>
        <p:spPr/>
        <p:txBody>
          <a:bodyPr/>
          <a:lstStyle/>
          <a:p>
            <a:fld id="{60553ECD-7F6D-420D-93CA-D8D15EB427AC}" type="slidenum">
              <a:rPr lang="en-US" smtClean="0"/>
              <a:t>4</a:t>
            </a:fld>
            <a:endParaRPr lang="en-US" dirty="0"/>
          </a:p>
        </p:txBody>
      </p:sp>
      <p:sp>
        <p:nvSpPr>
          <p:cNvPr id="4" name="Rounded Rectangle 3">
            <a:extLst>
              <a:ext uri="{FF2B5EF4-FFF2-40B4-BE49-F238E27FC236}">
                <a16:creationId xmlns:a16="http://schemas.microsoft.com/office/drawing/2014/main" id="{CCAE0116-F787-D040-BB53-81FA5109B900}"/>
              </a:ext>
            </a:extLst>
          </p:cNvPr>
          <p:cNvSpPr/>
          <p:nvPr/>
        </p:nvSpPr>
        <p:spPr>
          <a:xfrm>
            <a:off x="5013111" y="5882980"/>
            <a:ext cx="6591845" cy="3997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ysClr val="windowText" lastClr="000000"/>
                </a:solidFill>
              </a:rPr>
              <a:t>http://digitalcollections.library.cmu.edu/awweb/awarchive?type=file&amp;item=434085</a:t>
            </a:r>
          </a:p>
        </p:txBody>
      </p:sp>
      <p:sp>
        <p:nvSpPr>
          <p:cNvPr id="7" name="Rounded Rectangle 6">
            <a:extLst>
              <a:ext uri="{FF2B5EF4-FFF2-40B4-BE49-F238E27FC236}">
                <a16:creationId xmlns:a16="http://schemas.microsoft.com/office/drawing/2014/main" id="{25D3BDE6-60F2-4E45-A40A-6989B9D9C9AF}"/>
              </a:ext>
            </a:extLst>
          </p:cNvPr>
          <p:cNvSpPr/>
          <p:nvPr/>
        </p:nvSpPr>
        <p:spPr>
          <a:xfrm>
            <a:off x="5301050" y="2854412"/>
            <a:ext cx="6303906" cy="2904416"/>
          </a:xfrm>
          <a:prstGeom prst="roundRect">
            <a:avLst/>
          </a:prstGeom>
          <a:solidFill>
            <a:schemeClr val="tx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500"/>
              </a:lnSpc>
            </a:pPr>
            <a:r>
              <a:rPr lang="en-US" sz="2000" dirty="0">
                <a:solidFill>
                  <a:sysClr val="windowText" lastClr="000000"/>
                </a:solidFill>
                <a:latin typeface="Calibri" panose="020F0502020204030204" pitchFamily="34" charset="0"/>
                <a:cs typeface="Calibri" panose="020F0502020204030204" pitchFamily="34" charset="0"/>
              </a:rPr>
              <a:t>They are the martyred heroines of a holy crusade for freedom and human dignity. And so this afternoon in a real sense they have something to say to each of us in their death….They say to us that we must be concerned </a:t>
            </a:r>
            <a:r>
              <a:rPr lang="en-US" sz="2000" dirty="0">
                <a:solidFill>
                  <a:srgbClr val="C00000"/>
                </a:solidFill>
                <a:latin typeface="Calibri" panose="020F0502020204030204" pitchFamily="34" charset="0"/>
                <a:cs typeface="Calibri" panose="020F0502020204030204" pitchFamily="34" charset="0"/>
              </a:rPr>
              <a:t>not merely about who murdered them, but about the system, the way of life, the philosophy which produced the murderers.</a:t>
            </a:r>
            <a:r>
              <a:rPr lang="en-US" sz="2000" dirty="0">
                <a:solidFill>
                  <a:sysClr val="windowText" lastClr="000000"/>
                </a:solidFill>
                <a:latin typeface="Calibri" panose="020F0502020204030204" pitchFamily="34" charset="0"/>
                <a:cs typeface="Calibri" panose="020F0502020204030204" pitchFamily="34" charset="0"/>
              </a:rPr>
              <a:t> (King/Washington 1991, 221)</a:t>
            </a:r>
          </a:p>
        </p:txBody>
      </p:sp>
      <p:pic>
        <p:nvPicPr>
          <p:cNvPr id="6" name="Picture 5" descr="A collage of a person&#10;&#10;Description automatically generated with medium confidence">
            <a:extLst>
              <a:ext uri="{FF2B5EF4-FFF2-40B4-BE49-F238E27FC236}">
                <a16:creationId xmlns:a16="http://schemas.microsoft.com/office/drawing/2014/main" id="{E519E601-753E-4C45-9D52-EAA60C661DC0}"/>
              </a:ext>
            </a:extLst>
          </p:cNvPr>
          <p:cNvPicPr>
            <a:picLocks noChangeAspect="1"/>
          </p:cNvPicPr>
          <p:nvPr/>
        </p:nvPicPr>
        <p:blipFill rotWithShape="1">
          <a:blip r:embed="rId2" cstate="screen">
            <a:alphaModFix/>
            <a:extLst>
              <a:ext uri="{BEBA8EAE-BF5A-486C-A8C5-ECC9F3942E4B}">
                <a14:imgProps xmlns:a14="http://schemas.microsoft.com/office/drawing/2010/main">
                  <a14:imgLayer r:embed="rId3">
                    <a14:imgEffect>
                      <a14:sharpenSoften amount="39000"/>
                    </a14:imgEffect>
                    <a14:imgEffect>
                      <a14:saturation sat="183000"/>
                    </a14:imgEffect>
                    <a14:imgEffect>
                      <a14:brightnessContrast bright="-5000" contrast="28000"/>
                    </a14:imgEffect>
                  </a14:imgLayer>
                </a14:imgProps>
              </a:ext>
              <a:ext uri="{28A0092B-C50C-407E-A947-70E740481C1C}">
                <a14:useLocalDpi xmlns:a14="http://schemas.microsoft.com/office/drawing/2010/main"/>
              </a:ext>
            </a:extLst>
          </a:blip>
          <a:srcRect/>
          <a:stretch/>
        </p:blipFill>
        <p:spPr>
          <a:xfrm>
            <a:off x="562330" y="2649134"/>
            <a:ext cx="5000204" cy="2043398"/>
          </a:xfrm>
          <a:prstGeom prst="rect">
            <a:avLst/>
          </a:prstGeom>
        </p:spPr>
      </p:pic>
    </p:spTree>
    <p:extLst>
      <p:ext uri="{BB962C8B-B14F-4D97-AF65-F5344CB8AC3E}">
        <p14:creationId xmlns:p14="http://schemas.microsoft.com/office/powerpoint/2010/main" val="147999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86C8-4A2E-BD4D-996B-651EABD4EB54}"/>
              </a:ext>
            </a:extLst>
          </p:cNvPr>
          <p:cNvSpPr>
            <a:spLocks noGrp="1"/>
          </p:cNvSpPr>
          <p:nvPr>
            <p:ph type="title"/>
          </p:nvPr>
        </p:nvSpPr>
        <p:spPr>
          <a:xfrm>
            <a:off x="4572001" y="992042"/>
            <a:ext cx="6808572" cy="729072"/>
          </a:xfrm>
        </p:spPr>
        <p:txBody>
          <a:bodyPr>
            <a:noAutofit/>
          </a:bodyPr>
          <a:lstStyle/>
          <a:p>
            <a:r>
              <a:rPr lang="en-US" sz="2400" dirty="0"/>
              <a:t>From Ta-Nehisi Coates, </a:t>
            </a:r>
            <a:r>
              <a:rPr lang="en-US" sz="2400" i="1" dirty="0"/>
              <a:t>Between the World and Me</a:t>
            </a:r>
          </a:p>
        </p:txBody>
      </p:sp>
      <p:sp>
        <p:nvSpPr>
          <p:cNvPr id="3" name="Content Placeholder 2">
            <a:extLst>
              <a:ext uri="{FF2B5EF4-FFF2-40B4-BE49-F238E27FC236}">
                <a16:creationId xmlns:a16="http://schemas.microsoft.com/office/drawing/2014/main" id="{B4DE5382-5AAE-F44D-8B3E-86B84B264158}"/>
              </a:ext>
            </a:extLst>
          </p:cNvPr>
          <p:cNvSpPr>
            <a:spLocks noGrp="1"/>
          </p:cNvSpPr>
          <p:nvPr>
            <p:ph idx="1"/>
          </p:nvPr>
        </p:nvSpPr>
        <p:spPr>
          <a:xfrm>
            <a:off x="5041557" y="1903954"/>
            <a:ext cx="6588114" cy="3974332"/>
          </a:xfrm>
        </p:spPr>
        <p:txBody>
          <a:bodyPr>
            <a:normAutofit fontScale="92500"/>
          </a:bodyPr>
          <a:lstStyle/>
          <a:p>
            <a:pPr>
              <a:lnSpc>
                <a:spcPts val="2880"/>
              </a:lnSpc>
            </a:pPr>
            <a:r>
              <a:rPr lang="en-US" dirty="0"/>
              <a:t>"</a:t>
            </a:r>
            <a:r>
              <a:rPr lang="en-US" dirty="0">
                <a:latin typeface="Avenir Book" panose="02000503020000020003" pitchFamily="2" charset="0"/>
              </a:rPr>
              <a:t>But all our phrasing—race relations, racial chasm, racial justice, racial profiling, white privilege, even white supremacy—serves to obscure that racism is a visceral experience, that it dislodges brains, blocks airways, rips muscle, extracts organs, cracks bones, breaks teeth. You must never look away from this. You must always remember that the sociology, the history, the economics, the graphs, the charts, the regressions all land, with great violence, upon the body.” (Coates  2015, 10)</a:t>
            </a:r>
          </a:p>
        </p:txBody>
      </p:sp>
      <p:sp>
        <p:nvSpPr>
          <p:cNvPr id="5" name="Slide Number Placeholder 4">
            <a:extLst>
              <a:ext uri="{FF2B5EF4-FFF2-40B4-BE49-F238E27FC236}">
                <a16:creationId xmlns:a16="http://schemas.microsoft.com/office/drawing/2014/main" id="{89B3DB1C-796B-5045-AA6B-34308EB9ACCD}"/>
              </a:ext>
            </a:extLst>
          </p:cNvPr>
          <p:cNvSpPr>
            <a:spLocks noGrp="1"/>
          </p:cNvSpPr>
          <p:nvPr>
            <p:ph type="sldNum" sz="quarter" idx="12"/>
          </p:nvPr>
        </p:nvSpPr>
        <p:spPr/>
        <p:txBody>
          <a:bodyPr/>
          <a:lstStyle/>
          <a:p>
            <a:fld id="{60553ECD-7F6D-420D-93CA-D8D15EB427AC}" type="slidenum">
              <a:rPr lang="en-US" smtClean="0"/>
              <a:t>5</a:t>
            </a:fld>
            <a:endParaRPr lang="en-US" dirty="0"/>
          </a:p>
        </p:txBody>
      </p:sp>
      <p:pic>
        <p:nvPicPr>
          <p:cNvPr id="4" name="Picture 3">
            <a:extLst>
              <a:ext uri="{FF2B5EF4-FFF2-40B4-BE49-F238E27FC236}">
                <a16:creationId xmlns:a16="http://schemas.microsoft.com/office/drawing/2014/main" id="{A97879C6-DE23-AB41-9318-1F28118AB99C}"/>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482600" y="645884"/>
            <a:ext cx="3697558" cy="5539414"/>
          </a:xfrm>
          <a:prstGeom prst="rect">
            <a:avLst/>
          </a:prstGeom>
        </p:spPr>
      </p:pic>
    </p:spTree>
    <p:extLst>
      <p:ext uri="{BB962C8B-B14F-4D97-AF65-F5344CB8AC3E}">
        <p14:creationId xmlns:p14="http://schemas.microsoft.com/office/powerpoint/2010/main" val="359703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6DD20-E322-8E48-B757-401310D39BA7}"/>
              </a:ext>
            </a:extLst>
          </p:cNvPr>
          <p:cNvSpPr>
            <a:spLocks noGrp="1"/>
          </p:cNvSpPr>
          <p:nvPr>
            <p:ph type="title"/>
          </p:nvPr>
        </p:nvSpPr>
        <p:spPr>
          <a:xfrm>
            <a:off x="565861" y="699426"/>
            <a:ext cx="6617448" cy="555244"/>
          </a:xfrm>
        </p:spPr>
        <p:txBody>
          <a:bodyPr/>
          <a:lstStyle/>
          <a:p>
            <a:r>
              <a:rPr lang="en-US" dirty="0">
                <a:latin typeface="+mj-lt"/>
              </a:rPr>
              <a:t>Questions</a:t>
            </a:r>
          </a:p>
        </p:txBody>
      </p:sp>
      <p:sp>
        <p:nvSpPr>
          <p:cNvPr id="3" name="Content Placeholder 2">
            <a:extLst>
              <a:ext uri="{FF2B5EF4-FFF2-40B4-BE49-F238E27FC236}">
                <a16:creationId xmlns:a16="http://schemas.microsoft.com/office/drawing/2014/main" id="{8EFB077F-045B-3A49-BF46-2CA547801B76}"/>
              </a:ext>
            </a:extLst>
          </p:cNvPr>
          <p:cNvSpPr>
            <a:spLocks noGrp="1"/>
          </p:cNvSpPr>
          <p:nvPr>
            <p:ph idx="1"/>
          </p:nvPr>
        </p:nvSpPr>
        <p:spPr>
          <a:xfrm>
            <a:off x="3561347" y="1458686"/>
            <a:ext cx="8068322" cy="4699888"/>
          </a:xfrm>
          <a:solidFill>
            <a:schemeClr val="accent3">
              <a:lumMod val="20000"/>
              <a:lumOff val="80000"/>
            </a:schemeClr>
          </a:solidFill>
        </p:spPr>
        <p:txBody>
          <a:bodyPr anchor="ctr"/>
          <a:lstStyle/>
          <a:p>
            <a:pPr marL="342900" indent="-342900">
              <a:spcBef>
                <a:spcPts val="1600"/>
              </a:spcBef>
              <a:buFont typeface="Arial" panose="020B0604020202020204" pitchFamily="34" charset="0"/>
              <a:buChar char="•"/>
            </a:pPr>
            <a:r>
              <a:rPr lang="en-US" dirty="0"/>
              <a:t>How should we understand systemic and structural racism?  What does it mean to say that injustice is systemic or structural? Are these different terms for the same thing?</a:t>
            </a:r>
          </a:p>
          <a:p>
            <a:pPr marL="342900" indent="-342900">
              <a:spcBef>
                <a:spcPts val="1600"/>
              </a:spcBef>
              <a:buFont typeface="Arial" panose="020B0604020202020204" pitchFamily="34" charset="0"/>
              <a:buChar char="•"/>
            </a:pPr>
            <a:r>
              <a:rPr lang="en-US" dirty="0"/>
              <a:t>How do systemic and structural racism “land upon the body”?</a:t>
            </a:r>
          </a:p>
          <a:p>
            <a:pPr marL="342900" indent="-342900">
              <a:spcBef>
                <a:spcPts val="1600"/>
              </a:spcBef>
              <a:buFont typeface="Arial" panose="020B0604020202020204" pitchFamily="34" charset="0"/>
              <a:buChar char="•"/>
            </a:pPr>
            <a:r>
              <a:rPr lang="en-US" dirty="0"/>
              <a:t>Why is such injustice/oppression  – more generally – so difficult to displace?  How might we address it?  Can philosophy help?</a:t>
            </a:r>
          </a:p>
        </p:txBody>
      </p:sp>
      <p:sp>
        <p:nvSpPr>
          <p:cNvPr id="4" name="Slide Number Placeholder 3">
            <a:extLst>
              <a:ext uri="{FF2B5EF4-FFF2-40B4-BE49-F238E27FC236}">
                <a16:creationId xmlns:a16="http://schemas.microsoft.com/office/drawing/2014/main" id="{FA62B028-3C7A-2F4A-B6A9-E4993DFFCB4F}"/>
              </a:ext>
            </a:extLst>
          </p:cNvPr>
          <p:cNvSpPr>
            <a:spLocks noGrp="1"/>
          </p:cNvSpPr>
          <p:nvPr>
            <p:ph type="sldNum" sz="quarter" idx="12"/>
          </p:nvPr>
        </p:nvSpPr>
        <p:spPr/>
        <p:txBody>
          <a:bodyPr/>
          <a:lstStyle/>
          <a:p>
            <a:fld id="{60553ECD-7F6D-420D-93CA-D8D15EB427AC}" type="slidenum">
              <a:rPr lang="en-US" smtClean="0"/>
              <a:t>6</a:t>
            </a:fld>
            <a:endParaRPr lang="en-US" dirty="0"/>
          </a:p>
        </p:txBody>
      </p:sp>
      <p:pic>
        <p:nvPicPr>
          <p:cNvPr id="6" name="Picture 5">
            <a:extLst>
              <a:ext uri="{FF2B5EF4-FFF2-40B4-BE49-F238E27FC236}">
                <a16:creationId xmlns:a16="http://schemas.microsoft.com/office/drawing/2014/main" id="{8A77AB7C-D841-9B9D-5A9D-3BAC3EEBD7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331" y="1892710"/>
            <a:ext cx="2758594" cy="3072580"/>
          </a:xfrm>
          <a:prstGeom prst="rect">
            <a:avLst/>
          </a:prstGeom>
        </p:spPr>
      </p:pic>
    </p:spTree>
    <p:extLst>
      <p:ext uri="{BB962C8B-B14F-4D97-AF65-F5344CB8AC3E}">
        <p14:creationId xmlns:p14="http://schemas.microsoft.com/office/powerpoint/2010/main" val="122402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30F8-3971-A443-92A0-0605DDE194C6}"/>
              </a:ext>
            </a:extLst>
          </p:cNvPr>
          <p:cNvSpPr>
            <a:spLocks noGrp="1"/>
          </p:cNvSpPr>
          <p:nvPr>
            <p:ph type="title"/>
          </p:nvPr>
        </p:nvSpPr>
        <p:spPr>
          <a:xfrm>
            <a:off x="482601" y="721946"/>
            <a:ext cx="10813250" cy="1022100"/>
          </a:xfrm>
          <a:solidFill>
            <a:schemeClr val="accent1">
              <a:lumMod val="20000"/>
              <a:lumOff val="80000"/>
            </a:schemeClr>
          </a:solidFill>
        </p:spPr>
        <p:txBody>
          <a:bodyPr>
            <a:normAutofit/>
          </a:bodyPr>
          <a:lstStyle/>
          <a:p>
            <a:r>
              <a:rPr lang="en-US" dirty="0"/>
              <a:t>Outline</a:t>
            </a:r>
          </a:p>
        </p:txBody>
      </p:sp>
      <p:sp>
        <p:nvSpPr>
          <p:cNvPr id="3" name="Content Placeholder 2">
            <a:extLst>
              <a:ext uri="{FF2B5EF4-FFF2-40B4-BE49-F238E27FC236}">
                <a16:creationId xmlns:a16="http://schemas.microsoft.com/office/drawing/2014/main" id="{0535A36E-BFA5-5C4D-8EAF-4C90BCC7A25B}"/>
              </a:ext>
            </a:extLst>
          </p:cNvPr>
          <p:cNvSpPr>
            <a:spLocks noGrp="1"/>
          </p:cNvSpPr>
          <p:nvPr>
            <p:ph idx="1"/>
          </p:nvPr>
        </p:nvSpPr>
        <p:spPr>
          <a:xfrm>
            <a:off x="563922" y="2000284"/>
            <a:ext cx="6173762" cy="4135770"/>
          </a:xfrm>
        </p:spPr>
        <p:txBody>
          <a:bodyPr anchor="ctr">
            <a:normAutofit/>
          </a:bodyPr>
          <a:lstStyle/>
          <a:p>
            <a:pPr marL="457200" indent="-457200">
              <a:buFont typeface="+mj-lt"/>
              <a:buAutoNum type="arabicPeriod"/>
            </a:pPr>
            <a:r>
              <a:rPr lang="en-US" sz="2200" dirty="0">
                <a:solidFill>
                  <a:schemeClr val="bg1">
                    <a:lumMod val="65000"/>
                  </a:schemeClr>
                </a:solidFill>
              </a:rPr>
              <a:t>Introduction</a:t>
            </a:r>
          </a:p>
          <a:p>
            <a:pPr marL="457200" indent="-457200">
              <a:buFont typeface="+mj-lt"/>
              <a:buAutoNum type="arabicPeriod"/>
            </a:pPr>
            <a:r>
              <a:rPr lang="en-US" sz="2200" dirty="0"/>
              <a:t>Social Reproduction</a:t>
            </a:r>
          </a:p>
          <a:p>
            <a:pPr marL="1143000" lvl="1" indent="-457200">
              <a:buFont typeface="+mj-lt"/>
              <a:buAutoNum type="alphaLcPeriod"/>
            </a:pPr>
            <a:r>
              <a:rPr lang="en-US" dirty="0"/>
              <a:t>Structures are the Skeletons of Systems</a:t>
            </a:r>
          </a:p>
          <a:p>
            <a:pPr marL="1143000" lvl="1" indent="-457200">
              <a:buFont typeface="+mj-lt"/>
              <a:buAutoNum type="alphaLcPeriod"/>
            </a:pPr>
            <a:r>
              <a:rPr lang="en-US" dirty="0"/>
              <a:t>Social Relations Established in Social Practices</a:t>
            </a:r>
          </a:p>
          <a:p>
            <a:pPr marL="1143000" lvl="1" indent="-457200">
              <a:buFont typeface="+mj-lt"/>
              <a:buAutoNum type="alphaLcPeriod"/>
            </a:pPr>
            <a:r>
              <a:rPr lang="en-US" dirty="0"/>
              <a:t>Social Stability</a:t>
            </a:r>
          </a:p>
          <a:p>
            <a:pPr marL="1143000" lvl="1" indent="-457200">
              <a:buFont typeface="+mj-lt"/>
              <a:buAutoNum type="alphaLcPeriod"/>
            </a:pPr>
            <a:r>
              <a:rPr lang="en-US" dirty="0"/>
              <a:t>Power and the Body</a:t>
            </a:r>
          </a:p>
          <a:p>
            <a:pPr marL="457200" indent="-457200">
              <a:buFont typeface="+mj-lt"/>
              <a:buAutoNum type="arabicPeriod"/>
            </a:pPr>
            <a:r>
              <a:rPr lang="en-US" sz="2200" dirty="0">
                <a:solidFill>
                  <a:schemeClr val="bg1">
                    <a:lumMod val="65000"/>
                  </a:schemeClr>
                </a:solidFill>
              </a:rPr>
              <a:t>Social Change</a:t>
            </a:r>
          </a:p>
          <a:p>
            <a:pPr marL="1143000" lvl="1" indent="-457200">
              <a:buFont typeface="+mj-lt"/>
              <a:buAutoNum type="alphaLcPeriod"/>
            </a:pPr>
            <a:r>
              <a:rPr lang="en-US" dirty="0">
                <a:solidFill>
                  <a:schemeClr val="bg1">
                    <a:lumMod val="65000"/>
                  </a:schemeClr>
                </a:solidFill>
              </a:rPr>
              <a:t>Legal/Institutional Change</a:t>
            </a:r>
          </a:p>
          <a:p>
            <a:pPr marL="1143000" lvl="1" indent="-457200">
              <a:buFont typeface="+mj-lt"/>
              <a:buAutoNum type="alphaLcPeriod"/>
            </a:pPr>
            <a:r>
              <a:rPr lang="en-US" dirty="0">
                <a:solidFill>
                  <a:schemeClr val="bg1">
                    <a:lumMod val="65000"/>
                  </a:schemeClr>
                </a:solidFill>
              </a:rPr>
              <a:t>Changing Culture: Not by Law Alone</a:t>
            </a:r>
          </a:p>
          <a:p>
            <a:pPr marL="457200" indent="-457200">
              <a:buFont typeface="+mj-lt"/>
              <a:buAutoNum type="arabicPeriod"/>
            </a:pPr>
            <a:r>
              <a:rPr lang="en-US" sz="2200" dirty="0">
                <a:solidFill>
                  <a:schemeClr val="bg1">
                    <a:lumMod val="65000"/>
                  </a:schemeClr>
                </a:solidFill>
              </a:rPr>
              <a:t>Conclusion</a:t>
            </a:r>
          </a:p>
        </p:txBody>
      </p:sp>
      <p:sp>
        <p:nvSpPr>
          <p:cNvPr id="4" name="Slide Number Placeholder 3">
            <a:extLst>
              <a:ext uri="{FF2B5EF4-FFF2-40B4-BE49-F238E27FC236}">
                <a16:creationId xmlns:a16="http://schemas.microsoft.com/office/drawing/2014/main" id="{F3E04751-CBC9-DD48-9203-902EF051CF92}"/>
              </a:ext>
            </a:extLst>
          </p:cNvPr>
          <p:cNvSpPr>
            <a:spLocks noGrp="1"/>
          </p:cNvSpPr>
          <p:nvPr>
            <p:ph type="sldNum" sz="quarter" idx="12"/>
          </p:nvPr>
        </p:nvSpPr>
        <p:spPr/>
        <p:txBody>
          <a:bodyPr/>
          <a:lstStyle/>
          <a:p>
            <a:fld id="{60553ECD-7F6D-420D-93CA-D8D15EB427AC}" type="slidenum">
              <a:rPr lang="en-US" smtClean="0"/>
              <a:t>7</a:t>
            </a:fld>
            <a:endParaRPr lang="en-US" dirty="0"/>
          </a:p>
        </p:txBody>
      </p:sp>
      <p:pic>
        <p:nvPicPr>
          <p:cNvPr id="10" name="Picture 9" descr="A picture containing text&#10;&#10;Description automatically generated">
            <a:extLst>
              <a:ext uri="{FF2B5EF4-FFF2-40B4-BE49-F238E27FC236}">
                <a16:creationId xmlns:a16="http://schemas.microsoft.com/office/drawing/2014/main" id="{F909D2EC-960B-01C5-6FC2-864E7E578A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43675" y="1811496"/>
            <a:ext cx="3928284" cy="4324558"/>
          </a:xfrm>
          <a:prstGeom prst="rect">
            <a:avLst/>
          </a:prstGeom>
        </p:spPr>
      </p:pic>
    </p:spTree>
    <p:extLst>
      <p:ext uri="{BB962C8B-B14F-4D97-AF65-F5344CB8AC3E}">
        <p14:creationId xmlns:p14="http://schemas.microsoft.com/office/powerpoint/2010/main" val="3048554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0EB0F-5809-B030-4070-4938999DD025}"/>
              </a:ext>
            </a:extLst>
          </p:cNvPr>
          <p:cNvSpPr>
            <a:spLocks noGrp="1"/>
          </p:cNvSpPr>
          <p:nvPr>
            <p:ph type="title"/>
          </p:nvPr>
        </p:nvSpPr>
        <p:spPr>
          <a:xfrm>
            <a:off x="482601" y="614597"/>
            <a:ext cx="11147070" cy="929389"/>
          </a:xfrm>
          <a:solidFill>
            <a:schemeClr val="accent1">
              <a:lumMod val="20000"/>
              <a:lumOff val="80000"/>
            </a:schemeClr>
          </a:solidFill>
          <a:ln w="19050">
            <a:solidFill>
              <a:schemeClr val="tx1"/>
            </a:solidFill>
          </a:ln>
        </p:spPr>
        <p:txBody>
          <a:bodyPr>
            <a:normAutofit/>
          </a:bodyPr>
          <a:lstStyle/>
          <a:p>
            <a:r>
              <a:rPr lang="en-US" dirty="0"/>
              <a:t>Social Reproduction</a:t>
            </a:r>
          </a:p>
        </p:txBody>
      </p:sp>
      <p:sp>
        <p:nvSpPr>
          <p:cNvPr id="4" name="Slide Number Placeholder 3">
            <a:extLst>
              <a:ext uri="{FF2B5EF4-FFF2-40B4-BE49-F238E27FC236}">
                <a16:creationId xmlns:a16="http://schemas.microsoft.com/office/drawing/2014/main" id="{CD79548D-FC3F-783D-5250-34F6678186A8}"/>
              </a:ext>
            </a:extLst>
          </p:cNvPr>
          <p:cNvSpPr>
            <a:spLocks noGrp="1"/>
          </p:cNvSpPr>
          <p:nvPr>
            <p:ph type="sldNum" sz="quarter" idx="12"/>
          </p:nvPr>
        </p:nvSpPr>
        <p:spPr/>
        <p:txBody>
          <a:bodyPr>
            <a:normAutofit/>
          </a:bodyPr>
          <a:lstStyle/>
          <a:p>
            <a:pPr>
              <a:spcAft>
                <a:spcPts val="600"/>
              </a:spcAft>
            </a:pPr>
            <a:fld id="{60553ECD-7F6D-420D-93CA-D8D15EB427AC}" type="slidenum">
              <a:rPr lang="en-US" smtClean="0"/>
              <a:pPr>
                <a:spcAft>
                  <a:spcPts val="600"/>
                </a:spcAft>
              </a:pPr>
              <a:t>8</a:t>
            </a:fld>
            <a:endParaRPr lang="en-US"/>
          </a:p>
        </p:txBody>
      </p:sp>
      <p:pic>
        <p:nvPicPr>
          <p:cNvPr id="8" name="Picture 7">
            <a:extLst>
              <a:ext uri="{FF2B5EF4-FFF2-40B4-BE49-F238E27FC236}">
                <a16:creationId xmlns:a16="http://schemas.microsoft.com/office/drawing/2014/main" id="{174B590F-3000-6464-1750-51BFCA6D7DD1}"/>
              </a:ext>
            </a:extLst>
          </p:cNvPr>
          <p:cNvPicPr>
            <a:picLocks noChangeAspect="1"/>
          </p:cNvPicPr>
          <p:nvPr/>
        </p:nvPicPr>
        <p:blipFill>
          <a:blip r:embed="rId2"/>
          <a:stretch>
            <a:fillRect/>
          </a:stretch>
        </p:blipFill>
        <p:spPr>
          <a:xfrm>
            <a:off x="2930165" y="1846202"/>
            <a:ext cx="6331670" cy="4248346"/>
          </a:xfrm>
          <a:prstGeom prst="rect">
            <a:avLst/>
          </a:prstGeom>
        </p:spPr>
      </p:pic>
    </p:spTree>
    <p:extLst>
      <p:ext uri="{BB962C8B-B14F-4D97-AF65-F5344CB8AC3E}">
        <p14:creationId xmlns:p14="http://schemas.microsoft.com/office/powerpoint/2010/main" val="4121800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01C45EB-3446-E044-9574-3012E0295B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4643" y="3505016"/>
            <a:ext cx="2703653" cy="2307997"/>
          </a:xfrm>
          <a:prstGeom prst="rect">
            <a:avLst/>
          </a:prstGeom>
        </p:spPr>
      </p:pic>
      <p:sp>
        <p:nvSpPr>
          <p:cNvPr id="4" name="Rectangle 3">
            <a:extLst>
              <a:ext uri="{FF2B5EF4-FFF2-40B4-BE49-F238E27FC236}">
                <a16:creationId xmlns:a16="http://schemas.microsoft.com/office/drawing/2014/main" id="{6C9F6527-D7BD-7F45-ACF1-D84AA295067B}"/>
              </a:ext>
            </a:extLst>
          </p:cNvPr>
          <p:cNvSpPr/>
          <p:nvPr/>
        </p:nvSpPr>
        <p:spPr>
          <a:xfrm>
            <a:off x="485037" y="1413515"/>
            <a:ext cx="2222910" cy="117987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Avenir Book" panose="02000503020000020003" pitchFamily="2" charset="0"/>
              </a:rPr>
              <a:t>“SIMPLE”</a:t>
            </a:r>
          </a:p>
          <a:p>
            <a:pPr algn="ctr"/>
            <a:r>
              <a:rPr lang="en-US" sz="2400" dirty="0">
                <a:solidFill>
                  <a:sysClr val="windowText" lastClr="000000"/>
                </a:solidFill>
                <a:latin typeface="Avenir Book" panose="02000503020000020003" pitchFamily="2" charset="0"/>
              </a:rPr>
              <a:t>Systems</a:t>
            </a:r>
          </a:p>
        </p:txBody>
      </p:sp>
      <p:sp>
        <p:nvSpPr>
          <p:cNvPr id="5" name="Parallelogram 4">
            <a:extLst>
              <a:ext uri="{FF2B5EF4-FFF2-40B4-BE49-F238E27FC236}">
                <a16:creationId xmlns:a16="http://schemas.microsoft.com/office/drawing/2014/main" id="{C3E66EB2-EC92-314A-9E0B-38FD6BAFE536}"/>
              </a:ext>
            </a:extLst>
          </p:cNvPr>
          <p:cNvSpPr/>
          <p:nvPr/>
        </p:nvSpPr>
        <p:spPr>
          <a:xfrm>
            <a:off x="485038" y="2446328"/>
            <a:ext cx="2222909" cy="1179871"/>
          </a:xfrm>
          <a:prstGeom prst="parallelogram">
            <a:avLst>
              <a:gd name="adj" fmla="val 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Avenir Book" panose="02000503020000020003" pitchFamily="2" charset="0"/>
              </a:rPr>
              <a:t>CHAOS</a:t>
            </a:r>
          </a:p>
          <a:p>
            <a:pPr algn="ctr"/>
            <a:r>
              <a:rPr lang="en-US" dirty="0">
                <a:solidFill>
                  <a:sysClr val="windowText" lastClr="000000"/>
                </a:solidFill>
                <a:latin typeface="Avenir Book" panose="02000503020000020003" pitchFamily="2" charset="0"/>
              </a:rPr>
              <a:t>disorganized complexity</a:t>
            </a:r>
          </a:p>
        </p:txBody>
      </p:sp>
      <p:sp>
        <p:nvSpPr>
          <p:cNvPr id="9" name="Rounded Rectangle 8">
            <a:extLst>
              <a:ext uri="{FF2B5EF4-FFF2-40B4-BE49-F238E27FC236}">
                <a16:creationId xmlns:a16="http://schemas.microsoft.com/office/drawing/2014/main" id="{F80FB497-4F5E-D242-8DFE-7EC501F7C8B1}"/>
              </a:ext>
            </a:extLst>
          </p:cNvPr>
          <p:cNvSpPr/>
          <p:nvPr/>
        </p:nvSpPr>
        <p:spPr>
          <a:xfrm>
            <a:off x="7236991" y="3790327"/>
            <a:ext cx="4432544" cy="24024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900"/>
              </a:spcBef>
            </a:pPr>
            <a:r>
              <a:rPr lang="en-US" sz="2000" dirty="0">
                <a:solidFill>
                  <a:sysClr val="windowText" lastClr="000000"/>
                </a:solidFill>
                <a:latin typeface="Avenir Book" panose="02000503020000020003" pitchFamily="2" charset="0"/>
              </a:rPr>
              <a:t>The structure of a system affects the individuals in it and the interactions that are possible. </a:t>
            </a:r>
          </a:p>
          <a:p>
            <a:pPr>
              <a:spcBef>
                <a:spcPts val="800"/>
              </a:spcBef>
            </a:pPr>
            <a:r>
              <a:rPr lang="en-US" sz="2000" dirty="0">
                <a:solidFill>
                  <a:sysClr val="windowText" lastClr="000000"/>
                </a:solidFill>
                <a:latin typeface="Avenir Book" panose="02000503020000020003" pitchFamily="2" charset="0"/>
              </a:rPr>
              <a:t>In such systems, local interactions can spontaneously self-organize </a:t>
            </a:r>
            <a:r>
              <a:rPr lang="en-US" sz="2000" i="1" dirty="0">
                <a:solidFill>
                  <a:sysClr val="windowText" lastClr="000000"/>
                </a:solidFill>
                <a:latin typeface="Avenir Book" panose="02000503020000020003" pitchFamily="2" charset="0"/>
              </a:rPr>
              <a:t>without external intervention or central authorities.</a:t>
            </a:r>
          </a:p>
        </p:txBody>
      </p:sp>
      <p:sp>
        <p:nvSpPr>
          <p:cNvPr id="8" name="Rounded Rectangle 7">
            <a:extLst>
              <a:ext uri="{FF2B5EF4-FFF2-40B4-BE49-F238E27FC236}">
                <a16:creationId xmlns:a16="http://schemas.microsoft.com/office/drawing/2014/main" id="{8DC087B9-CBEB-204E-AD96-8A4AAFF4CF90}"/>
              </a:ext>
            </a:extLst>
          </p:cNvPr>
          <p:cNvSpPr/>
          <p:nvPr/>
        </p:nvSpPr>
        <p:spPr>
          <a:xfrm>
            <a:off x="522465" y="3790328"/>
            <a:ext cx="4597830" cy="240246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ysClr val="windowText" lastClr="000000"/>
                </a:solidFill>
                <a:latin typeface="Avenir Book" panose="02000503020000020003" pitchFamily="2" charset="0"/>
                <a:cs typeface="Calibri" panose="020F0502020204030204" pitchFamily="34" charset="0"/>
              </a:rPr>
              <a:t>The behavior of individuals in the system is unpredictable, but their interactions give rise to stable (emergent) features of the whole by virtue of an internal structure. </a:t>
            </a:r>
          </a:p>
          <a:p>
            <a:pPr>
              <a:spcBef>
                <a:spcPts val="800"/>
              </a:spcBef>
            </a:pPr>
            <a:r>
              <a:rPr lang="en-US" sz="2000" dirty="0">
                <a:solidFill>
                  <a:sysClr val="windowText" lastClr="000000"/>
                </a:solidFill>
                <a:latin typeface="Avenir Book" panose="02000503020000020003" pitchFamily="2" charset="0"/>
                <a:cs typeface="Calibri" panose="020F0502020204030204" pitchFamily="34" charset="0"/>
              </a:rPr>
              <a:t>Examples: ecosystems, economies, climate, brains, ant hills, societies…</a:t>
            </a:r>
          </a:p>
        </p:txBody>
      </p:sp>
      <p:sp>
        <p:nvSpPr>
          <p:cNvPr id="13" name="Title 12">
            <a:extLst>
              <a:ext uri="{FF2B5EF4-FFF2-40B4-BE49-F238E27FC236}">
                <a16:creationId xmlns:a16="http://schemas.microsoft.com/office/drawing/2014/main" id="{0D3B754C-A953-361E-C7F0-87B6A711AE6D}"/>
              </a:ext>
            </a:extLst>
          </p:cNvPr>
          <p:cNvSpPr>
            <a:spLocks noGrp="1"/>
          </p:cNvSpPr>
          <p:nvPr>
            <p:ph type="title"/>
          </p:nvPr>
        </p:nvSpPr>
        <p:spPr>
          <a:xfrm>
            <a:off x="482599" y="608582"/>
            <a:ext cx="11147071" cy="611559"/>
          </a:xfrm>
          <a:solidFill>
            <a:schemeClr val="accent1">
              <a:lumMod val="20000"/>
              <a:lumOff val="80000"/>
            </a:schemeClr>
          </a:solidFill>
          <a:ln w="19050">
            <a:solidFill>
              <a:schemeClr val="tx1"/>
            </a:solidFill>
          </a:ln>
        </p:spPr>
        <p:txBody>
          <a:bodyPr/>
          <a:lstStyle/>
          <a:p>
            <a:r>
              <a:rPr lang="en-US" dirty="0"/>
              <a:t>Structures are Skeletons of Systems</a:t>
            </a:r>
          </a:p>
        </p:txBody>
      </p:sp>
      <p:sp>
        <p:nvSpPr>
          <p:cNvPr id="3" name="Slide Number Placeholder 2">
            <a:extLst>
              <a:ext uri="{FF2B5EF4-FFF2-40B4-BE49-F238E27FC236}">
                <a16:creationId xmlns:a16="http://schemas.microsoft.com/office/drawing/2014/main" id="{B4D9288A-C217-A446-A84D-354484219727}"/>
              </a:ext>
            </a:extLst>
          </p:cNvPr>
          <p:cNvSpPr>
            <a:spLocks noGrp="1"/>
          </p:cNvSpPr>
          <p:nvPr>
            <p:ph type="sldNum" sz="quarter" idx="12"/>
          </p:nvPr>
        </p:nvSpPr>
        <p:spPr/>
        <p:txBody>
          <a:bodyPr/>
          <a:lstStyle/>
          <a:p>
            <a:fld id="{60553ECD-7F6D-420D-93CA-D8D15EB427AC}" type="slidenum">
              <a:rPr lang="en-US" smtClean="0"/>
              <a:t>9</a:t>
            </a:fld>
            <a:endParaRPr lang="en-US" dirty="0"/>
          </a:p>
        </p:txBody>
      </p:sp>
      <p:sp>
        <p:nvSpPr>
          <p:cNvPr id="6" name="Oval 5">
            <a:extLst>
              <a:ext uri="{FF2B5EF4-FFF2-40B4-BE49-F238E27FC236}">
                <a16:creationId xmlns:a16="http://schemas.microsoft.com/office/drawing/2014/main" id="{4C2F9649-3023-9441-86E4-4DF3488F0167}"/>
              </a:ext>
            </a:extLst>
          </p:cNvPr>
          <p:cNvSpPr/>
          <p:nvPr/>
        </p:nvSpPr>
        <p:spPr>
          <a:xfrm>
            <a:off x="2271634" y="1623132"/>
            <a:ext cx="2553009" cy="1646392"/>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Avenir Book" panose="02000503020000020003" pitchFamily="2" charset="0"/>
              </a:rPr>
              <a:t>COMPLEX</a:t>
            </a:r>
          </a:p>
          <a:p>
            <a:pPr algn="ctr"/>
            <a:r>
              <a:rPr lang="en-US" sz="2400" dirty="0">
                <a:solidFill>
                  <a:sysClr val="windowText" lastClr="000000"/>
                </a:solidFill>
                <a:latin typeface="Avenir Book" panose="02000503020000020003" pitchFamily="2" charset="0"/>
              </a:rPr>
              <a:t>Systems</a:t>
            </a:r>
          </a:p>
          <a:p>
            <a:pPr algn="ctr"/>
            <a:r>
              <a:rPr lang="en-US" dirty="0">
                <a:solidFill>
                  <a:sysClr val="windowText" lastClr="000000"/>
                </a:solidFill>
                <a:latin typeface="Avenir Book" panose="02000503020000020003" pitchFamily="2" charset="0"/>
              </a:rPr>
              <a:t>organized complexity</a:t>
            </a:r>
          </a:p>
        </p:txBody>
      </p:sp>
      <p:sp>
        <p:nvSpPr>
          <p:cNvPr id="11" name="Rounded Rectangle 10">
            <a:extLst>
              <a:ext uri="{FF2B5EF4-FFF2-40B4-BE49-F238E27FC236}">
                <a16:creationId xmlns:a16="http://schemas.microsoft.com/office/drawing/2014/main" id="{616D38BC-83A8-7128-ECFD-36AF6456C775}"/>
              </a:ext>
            </a:extLst>
          </p:cNvPr>
          <p:cNvSpPr/>
          <p:nvPr/>
        </p:nvSpPr>
        <p:spPr>
          <a:xfrm>
            <a:off x="4384955" y="1524826"/>
            <a:ext cx="7244715" cy="176634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ysClr val="windowText" lastClr="000000"/>
                </a:solidFill>
                <a:latin typeface="Avenir Book" panose="02000503020000020003" pitchFamily="2" charset="0"/>
              </a:rPr>
              <a:t>Complex systems</a:t>
            </a:r>
            <a:r>
              <a:rPr lang="en-US" sz="2000" dirty="0">
                <a:solidFill>
                  <a:sysClr val="windowText" lastClr="000000"/>
                </a:solidFill>
                <a:latin typeface="Avenir Book" panose="02000503020000020003" pitchFamily="2" charset="0"/>
              </a:rPr>
              <a:t>:</a:t>
            </a:r>
          </a:p>
          <a:p>
            <a:pPr marL="285750" indent="-285750">
              <a:buFont typeface="Arial" panose="020B0604020202020204" pitchFamily="34" charset="0"/>
              <a:buChar char="•"/>
            </a:pPr>
            <a:r>
              <a:rPr lang="en-US" sz="2000" dirty="0">
                <a:solidFill>
                  <a:sysClr val="windowText" lastClr="000000"/>
                </a:solidFill>
                <a:latin typeface="Avenir Book" panose="02000503020000020003" pitchFamily="2" charset="0"/>
              </a:rPr>
              <a:t>are not straightforwardly decomposable into independent parts, </a:t>
            </a:r>
          </a:p>
          <a:p>
            <a:pPr marL="285750" indent="-285750">
              <a:buFont typeface="Arial" panose="020B0604020202020204" pitchFamily="34" charset="0"/>
              <a:buChar char="•"/>
            </a:pPr>
            <a:r>
              <a:rPr lang="en-US" sz="2000" dirty="0">
                <a:solidFill>
                  <a:sysClr val="windowText" lastClr="000000"/>
                </a:solidFill>
                <a:latin typeface="Avenir Book" panose="02000503020000020003" pitchFamily="2" charset="0"/>
              </a:rPr>
              <a:t>the operations on the parts are not necessarily linear, and </a:t>
            </a:r>
          </a:p>
          <a:p>
            <a:pPr marL="285750" indent="-285750">
              <a:buFont typeface="Arial" panose="020B0604020202020204" pitchFamily="34" charset="0"/>
              <a:buChar char="•"/>
            </a:pPr>
            <a:r>
              <a:rPr lang="en-US" sz="2000" dirty="0">
                <a:solidFill>
                  <a:sysClr val="windowText" lastClr="000000"/>
                </a:solidFill>
                <a:latin typeface="Avenir Book" panose="02000503020000020003" pitchFamily="2" charset="0"/>
              </a:rPr>
              <a:t>they are self-organizing and stable due to feedback loops. </a:t>
            </a:r>
          </a:p>
        </p:txBody>
      </p:sp>
    </p:spTree>
    <p:extLst>
      <p:ext uri="{BB962C8B-B14F-4D97-AF65-F5344CB8AC3E}">
        <p14:creationId xmlns:p14="http://schemas.microsoft.com/office/powerpoint/2010/main" val="137115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8" grpId="0" animBg="1"/>
      <p:bldP spid="6" grpId="0" animBg="1"/>
      <p:bldP spid="11" grpId="0" animBg="1"/>
    </p:bldLst>
  </p:timing>
</p:sld>
</file>

<file path=ppt/theme/theme1.xml><?xml version="1.0" encoding="utf-8"?>
<a:theme xmlns:a="http://schemas.openxmlformats.org/drawingml/2006/main" name="Level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14146</TotalTime>
  <Words>2158</Words>
  <Application>Microsoft Macintosh PowerPoint</Application>
  <PresentationFormat>Widescreen</PresentationFormat>
  <Paragraphs>258</Paragraphs>
  <Slides>31</Slides>
  <Notes>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Avenir</vt:lpstr>
      <vt:lpstr>Avenir Book</vt:lpstr>
      <vt:lpstr>Calibri</vt:lpstr>
      <vt:lpstr>Courier New</vt:lpstr>
      <vt:lpstr>Seaford</vt:lpstr>
      <vt:lpstr>Wingdings</vt:lpstr>
      <vt:lpstr>LevelVTI</vt:lpstr>
      <vt:lpstr>PowerPoint Presentation</vt:lpstr>
      <vt:lpstr>Outline</vt:lpstr>
      <vt:lpstr>Outline</vt:lpstr>
      <vt:lpstr>Systemic/Structural/Institutional Racism </vt:lpstr>
      <vt:lpstr>From Ta-Nehisi Coates, Between the World and Me</vt:lpstr>
      <vt:lpstr>Questions</vt:lpstr>
      <vt:lpstr>Outline</vt:lpstr>
      <vt:lpstr>Social Reproduction</vt:lpstr>
      <vt:lpstr>Structures are Skeletons of Systems</vt:lpstr>
      <vt:lpstr>Overlapping systems</vt:lpstr>
      <vt:lpstr>Structures are Networks of Relations</vt:lpstr>
      <vt:lpstr>What is a Social Practice?</vt:lpstr>
      <vt:lpstr>Cultural constraints on agency</vt:lpstr>
      <vt:lpstr>PowerPoint Presentation</vt:lpstr>
      <vt:lpstr>Semiotic Communities Share a Cultural Technē</vt:lpstr>
      <vt:lpstr>PowerPoint Presentation</vt:lpstr>
      <vt:lpstr>Structural Stability</vt:lpstr>
      <vt:lpstr>Subjectivization (Interpellation)</vt:lpstr>
      <vt:lpstr>Power Lands on the Body</vt:lpstr>
      <vt:lpstr>Outline</vt:lpstr>
      <vt:lpstr>Leverage Points </vt:lpstr>
      <vt:lpstr>Social Change and the Law</vt:lpstr>
      <vt:lpstr>How is law taken up in culture? </vt:lpstr>
      <vt:lpstr>Dueling Example</vt:lpstr>
      <vt:lpstr>Social Movements Change Practices</vt:lpstr>
      <vt:lpstr>Outline</vt:lpstr>
      <vt:lpstr>Tying some of the threads together</vt:lpstr>
      <vt:lpstr>PowerPoint Presentation</vt:lpstr>
      <vt:lpstr>Return to our questions</vt:lpstr>
      <vt:lpstr>PowerPoint Presentation</vt:lpstr>
      <vt:lpstr>Social Movements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Worlds as  Socio-Regulative  (and Psycho-Somatic) Systems</dc:title>
  <dc:creator>Sally Haslanger</dc:creator>
  <cp:lastModifiedBy>Sally Haslanger</cp:lastModifiedBy>
  <cp:revision>118</cp:revision>
  <cp:lastPrinted>2021-11-16T16:13:53Z</cp:lastPrinted>
  <dcterms:created xsi:type="dcterms:W3CDTF">2021-06-02T15:39:46Z</dcterms:created>
  <dcterms:modified xsi:type="dcterms:W3CDTF">2022-06-06T08:50:32Z</dcterms:modified>
</cp:coreProperties>
</file>